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6" r:id="rId1"/>
    <p:sldMasterId id="2147483736" r:id="rId2"/>
    <p:sldMasterId id="2147483722" r:id="rId3"/>
  </p:sldMasterIdLst>
  <p:notesMasterIdLst>
    <p:notesMasterId r:id="rId57"/>
  </p:notesMasterIdLst>
  <p:handoutMasterIdLst>
    <p:handoutMasterId r:id="rId58"/>
  </p:handoutMasterIdLst>
  <p:sldIdLst>
    <p:sldId id="341" r:id="rId4"/>
    <p:sldId id="258" r:id="rId5"/>
    <p:sldId id="287" r:id="rId6"/>
    <p:sldId id="261" r:id="rId7"/>
    <p:sldId id="262" r:id="rId8"/>
    <p:sldId id="263" r:id="rId9"/>
    <p:sldId id="264" r:id="rId10"/>
    <p:sldId id="265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12" r:id="rId24"/>
    <p:sldId id="313" r:id="rId25"/>
    <p:sldId id="314" r:id="rId26"/>
    <p:sldId id="306" r:id="rId27"/>
    <p:sldId id="307" r:id="rId28"/>
    <p:sldId id="308" r:id="rId29"/>
    <p:sldId id="309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328" r:id="rId44"/>
    <p:sldId id="329" r:id="rId45"/>
    <p:sldId id="330" r:id="rId46"/>
    <p:sldId id="331" r:id="rId47"/>
    <p:sldId id="332" r:id="rId48"/>
    <p:sldId id="333" r:id="rId49"/>
    <p:sldId id="334" r:id="rId50"/>
    <p:sldId id="335" r:id="rId51"/>
    <p:sldId id="336" r:id="rId52"/>
    <p:sldId id="337" r:id="rId53"/>
    <p:sldId id="338" r:id="rId54"/>
    <p:sldId id="339" r:id="rId55"/>
    <p:sldId id="260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" initials="A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3" autoAdjust="0"/>
    <p:restoredTop sz="94144" autoAdjust="0"/>
  </p:normalViewPr>
  <p:slideViewPr>
    <p:cSldViewPr snapToGrid="0">
      <p:cViewPr>
        <p:scale>
          <a:sx n="70" d="100"/>
          <a:sy n="70" d="100"/>
        </p:scale>
        <p:origin x="-96" y="-9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commentAuthors" Target="commentAuthors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96BD1-35F0-4E3E-9980-BE48C499443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6D7F1-B3B4-4553-813F-AB8A8179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30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06E12-8A58-4B86-B767-C4B50099AE75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346F3-8B47-4F00-ABEF-5983A32A98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4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346F3-8B47-4F00-ABEF-5983A32A988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1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44325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284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9666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1143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2152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164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800" y="144325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887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1470025"/>
          </a:xfrm>
          <a:ln>
            <a:noFill/>
          </a:ln>
        </p:spPr>
        <p:txBody>
          <a:bodyPr>
            <a:normAutofit/>
          </a:bodyPr>
          <a:lstStyle>
            <a:lvl1pPr>
              <a:defRPr sz="6000" b="1">
                <a:ln w="19050">
                  <a:noFill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sz="7200" dirty="0" smtClean="0"/>
              <a:t>CHN Video Title</a:t>
            </a:r>
            <a:endParaRPr lang="en-US" sz="7200" dirty="0"/>
          </a:p>
        </p:txBody>
      </p:sp>
      <p:sp>
        <p:nvSpPr>
          <p:cNvPr id="9" name="Conten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0" y="1466557"/>
            <a:ext cx="12192000" cy="990600"/>
          </a:xfrm>
        </p:spPr>
        <p:txBody>
          <a:bodyPr lIns="274320" tIns="274320" rIns="274320" bIns="27432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4000" u="none">
                <a:ln w="19050">
                  <a:noFill/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000" b="1" i="1" dirty="0" smtClean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ea typeface="HanWangYanKai" panose="02000500000000000000" pitchFamily="2" charset="-120"/>
              </a:rPr>
              <a:t>ENG Video Title</a:t>
            </a:r>
          </a:p>
        </p:txBody>
      </p:sp>
    </p:spTree>
    <p:extLst>
      <p:ext uri="{BB962C8B-B14F-4D97-AF65-F5344CB8AC3E}">
        <p14:creationId xmlns:p14="http://schemas.microsoft.com/office/powerpoint/2010/main" val="60197497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N_and_ENG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>
            <a:lvl1pPr algn="ctr">
              <a:defRPr sz="6000" b="1" baseline="0">
                <a:ln w="19050"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dirty="0" smtClean="0"/>
              <a:t>CHN subtitle text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139483"/>
            <a:ext cx="12192000" cy="182880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1">
                <a:ln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smtClean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English subtitle translation</a:t>
            </a:r>
          </a:p>
        </p:txBody>
      </p:sp>
    </p:spTree>
    <p:extLst>
      <p:ext uri="{BB962C8B-B14F-4D97-AF65-F5344CB8AC3E}">
        <p14:creationId xmlns:p14="http://schemas.microsoft.com/office/powerpoint/2010/main" val="128702274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4009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9999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736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1470025"/>
          </a:xfrm>
          <a:ln>
            <a:noFill/>
          </a:ln>
        </p:spPr>
        <p:txBody>
          <a:bodyPr>
            <a:normAutofit/>
          </a:bodyPr>
          <a:lstStyle>
            <a:lvl1pPr>
              <a:defRPr sz="6000" b="1">
                <a:ln w="19050">
                  <a:noFill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sz="7200" dirty="0" smtClean="0"/>
              <a:t>CHN Video Title</a:t>
            </a:r>
            <a:endParaRPr lang="en-US" sz="7200" dirty="0"/>
          </a:p>
        </p:txBody>
      </p:sp>
      <p:sp>
        <p:nvSpPr>
          <p:cNvPr id="8" name="Conten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0" y="1466557"/>
            <a:ext cx="12192000" cy="990600"/>
          </a:xfrm>
        </p:spPr>
        <p:txBody>
          <a:bodyPr lIns="274320" tIns="274320" rIns="274320" bIns="27432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4000" u="none">
                <a:ln w="19050">
                  <a:noFill/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000" b="1" i="1" dirty="0" smtClean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ea typeface="HanWangYanKai" panose="02000500000000000000" pitchFamily="2" charset="-120"/>
              </a:rPr>
              <a:t>ENG Video Title</a:t>
            </a:r>
          </a:p>
        </p:txBody>
      </p:sp>
    </p:spTree>
    <p:extLst>
      <p:ext uri="{BB962C8B-B14F-4D97-AF65-F5344CB8AC3E}">
        <p14:creationId xmlns:p14="http://schemas.microsoft.com/office/powerpoint/2010/main" val="156241936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2004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9811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9558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84367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077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1256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726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171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800" y="144325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1515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1470025"/>
          </a:xfrm>
          <a:ln>
            <a:noFill/>
          </a:ln>
        </p:spPr>
        <p:txBody>
          <a:bodyPr>
            <a:normAutofit/>
          </a:bodyPr>
          <a:lstStyle>
            <a:lvl1pPr>
              <a:defRPr sz="6000" b="1">
                <a:ln w="19050">
                  <a:noFill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sz="7200" dirty="0" smtClean="0"/>
              <a:t>CHN Video Title</a:t>
            </a:r>
            <a:endParaRPr lang="en-US" sz="7200" dirty="0"/>
          </a:p>
        </p:txBody>
      </p:sp>
      <p:sp>
        <p:nvSpPr>
          <p:cNvPr id="11" name="Conten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0" y="1466557"/>
            <a:ext cx="12192000" cy="990600"/>
          </a:xfrm>
        </p:spPr>
        <p:txBody>
          <a:bodyPr lIns="274320" tIns="274320" rIns="274320" bIns="27432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4000" u="none">
                <a:ln w="19050">
                  <a:noFill/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000" b="1" i="1" dirty="0" smtClean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ea typeface="HanWangYanKai" panose="02000500000000000000" pitchFamily="2" charset="-120"/>
              </a:rPr>
              <a:t>ENG Video Title</a:t>
            </a:r>
          </a:p>
        </p:txBody>
      </p:sp>
    </p:spTree>
    <p:extLst>
      <p:ext uri="{BB962C8B-B14F-4D97-AF65-F5344CB8AC3E}">
        <p14:creationId xmlns:p14="http://schemas.microsoft.com/office/powerpoint/2010/main" val="114086068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N_and_ENG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>
            <a:lvl1pPr algn="ctr">
              <a:defRPr sz="6000" b="1" baseline="0">
                <a:ln w="19050"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dirty="0" smtClean="0"/>
              <a:t>CHN subtitle text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139483"/>
            <a:ext cx="12192000" cy="182880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smtClean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English subtitle translation</a:t>
            </a:r>
          </a:p>
        </p:txBody>
      </p:sp>
    </p:spTree>
    <p:extLst>
      <p:ext uri="{BB962C8B-B14F-4D97-AF65-F5344CB8AC3E}">
        <p14:creationId xmlns:p14="http://schemas.microsoft.com/office/powerpoint/2010/main" val="146895945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N_and_ENG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>
            <a:lvl1pPr algn="ctr">
              <a:defRPr sz="6000" b="1" baseline="0">
                <a:ln w="19050"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dirty="0" smtClean="0"/>
              <a:t>CHN subtitle text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139483"/>
            <a:ext cx="12192000" cy="182880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1">
                <a:ln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smtClean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English subtitle translation</a:t>
            </a:r>
          </a:p>
        </p:txBody>
      </p:sp>
    </p:spTree>
    <p:extLst>
      <p:ext uri="{BB962C8B-B14F-4D97-AF65-F5344CB8AC3E}">
        <p14:creationId xmlns:p14="http://schemas.microsoft.com/office/powerpoint/2010/main" val="189724917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724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8706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921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5044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81465" y="0"/>
            <a:ext cx="10972800" cy="6358597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318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3441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1489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2575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8361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71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4891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5524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3360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572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971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253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7.xml"/><Relationship Id="rId15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0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2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9" r:id="rId2"/>
    <p:sldLayoutId id="2147483708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104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orient="horz" pos="216" userDrawn="1">
          <p15:clr>
            <a:srgbClr val="F26B43"/>
          </p15:clr>
        </p15:guide>
        <p15:guide id="5" pos="768" userDrawn="1">
          <p15:clr>
            <a:srgbClr val="F26B43"/>
          </p15:clr>
        </p15:guide>
        <p15:guide id="6" pos="6912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38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4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50" r:id="rId10"/>
    <p:sldLayoutId id="2147483746" r:id="rId11"/>
    <p:sldLayoutId id="2147483747" r:id="rId12"/>
    <p:sldLayoutId id="2147483748" r:id="rId13"/>
    <p:sldLayoutId id="2147483749" r:id="rId14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104">
          <p15:clr>
            <a:srgbClr val="F26B43"/>
          </p15:clr>
        </p15:guide>
        <p15:guide id="2" pos="384">
          <p15:clr>
            <a:srgbClr val="F26B43"/>
          </p15:clr>
        </p15:guide>
        <p15:guide id="3" pos="7296">
          <p15:clr>
            <a:srgbClr val="F26B43"/>
          </p15:clr>
        </p15:guide>
        <p15:guide id="4" orient="horz" pos="216">
          <p15:clr>
            <a:srgbClr val="F26B43"/>
          </p15:clr>
        </p15:guide>
        <p15:guide id="5" pos="768">
          <p15:clr>
            <a:srgbClr val="F26B43"/>
          </p15:clr>
        </p15:guide>
        <p15:guide id="6" pos="6912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388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0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104">
          <p15:clr>
            <a:srgbClr val="F26B43"/>
          </p15:clr>
        </p15:guide>
        <p15:guide id="2" pos="384">
          <p15:clr>
            <a:srgbClr val="F26B43"/>
          </p15:clr>
        </p15:guide>
        <p15:guide id="3" pos="7296">
          <p15:clr>
            <a:srgbClr val="F26B43"/>
          </p15:clr>
        </p15:guide>
        <p15:guide id="4" orient="horz" pos="216">
          <p15:clr>
            <a:srgbClr val="F26B43"/>
          </p15:clr>
        </p15:guide>
        <p15:guide id="5" pos="768">
          <p15:clr>
            <a:srgbClr val="F26B43"/>
          </p15:clr>
        </p15:guide>
        <p15:guide id="6" pos="6912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4"/>
          <p:cNvSpPr txBox="1">
            <a:spLocks/>
          </p:cNvSpPr>
          <p:nvPr/>
        </p:nvSpPr>
        <p:spPr>
          <a:xfrm>
            <a:off x="0" y="1158817"/>
            <a:ext cx="12192000" cy="152400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800"/>
              </a:lnSpc>
              <a:spcAft>
                <a:spcPts val="600"/>
              </a:spcAft>
              <a:buNone/>
            </a:pPr>
            <a:r>
              <a:rPr lang="en-US" sz="5000" b="1" cap="small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rPr>
              <a:t>Medicine Buddha’s Fundamental Vows</a:t>
            </a:r>
            <a:endParaRPr lang="en-US" sz="5000" b="1" cap="small" dirty="0" smtClean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ndara" panose="020E0502030303020204" pitchFamily="34" charset="0"/>
              <a:ea typeface="HanWangYanKai" panose="02000500000000000000" pitchFamily="2" charset="-120"/>
            </a:endParaRPr>
          </a:p>
        </p:txBody>
      </p:sp>
      <p:sp>
        <p:nvSpPr>
          <p:cNvPr id="4" name="Title 10"/>
          <p:cNvSpPr txBox="1">
            <a:spLocks/>
          </p:cNvSpPr>
          <p:nvPr/>
        </p:nvSpPr>
        <p:spPr>
          <a:xfrm>
            <a:off x="0" y="0"/>
            <a:ext cx="121920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藥師如來本願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224238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悲歡離合 如露似電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joys and sorrows of partings and reunions vanish </a:t>
            </a:r>
            <a:br>
              <a:rPr lang="en-US" smtClean="0"/>
            </a:br>
            <a:r>
              <a:rPr lang="en-US" smtClean="0"/>
              <a:t>as fast as dew and lightning.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0962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貪慾海中生波浪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Waves arise in the sea of greed and desire.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0305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瞋恚林裡燒心田</a:t>
            </a:r>
            <a:r>
              <a:rPr lang="en-US" smtClean="0"/>
              <a:t> 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flames in the forest of anger continue to burn </a:t>
            </a:r>
            <a:br>
              <a:rPr lang="en-US" smtClean="0"/>
            </a:br>
            <a:r>
              <a:rPr lang="en-US" smtClean="0"/>
              <a:t>in the fields of our mind.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3701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愚癡濁流迷彼岸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With the turbid currents of foolishness and ignorance, </a:t>
            </a:r>
            <a:br>
              <a:rPr lang="en-US" smtClean="0"/>
            </a:br>
            <a:r>
              <a:rPr lang="en-US" smtClean="0"/>
              <a:t>we are lost on the other shore.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007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愛恨情仇一念間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Love or hate, passion or animosity, </a:t>
            </a:r>
            <a:br>
              <a:rPr lang="en-US" smtClean="0"/>
            </a:br>
            <a:r>
              <a:rPr lang="en-US" smtClean="0"/>
              <a:t>all is determined by a single thought.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0005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啊！權力的炫耀與專斷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Oh! The flaunting and arbitrary use of power!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16949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財富的追逐與貪婪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pursuit and craving for wealth!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4643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戰爭的廝殺與不安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killing and insecurity of wars!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211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傲慢的自大與癲狂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vanity and madness of arrogance!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6506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瞋恨與暴力的重重糾纏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entanglements of anger, hatred, </a:t>
            </a:r>
            <a:br>
              <a:rPr lang="en-US" smtClean="0"/>
            </a:br>
            <a:r>
              <a:rPr lang="en-US" smtClean="0"/>
              <a:t>and violence pile up layer upon layer,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4506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序曲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5000" dirty="0" smtClean="0"/>
              <a:t>Overture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421463524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一次又一次 一次又一次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again and again, again and again,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2831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撕裂了人性的尊嚴與善良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destroying the dignity and goodness of human nature.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3069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啊！人類自作的災難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Oh! The disasters humans make for themselves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7011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遠比澇旱地震還兇殘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far crueler than floods, droughts or earthquakes!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0725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貪瞋癡慢疑的荼毒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poisoning of greed, anger, ignorance, </a:t>
            </a:r>
            <a:br>
              <a:rPr lang="en-US" smtClean="0"/>
            </a:br>
            <a:r>
              <a:rPr lang="en-US" smtClean="0"/>
              <a:t>arrogance, and doubt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85859"/>
      </p:ext>
    </p:extLst>
  </p:cSld>
  <p:clrMapOvr>
    <a:masterClrMapping/>
  </p:clrMapOvr>
  <p:transition xmlns:p14="http://schemas.microsoft.com/office/powerpoint/2010/main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賽過那年年的饑荒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far surpasses the famines that occur year after 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46531"/>
      </p:ext>
    </p:extLst>
  </p:cSld>
  <p:clrMapOvr>
    <a:masterClrMapping/>
  </p:clrMapOvr>
  <p:transition xmlns:p14="http://schemas.microsoft.com/office/powerpoint/2010/main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眾生無明業力的招感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These things come in response to </a:t>
            </a:r>
            <a:br>
              <a:rPr lang="en-US" smtClean="0"/>
            </a:br>
            <a:r>
              <a:rPr lang="en-US" smtClean="0"/>
              <a:t>our ignorance and karma,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5337"/>
      </p:ext>
    </p:extLst>
  </p:cSld>
  <p:clrMapOvr>
    <a:masterClrMapping/>
  </p:clrMapOvr>
  <p:transition xmlns:p14="http://schemas.microsoft.com/office/powerpoint/2010/main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一步又一步 一步又一步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step by step, step by step,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4708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把人類推向痛苦與罪惡的深淵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pushing humankind toward the abyss </a:t>
            </a:r>
            <a:br>
              <a:rPr lang="en-US" smtClean="0"/>
            </a:br>
            <a:r>
              <a:rPr lang="en-US" smtClean="0"/>
              <a:t>of suffering and wrongdoing.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22909"/>
      </p:ext>
    </p:extLst>
  </p:cSld>
  <p:clrMapOvr>
    <a:masterClrMapping/>
  </p:clrMapOvr>
  <p:transition xmlns:p14="http://schemas.microsoft.com/office/powerpoint/2010/main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誰能聽到 誰能聽到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Who can hear?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8060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宇宙洪荒 大地蒼茫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Since the universe’s unknown beginnings,</a:t>
            </a:r>
          </a:p>
          <a:p>
            <a:r>
              <a:rPr lang="en-US" dirty="0" smtClean="0"/>
              <a:t>across the vastness of the world,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0358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無辜的生命在吶喊？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Who can hear the cries of the innocent?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99910"/>
      </p:ext>
    </p:extLst>
  </p:cSld>
  <p:clrMapOvr>
    <a:masterClrMapping/>
  </p:clrMapOvr>
  <p:transition xmlns:p14="http://schemas.microsoft.com/office/powerpoint/2010/main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啊！是那東方藥師大醫王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Oh! Medicine Buddha, </a:t>
            </a:r>
            <a:br>
              <a:rPr lang="en-US" smtClean="0"/>
            </a:br>
            <a:r>
              <a:rPr lang="en-US" smtClean="0"/>
              <a:t>the Great Medicine-King of the East,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32053"/>
      </p:ext>
    </p:extLst>
  </p:cSld>
  <p:clrMapOvr>
    <a:masterClrMapping/>
  </p:clrMapOvr>
  <p:transition xmlns:p14="http://schemas.microsoft.com/office/powerpoint/2010/main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聽見無助蒼生在呼喚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is the one who hears the calls of helpless beings.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4093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是那東方琉璃如來的光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light of the Crystal Tathagata of the East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08655"/>
      </p:ext>
    </p:extLst>
  </p:cSld>
  <p:clrMapOvr>
    <a:masterClrMapping/>
  </p:clrMapOvr>
  <p:transition xmlns:p14="http://schemas.microsoft.com/office/powerpoint/2010/main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照見眾生受苦難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illuminates those who are suffering.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29485"/>
      </p:ext>
    </p:extLst>
  </p:cSld>
  <p:clrMapOvr>
    <a:masterClrMapping/>
  </p:clrMapOvr>
  <p:transition xmlns:p14="http://schemas.microsoft.com/office/powerpoint/2010/main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慈悲的心扉立下了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He made twelve compassionate vows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54692"/>
      </p:ext>
    </p:extLst>
  </p:cSld>
  <p:clrMapOvr>
    <a:masterClrMapping/>
  </p:clrMapOvr>
  <p:transition xmlns:p14="http://schemas.microsoft.com/office/powerpoint/2010/main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延生渡眾的十二願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to heal and transform sentient beings.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2449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誓用毅力排除萬難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He vowed to persevere through all troubles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21361"/>
      </p:ext>
    </p:extLst>
  </p:cSld>
  <p:clrMapOvr>
    <a:masterClrMapping/>
  </p:clrMapOvr>
  <p:transition xmlns:p14="http://schemas.microsoft.com/office/powerpoint/2010/main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張起那慈悲大愛的風帆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hoist the sails of compassion and great love.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18351"/>
      </p:ext>
    </p:extLst>
  </p:cSld>
  <p:clrMapOvr>
    <a:masterClrMapping/>
  </p:clrMapOvr>
  <p:transition xmlns:p14="http://schemas.microsoft.com/office/powerpoint/2010/main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誓用智慧權巧方便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He vowed to use wisdom to set the sails </a:t>
            </a:r>
            <a:br>
              <a:rPr lang="en-US" smtClean="0"/>
            </a:br>
            <a:r>
              <a:rPr lang="en-US" smtClean="0"/>
              <a:t>on the ship of compassion,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1634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生老病死</a:t>
            </a:r>
            <a:r>
              <a:rPr lang="en-US" smtClean="0"/>
              <a:t> </a:t>
            </a:r>
            <a:r>
              <a:rPr lang="zh-TW" altLang="en-US" smtClean="0"/>
              <a:t>幻化無常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cycle of birth, aging, illness, and death continued; </a:t>
            </a:r>
            <a:br>
              <a:rPr lang="en-US" smtClean="0"/>
            </a:br>
            <a:r>
              <a:rPr lang="en-US" smtClean="0"/>
              <a:t>all is illusory and impermanent.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03332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啟動那苦海救生的慈航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saving all beings from the sea of suffering.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96328"/>
      </p:ext>
    </p:extLst>
  </p:cSld>
  <p:clrMapOvr>
    <a:masterClrMapping/>
  </p:clrMapOvr>
  <p:transition xmlns:p14="http://schemas.microsoft.com/office/powerpoint/2010/main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啊！眾生迷失方向的悲蒼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Oh! The sorrow of lost sentient beings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1716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就像西風孤雁叫淒涼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is like the desolate call of a lone goose </a:t>
            </a:r>
            <a:br>
              <a:rPr lang="en-US" smtClean="0"/>
            </a:br>
            <a:r>
              <a:rPr lang="en-US" smtClean="0"/>
              <a:t>in the west wind.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47467"/>
      </p:ext>
    </p:extLst>
  </p:cSld>
  <p:clrMapOvr>
    <a:masterClrMapping/>
  </p:clrMapOvr>
  <p:transition xmlns:p14="http://schemas.microsoft.com/office/powerpoint/2010/main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他們在迷霧怒海中徬徨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They are lost in the dense fog of a furious sea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85534"/>
      </p:ext>
    </p:extLst>
  </p:cSld>
  <p:clrMapOvr>
    <a:masterClrMapping/>
  </p:clrMapOvr>
  <p:transition xmlns:p14="http://schemas.microsoft.com/office/powerpoint/2010/main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需要悲智雙運的導師來領航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need to be guided by a teacher with both </a:t>
            </a:r>
            <a:br>
              <a:rPr lang="en-US" smtClean="0"/>
            </a:br>
            <a:r>
              <a:rPr lang="en-US" smtClean="0"/>
              <a:t>compassion and wisdom.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367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啊！東方琉璃如來的光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Oh! The light of the Crystal Tathagata of the East,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795625"/>
      </p:ext>
    </p:extLst>
  </p:cSld>
  <p:clrMapOvr>
    <a:masterClrMapping/>
  </p:clrMapOvr>
  <p:transition xmlns:p14="http://schemas.microsoft.com/office/powerpoint/2010/main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藥師大醫王的願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vows of the Great Medicine-King,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75054"/>
      </p:ext>
    </p:extLst>
  </p:cSld>
  <p:clrMapOvr>
    <a:masterClrMapping/>
  </p:clrMapOvr>
  <p:transition xmlns:p14="http://schemas.microsoft.com/office/powerpoint/2010/main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那普濟生命的良方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is the wondrous medicine which saves all lives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3164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成就慧命的資糧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provisions for perfecting our wisdom-lives.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77461"/>
      </p:ext>
    </p:extLst>
  </p:cSld>
  <p:clrMapOvr>
    <a:masterClrMapping/>
  </p:clrMapOvr>
  <p:transition xmlns:p14="http://schemas.microsoft.com/office/powerpoint/2010/main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啊！東方琉璃如來的光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Oh! The light of the Crystal Tathagata of the East,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15395"/>
      </p:ext>
    </p:extLst>
  </p:cSld>
  <p:clrMapOvr>
    <a:masterClrMapping/>
  </p:clrMapOvr>
  <p:transition xmlns:p14="http://schemas.microsoft.com/office/powerpoint/2010/main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百事由來成羈絆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All the things we pursue become our prison.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982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藥師大醫王的願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vows of the Great Medicine-King,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934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那普濟生命的良方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is the wondrous medicine which saves all lives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1555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成就慧命的資糧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provisions for perfecting our wisdom-lives.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5350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Produced by </a:t>
            </a:r>
            <a:br>
              <a:rPr lang="en-US" dirty="0" smtClean="0"/>
            </a:br>
            <a:r>
              <a:rPr lang="en-US" dirty="0" smtClean="0"/>
              <a:t>the Dharma as Water team, Tzu Chi USA</a:t>
            </a:r>
            <a:br>
              <a:rPr lang="en-US" dirty="0" smtClean="0"/>
            </a:br>
            <a:r>
              <a:rPr lang="zh-TW" altLang="en-US" dirty="0" smtClean="0"/>
              <a:t>慈濟美國總會國際弘法利生室恭製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dirty="0" smtClean="0"/>
              <a:t>daw@tzuchi.us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©Tzu Chi USA</a:t>
            </a:r>
            <a:br>
              <a:rPr lang="en-US" dirty="0" smtClean="0"/>
            </a:br>
            <a:r>
              <a:rPr lang="en-US" dirty="0" smtClean="0"/>
              <a:t>All Rights Reserved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558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富貴榮華夢一場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All riches, status, and glory are but a dream.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0170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兩鬢如今已成霜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Our hairs have now turned white.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8832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暗嗟流年又輕換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We lament the swift passing of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0824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喜怒哀樂 雲聚雲散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Joy, anger, sadness, and happiness come and go </a:t>
            </a:r>
            <a:br>
              <a:rPr lang="en-US" smtClean="0"/>
            </a:br>
            <a:r>
              <a:rPr lang="en-US" smtClean="0"/>
              <a:t>like passing clouds.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6021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4866</TotalTime>
  <Words>619</Words>
  <Application>Microsoft Macintosh PowerPoint</Application>
  <PresentationFormat>Custom</PresentationFormat>
  <Paragraphs>107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Candara</vt:lpstr>
      <vt:lpstr>標楷體</vt:lpstr>
      <vt:lpstr>宋体</vt:lpstr>
      <vt:lpstr>HanWangYanKai</vt:lpstr>
      <vt:lpstr>Calibri</vt:lpstr>
      <vt:lpstr>Cambria Math</vt:lpstr>
      <vt:lpstr>Office Theme</vt:lpstr>
      <vt:lpstr>2_Office Theme</vt:lpstr>
      <vt:lpstr>1_Office Theme</vt:lpstr>
      <vt:lpstr>PowerPoint Presentation</vt:lpstr>
      <vt:lpstr>序曲</vt:lpstr>
      <vt:lpstr>宇宙洪荒 大地蒼茫</vt:lpstr>
      <vt:lpstr>生老病死 幻化無常</vt:lpstr>
      <vt:lpstr>百事由來成羈絆</vt:lpstr>
      <vt:lpstr>富貴榮華夢一場</vt:lpstr>
      <vt:lpstr>兩鬢如今已成霜</vt:lpstr>
      <vt:lpstr>暗嗟流年又輕換</vt:lpstr>
      <vt:lpstr>喜怒哀樂 雲聚雲散</vt:lpstr>
      <vt:lpstr>悲歡離合 如露似電</vt:lpstr>
      <vt:lpstr>貪慾海中生波浪</vt:lpstr>
      <vt:lpstr>瞋恚林裡燒心田 </vt:lpstr>
      <vt:lpstr>愚癡濁流迷彼岸</vt:lpstr>
      <vt:lpstr>愛恨情仇一念間</vt:lpstr>
      <vt:lpstr>啊！權力的炫耀與專斷</vt:lpstr>
      <vt:lpstr>財富的追逐與貪婪</vt:lpstr>
      <vt:lpstr>戰爭的廝殺與不安</vt:lpstr>
      <vt:lpstr>傲慢的自大與癲狂</vt:lpstr>
      <vt:lpstr>瞋恨與暴力的重重糾纏</vt:lpstr>
      <vt:lpstr>一次又一次 一次又一次</vt:lpstr>
      <vt:lpstr>撕裂了人性的尊嚴與善良</vt:lpstr>
      <vt:lpstr>啊！人類自作的災難</vt:lpstr>
      <vt:lpstr>遠比澇旱地震還兇殘</vt:lpstr>
      <vt:lpstr>貪瞋癡慢疑的荼毒</vt:lpstr>
      <vt:lpstr>賽過那年年的饑荒</vt:lpstr>
      <vt:lpstr>眾生無明業力的招感</vt:lpstr>
      <vt:lpstr>一步又一步 一步又一步</vt:lpstr>
      <vt:lpstr>把人類推向痛苦與罪惡的深淵</vt:lpstr>
      <vt:lpstr>誰能聽到 誰能聽到</vt:lpstr>
      <vt:lpstr>無辜的生命在吶喊？</vt:lpstr>
      <vt:lpstr>啊！是那東方藥師大醫王</vt:lpstr>
      <vt:lpstr>聽見無助蒼生在呼喚</vt:lpstr>
      <vt:lpstr>是那東方琉璃如來的光</vt:lpstr>
      <vt:lpstr>照見眾生受苦難</vt:lpstr>
      <vt:lpstr>慈悲的心扉立下了</vt:lpstr>
      <vt:lpstr>延生渡眾的十二願</vt:lpstr>
      <vt:lpstr>誓用毅力排除萬難</vt:lpstr>
      <vt:lpstr>張起那慈悲大愛的風帆</vt:lpstr>
      <vt:lpstr>誓用智慧權巧方便</vt:lpstr>
      <vt:lpstr>啟動那苦海救生的慈航</vt:lpstr>
      <vt:lpstr>啊！眾生迷失方向的悲蒼</vt:lpstr>
      <vt:lpstr>就像西風孤雁叫淒涼</vt:lpstr>
      <vt:lpstr>他們在迷霧怒海中徬徨</vt:lpstr>
      <vt:lpstr>需要悲智雙運的導師來領航</vt:lpstr>
      <vt:lpstr>啊！東方琉璃如來的光</vt:lpstr>
      <vt:lpstr>藥師大醫王的願</vt:lpstr>
      <vt:lpstr>那普濟生命的良方</vt:lpstr>
      <vt:lpstr>成就慧命的資糧</vt:lpstr>
      <vt:lpstr>啊！東方琉璃如來的光</vt:lpstr>
      <vt:lpstr>藥師大醫王的願</vt:lpstr>
      <vt:lpstr>那普濟生命的良方</vt:lpstr>
      <vt:lpstr>成就慧命的資糧</vt:lpstr>
      <vt:lpstr>Produced by  the Dharma as Water team, Tzu Chi USA 慈濟美國總會國際弘法利生室恭製 daw@tzuchi.us   ©Tzu Chi USA All Rights Reserved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Chikai</dc:creator>
  <cp:lastModifiedBy>Johan Alwall</cp:lastModifiedBy>
  <cp:revision>601</cp:revision>
  <dcterms:created xsi:type="dcterms:W3CDTF">2014-08-03T03:53:20Z</dcterms:created>
  <dcterms:modified xsi:type="dcterms:W3CDTF">2017-11-15T02:37:30Z</dcterms:modified>
</cp:coreProperties>
</file>