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7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8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9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0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1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2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9966" r:id="rId2"/>
    <p:sldMasterId id="2147489974" r:id="rId3"/>
    <p:sldMasterId id="2147489753" r:id="rId4"/>
    <p:sldMasterId id="2147489970" r:id="rId5"/>
    <p:sldMasterId id="2147489973" r:id="rId6"/>
    <p:sldMasterId id="2147489977" r:id="rId7"/>
    <p:sldMasterId id="2147489981" r:id="rId8"/>
    <p:sldMasterId id="2147490024" r:id="rId9"/>
    <p:sldMasterId id="2147490039" r:id="rId10"/>
    <p:sldMasterId id="2147490054" r:id="rId11"/>
    <p:sldMasterId id="2147490386" r:id="rId12"/>
    <p:sldMasterId id="2147490823" r:id="rId13"/>
    <p:sldMasterId id="2147490826" r:id="rId14"/>
  </p:sldMasterIdLst>
  <p:notesMasterIdLst>
    <p:notesMasterId r:id="rId56"/>
  </p:notesMasterIdLst>
  <p:sldIdLst>
    <p:sldId id="335" r:id="rId15"/>
    <p:sldId id="470" r:id="rId16"/>
    <p:sldId id="474" r:id="rId17"/>
    <p:sldId id="431" r:id="rId18"/>
    <p:sldId id="576" r:id="rId19"/>
    <p:sldId id="676" r:id="rId20"/>
    <p:sldId id="644" r:id="rId21"/>
    <p:sldId id="678" r:id="rId22"/>
    <p:sldId id="681" r:id="rId23"/>
    <p:sldId id="683" r:id="rId24"/>
    <p:sldId id="646" r:id="rId25"/>
    <p:sldId id="715" r:id="rId26"/>
    <p:sldId id="677" r:id="rId27"/>
    <p:sldId id="685" r:id="rId28"/>
    <p:sldId id="686" r:id="rId29"/>
    <p:sldId id="687" r:id="rId30"/>
    <p:sldId id="689" r:id="rId31"/>
    <p:sldId id="690" r:id="rId32"/>
    <p:sldId id="691" r:id="rId33"/>
    <p:sldId id="692" r:id="rId34"/>
    <p:sldId id="694" r:id="rId35"/>
    <p:sldId id="696" r:id="rId36"/>
    <p:sldId id="697" r:id="rId37"/>
    <p:sldId id="698" r:id="rId38"/>
    <p:sldId id="699" r:id="rId39"/>
    <p:sldId id="705" r:id="rId40"/>
    <p:sldId id="706" r:id="rId41"/>
    <p:sldId id="716" r:id="rId42"/>
    <p:sldId id="719" r:id="rId43"/>
    <p:sldId id="707" r:id="rId44"/>
    <p:sldId id="708" r:id="rId45"/>
    <p:sldId id="711" r:id="rId46"/>
    <p:sldId id="710" r:id="rId47"/>
    <p:sldId id="713" r:id="rId48"/>
    <p:sldId id="717" r:id="rId49"/>
    <p:sldId id="718" r:id="rId50"/>
    <p:sldId id="714" r:id="rId51"/>
    <p:sldId id="672" r:id="rId52"/>
    <p:sldId id="673" r:id="rId53"/>
    <p:sldId id="674" r:id="rId54"/>
    <p:sldId id="675" r:id="rId55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1AB8"/>
    <a:srgbClr val="427B1B"/>
    <a:srgbClr val="E9B187"/>
    <a:srgbClr val="C36F71"/>
    <a:srgbClr val="6D5E25"/>
    <a:srgbClr val="615321"/>
    <a:srgbClr val="AD5DE9"/>
    <a:srgbClr val="EFDB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299" autoAdjust="0"/>
    <p:restoredTop sz="94727" autoAdjust="0"/>
  </p:normalViewPr>
  <p:slideViewPr>
    <p:cSldViewPr>
      <p:cViewPr>
        <p:scale>
          <a:sx n="39" d="100"/>
          <a:sy n="39" d="100"/>
        </p:scale>
        <p:origin x="-1147" y="-24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10" y="278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156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theme" Target="theme/theme1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charset="-120"/>
              </a:defRPr>
            </a:lvl1pPr>
          </a:lstStyle>
          <a:p>
            <a:pPr>
              <a:defRPr/>
            </a:pPr>
            <a:fld id="{87F85EEA-1A67-45C0-B924-D71FC0C868C4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charset="-120"/>
              </a:defRPr>
            </a:lvl1pPr>
          </a:lstStyle>
          <a:p>
            <a:pPr>
              <a:defRPr/>
            </a:pPr>
            <a:fld id="{1C9BE9D2-EFCC-4447-873F-847B05F76A4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41213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封面投影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578600" y="695325"/>
            <a:ext cx="2482850" cy="946150"/>
          </a:xfrm>
          <a:prstGeom prst="rect">
            <a:avLst/>
          </a:prstGeom>
          <a:noFill/>
          <a:ln>
            <a:noFill/>
          </a:ln>
          <a:effectLst>
            <a:outerShdw blurRad="76200" dist="508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-323850" y="2852738"/>
            <a:ext cx="2624138" cy="1160462"/>
          </a:xfrm>
          <a:prstGeom prst="rect">
            <a:avLst/>
          </a:prstGeom>
          <a:noFill/>
          <a:ln>
            <a:noFill/>
          </a:ln>
          <a:effectLst>
            <a:outerShdw blurRad="76200" dist="508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3861048"/>
            <a:ext cx="7772400" cy="936104"/>
          </a:xfrm>
        </p:spPr>
        <p:txBody>
          <a:bodyPr>
            <a:noAutofit/>
          </a:bodyPr>
          <a:lstStyle>
            <a:lvl1pPr>
              <a:defRPr sz="6000">
                <a:latin typeface="標楷體" pitchFamily="65" charset="-12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0" y="4941168"/>
            <a:ext cx="9144000" cy="69763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2861B-6C16-4CA1-966A-DB2428A06664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053CA-E789-4FBE-9CE9-E85A13CAA02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19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58598-D35E-4B3C-A32B-C89D630ECDDD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E5B8F-A74D-4CB6-9D36-36C2F891C25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9530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延伸時事導讀頁">
    <p:bg>
      <p:bgPr>
        <a:gradFill rotWithShape="0">
          <a:gsLst>
            <a:gs pos="0">
              <a:srgbClr val="DDEBCF"/>
            </a:gs>
            <a:gs pos="33000">
              <a:srgbClr val="DDEBCF"/>
            </a:gs>
            <a:gs pos="86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445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787AE-6EAE-4CA1-AB0A-710011415593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1AFC5-B784-4CBD-9E3A-79897A0688F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8986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-455613"/>
            <a:ext cx="3779837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4173538"/>
            <a:ext cx="421322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矩形 8"/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75" y="2097088"/>
            <a:ext cx="3602038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23528" y="4653136"/>
            <a:ext cx="7772400" cy="1470025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FCF14-6BAC-4093-8648-0CF8CFAD711D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FECFB-0E1C-42B1-942F-0EFA56A2810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7694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聞思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13" y="4181475"/>
            <a:ext cx="421322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-458788"/>
            <a:ext cx="3779838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A7801-C739-4CE9-AC2C-A7D0E71ADBE1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9FA21-8343-4710-BB94-5F6078BB86C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6886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聞思修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55576" y="119675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2B672-FC64-44F1-B670-62DE45C81642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C86D5-58FE-48E5-BC65-21B85F58573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2666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延伸引導2">
    <p:bg>
      <p:bgPr>
        <a:gradFill rotWithShape="0">
          <a:gsLst>
            <a:gs pos="0">
              <a:srgbClr val="DEC59E"/>
            </a:gs>
            <a:gs pos="64999">
              <a:srgbClr val="F0EBD5"/>
            </a:gs>
            <a:gs pos="97000">
              <a:srgbClr val="D1C39F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588" y="4437063"/>
            <a:ext cx="265747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9" name="文字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zh-TW" altLang="en-US" noProof="0" dirty="0" smtClean="0"/>
              <a:t>按一下以編輯母片文字樣式</a:t>
            </a:r>
          </a:p>
          <a:p>
            <a:pPr lvl="1"/>
            <a:r>
              <a:rPr lang="zh-TW" altLang="en-US" noProof="0" dirty="0" smtClean="0"/>
              <a:t>第二層</a:t>
            </a:r>
          </a:p>
          <a:p>
            <a:pPr lvl="2"/>
            <a:r>
              <a:rPr lang="zh-TW" altLang="en-US" noProof="0" dirty="0" smtClean="0"/>
              <a:t>第三層</a:t>
            </a:r>
          </a:p>
          <a:p>
            <a:pPr lvl="3"/>
            <a:r>
              <a:rPr lang="zh-TW" altLang="en-US" noProof="0" dirty="0" smtClean="0"/>
              <a:t>第四層</a:t>
            </a:r>
          </a:p>
          <a:p>
            <a:pPr lvl="4"/>
            <a:r>
              <a:rPr lang="zh-TW" altLang="en-US" noProof="0" dirty="0" smtClean="0"/>
              <a:t>第五層</a:t>
            </a:r>
            <a:endParaRPr lang="zh-TW" altLang="en-US" noProof="0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02681-3B37-4812-AA27-1573FB9E74D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8373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延伸引導1">
    <p:bg>
      <p:bgPr>
        <a:gradFill rotWithShape="0">
          <a:gsLst>
            <a:gs pos="0">
              <a:srgbClr val="E9D9BE"/>
            </a:gs>
            <a:gs pos="64999">
              <a:srgbClr val="F0EBD5"/>
            </a:gs>
            <a:gs pos="97000">
              <a:srgbClr val="D1C39F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4005263"/>
            <a:ext cx="184150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8" name="文字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zh-TW" altLang="en-US" noProof="0" dirty="0" smtClean="0"/>
              <a:t>按一下以編輯母片文字樣式</a:t>
            </a:r>
          </a:p>
          <a:p>
            <a:pPr lvl="1"/>
            <a:r>
              <a:rPr lang="zh-TW" altLang="en-US" noProof="0" dirty="0" smtClean="0"/>
              <a:t>第二層</a:t>
            </a:r>
          </a:p>
          <a:p>
            <a:pPr lvl="2"/>
            <a:r>
              <a:rPr lang="zh-TW" altLang="en-US" noProof="0" dirty="0" smtClean="0"/>
              <a:t>第三層</a:t>
            </a:r>
          </a:p>
          <a:p>
            <a:pPr lvl="3"/>
            <a:r>
              <a:rPr lang="zh-TW" altLang="en-US" noProof="0" dirty="0" smtClean="0"/>
              <a:t>第四層</a:t>
            </a:r>
          </a:p>
          <a:p>
            <a:pPr lvl="4"/>
            <a:r>
              <a:rPr lang="zh-TW" altLang="en-US" noProof="0" dirty="0" smtClean="0"/>
              <a:t>第五層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144626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延伸引導1">
    <p:bg>
      <p:bgPr>
        <a:gradFill rotWithShape="0">
          <a:gsLst>
            <a:gs pos="0">
              <a:srgbClr val="E9D9BE"/>
            </a:gs>
            <a:gs pos="64999">
              <a:srgbClr val="F0EBD5"/>
            </a:gs>
            <a:gs pos="97000">
              <a:srgbClr val="D1C39F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5" name="文字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zh-TW" altLang="en-US" noProof="0" dirty="0" smtClean="0"/>
              <a:t>按一下以編輯母片文字樣式</a:t>
            </a:r>
          </a:p>
          <a:p>
            <a:pPr lvl="1"/>
            <a:r>
              <a:rPr lang="zh-TW" altLang="en-US" noProof="0" dirty="0" smtClean="0"/>
              <a:t>第二層</a:t>
            </a:r>
          </a:p>
          <a:p>
            <a:pPr lvl="2"/>
            <a:r>
              <a:rPr lang="zh-TW" altLang="en-US" noProof="0" dirty="0" smtClean="0"/>
              <a:t>第三層</a:t>
            </a:r>
          </a:p>
          <a:p>
            <a:pPr lvl="3"/>
            <a:r>
              <a:rPr lang="zh-TW" altLang="en-US" noProof="0" dirty="0" smtClean="0"/>
              <a:t>第四層</a:t>
            </a:r>
          </a:p>
          <a:p>
            <a:pPr lvl="4"/>
            <a:r>
              <a:rPr lang="zh-TW" altLang="en-US" noProof="0" dirty="0" smtClean="0"/>
              <a:t>第五層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703305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38063-A26F-4055-8B9F-3FC5D220C8D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1E03A-3CB1-4102-92AA-310BCF6FA4CD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1989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可用於影片背景">
    <p:bg>
      <p:bgPr>
        <a:gradFill rotWithShape="1">
          <a:gsLst>
            <a:gs pos="0">
              <a:schemeClr val="tx1"/>
            </a:gs>
            <a:gs pos="50000">
              <a:srgbClr val="595959"/>
            </a:gs>
            <a:gs pos="100000">
              <a:schemeClr val="tx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064896" cy="936104"/>
          </a:xfrm>
        </p:spPr>
        <p:txBody>
          <a:bodyPr anchor="t">
            <a:noAutofit/>
          </a:bodyPr>
          <a:lstStyle>
            <a:lvl1pPr algn="ctr">
              <a:defRPr sz="4800" b="1" cap="all">
                <a:solidFill>
                  <a:schemeClr val="bg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67544" y="5661248"/>
            <a:ext cx="8060432" cy="576064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1">
                <a:solidFill>
                  <a:schemeClr val="bg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709613" y="6351588"/>
            <a:ext cx="2133600" cy="365125"/>
          </a:xfrm>
        </p:spPr>
        <p:txBody>
          <a:bodyPr/>
          <a:lstStyle>
            <a:lvl1pPr>
              <a:defRPr sz="1400">
                <a:latin typeface="標楷體" pitchFamily="65" charset="-120"/>
                <a:ea typeface="標楷體" pitchFamily="65" charset="-120"/>
              </a:defRPr>
            </a:lvl1pPr>
          </a:lstStyle>
          <a:p>
            <a:pPr>
              <a:defRPr/>
            </a:pPr>
            <a:fld id="{CB8BE5B1-8791-44A5-B94A-6E8C0916BE67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CAA5C-B011-47FC-9616-315A139E731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9349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96B75-4882-4FD7-ADFC-3656DED6E0D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43048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06F27-DAF7-4042-A10B-6A98A18CD62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347321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F4A96-8DF9-4EF3-9FDE-ABF934BF9CF5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5B098-8C11-41C7-93D1-E22580633B9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32716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F2585-7C0A-46AA-A502-3533C1B0B71D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9ED5D-CF65-4CAD-B4E7-2D9F7B7F20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7857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95E53-BAE6-4D13-8A3B-7EC3A12D9ACB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9039B-8FBE-435D-97E4-50D7A3E2B17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48261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D9145-8222-4DC7-BE2F-2FCFEA71DE4A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281AF-7F57-4F11-B77F-FF616BD1E2E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99932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B93C8-3F51-4DAD-9601-309627E4B4DB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8E97A-3E9F-4C4A-8F55-827F2E6C83F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87067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7" name="文字版面配置區 3"/>
          <p:cNvSpPr>
            <a:spLocks noGrp="1"/>
          </p:cNvSpPr>
          <p:nvPr>
            <p:ph type="body" idx="1"/>
          </p:nvPr>
        </p:nvSpPr>
        <p:spPr>
          <a:xfrm>
            <a:off x="467544" y="5661248"/>
            <a:ext cx="8060432" cy="576064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332155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B222B-E736-42DA-85B8-B141E4487197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891C3-00E1-466C-A169-B88873E364F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04230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75B45-5121-4814-A375-D5D1629AD0E0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4BA7A-3215-4A7F-8922-6C14DB0E1D7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6104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製作團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116013" y="3175"/>
            <a:ext cx="8029575" cy="909638"/>
          </a:xfrm>
          <a:prstGeom prst="rect">
            <a:avLst/>
          </a:prstGeom>
          <a:solidFill>
            <a:schemeClr val="accent3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69468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DE765-3E1B-4E55-884F-095EBC726E08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2D1AE-1EFE-48F1-945A-4B951347161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98703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1C233-4B80-4F70-8AF2-C57FEED8245A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38836-0C8E-4EE3-BC1B-639BCB968BF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13005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F50CF-9758-472F-BA38-6CE7DE792992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E7C57-0DDE-445A-AF31-40EC1C9B8E9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09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AD60D-95EB-4F0F-9418-7E6321D95D4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689207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97B25-D9E6-4B20-B55D-36DA1168223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275848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93CA5-AD0D-4AEF-8A96-46098DD683D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822682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8677D-0E18-4FFF-8788-7DDF3B6FB1E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259521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DA7B6-06A2-4A3A-8EF1-E91512A592C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059399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18D37-053C-4B13-90AB-C1EFCD2A069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871428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35294-3D63-4EF3-8270-60ECD317E28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16300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0" b="-6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530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884C4-B470-437A-AA81-752E1870833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95661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B8081-0E22-4A42-9B54-0959BB012BA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678194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CE9FB-343A-4129-B772-2AFEDE5391B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176984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9DEC3-D1B5-4861-B255-2A35977F02D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479949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4A9A9-79F9-4E3C-8EEA-6DBA92A3894F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E6B79-CE6A-4519-B44F-C100E8A52D9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0380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826BC-E5E6-4B94-B5F0-592589E4D53C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0CDCB-5DCE-4DF6-8EA3-F5EE3CCCEF6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79917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A5C16-B681-4F50-9C3B-15BD85BAC544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02847-B278-4C21-A1BB-22656EFECE9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48456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40554-0253-4EFE-A65D-7CAA93D64397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75D65-5B28-4B09-9B25-C200BD406AE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1746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2DDDC-4BEF-400D-996D-91F1681AA428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27814-418F-4665-9D18-5B8350EF5EA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23839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7" name="文字版面配置區 3"/>
          <p:cNvSpPr>
            <a:spLocks noGrp="1"/>
          </p:cNvSpPr>
          <p:nvPr>
            <p:ph type="body" idx="1"/>
          </p:nvPr>
        </p:nvSpPr>
        <p:spPr>
          <a:xfrm>
            <a:off x="467544" y="5661248"/>
            <a:ext cx="8060432" cy="576064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40705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延伸時事導讀頁">
    <p:bg>
      <p:bgPr>
        <a:gradFill rotWithShape="0">
          <a:gsLst>
            <a:gs pos="0">
              <a:srgbClr val="DDEBCF"/>
            </a:gs>
            <a:gs pos="33000">
              <a:srgbClr val="DDEBCF"/>
            </a:gs>
            <a:gs pos="86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873" b="-1279"/>
          <a:stretch>
            <a:fillRect/>
          </a:stretch>
        </p:blipFill>
        <p:spPr bwMode="auto">
          <a:xfrm>
            <a:off x="7380288" y="4927600"/>
            <a:ext cx="1871662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9757" flipH="1">
            <a:off x="-673100" y="254000"/>
            <a:ext cx="30226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4185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A17CB-62CE-4C50-81F3-382D946907E1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7368D-8A02-4166-88E3-9914C46CE98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57334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F54CA-B6BF-4C5F-AACF-054654C58993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49DBF-1172-4187-B727-A51B8BB9175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30510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AF700-EF71-483F-9C7C-1B2BF416FA89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1BDAF-B48E-4D9C-A579-A6977024C07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9222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69002-31F0-4BD6-9E55-03DE0E2EBB0B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D58A0-F2DA-45A4-A861-CD2C033E0DD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52548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54E72-2C9C-49BD-93AD-324EC4A1D284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B41D1-2D5F-41CD-B76B-0F5C3D1E125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50408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延伸引導2">
    <p:bg>
      <p:bgPr>
        <a:gradFill rotWithShape="0">
          <a:gsLst>
            <a:gs pos="0">
              <a:srgbClr val="DEC59E"/>
            </a:gs>
            <a:gs pos="64999">
              <a:srgbClr val="F0EBD5"/>
            </a:gs>
            <a:gs pos="97000">
              <a:srgbClr val="D1C39F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588" y="4437063"/>
            <a:ext cx="265747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新細明體" charset="-120"/>
              </a:defRPr>
            </a:lvl1pPr>
          </a:lstStyle>
          <a:p>
            <a:pPr>
              <a:defRPr/>
            </a:pPr>
            <a:fld id="{2B2FB17D-7749-4D76-B59C-BC39F898F1A7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新細明體" charset="-120"/>
              </a:defRPr>
            </a:lvl1pPr>
          </a:lstStyle>
          <a:p>
            <a:pPr>
              <a:defRPr/>
            </a:pPr>
            <a:fld id="{10E97B92-B916-4FDE-B224-FBEF3F81AD8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99482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延伸引導1">
    <p:bg>
      <p:bgPr>
        <a:gradFill rotWithShape="0">
          <a:gsLst>
            <a:gs pos="0">
              <a:srgbClr val="E9D9BE"/>
            </a:gs>
            <a:gs pos="64999">
              <a:srgbClr val="F0EBD5"/>
            </a:gs>
            <a:gs pos="97000">
              <a:srgbClr val="D1C39F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4005263"/>
            <a:ext cx="184150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新細明體" charset="-120"/>
              </a:defRPr>
            </a:lvl1pPr>
          </a:lstStyle>
          <a:p>
            <a:pPr>
              <a:defRPr/>
            </a:pPr>
            <a:fld id="{369569CF-1637-423E-942C-313DBCB01DA0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98747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新細明體" charset="-120"/>
              </a:defRPr>
            </a:lvl1pPr>
          </a:lstStyle>
          <a:p>
            <a:pPr>
              <a:defRPr/>
            </a:pPr>
            <a:fld id="{2D9E4813-000F-4982-A267-38A68F419B0D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新細明體" charset="-120"/>
              </a:defRPr>
            </a:lvl1pPr>
          </a:lstStyle>
          <a:p>
            <a:pPr>
              <a:defRPr/>
            </a:pPr>
            <a:fld id="{D20E2E89-FEB6-46EA-B848-E6708414A5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36106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437063"/>
            <a:ext cx="223202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5E3CD-9298-48D9-98FA-DC21FA254A9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2015/12/2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56A19-676B-43B9-BF91-046DBAE3C62E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6888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3860800"/>
            <a:ext cx="2189162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3779D-E138-4EC5-A465-F2CD1A29CA9E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2015/12/2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75C2A-DDFA-43FB-A14C-A852A131AA0B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295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延伸引導1">
    <p:bg>
      <p:bgPr>
        <a:gradFill rotWithShape="0">
          <a:gsLst>
            <a:gs pos="0">
              <a:srgbClr val="E9D9BE"/>
            </a:gs>
            <a:gs pos="64999">
              <a:srgbClr val="F0EBD5"/>
            </a:gs>
            <a:gs pos="97000">
              <a:srgbClr val="D1C39F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7530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437063"/>
            <a:ext cx="223202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46DB3-8710-4FAB-B04E-154DC026DB0B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2015/12/2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EF700-D2BE-41B9-88C4-C17FE636E43F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4190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3860800"/>
            <a:ext cx="2189162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A886D-0783-4BA9-B948-6961A066D76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2015/12/2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BBCD0-8671-446B-9DA1-7C068DA2F572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541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437063"/>
            <a:ext cx="223202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57F8B-CE36-4B09-9DA8-D370280617B7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13017-A84D-48C7-B05B-9DE88D085C0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3786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3860800"/>
            <a:ext cx="2189162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C2819-AD6C-4FE4-920D-7B4302B544B0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5B96F-F85D-4F40-BF2F-259C2A237FC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5322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6" name="文字版面配置區 2"/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zh-TW" altLang="en-US" noProof="0" dirty="0" smtClean="0"/>
              <a:t>按一下以編輯母片文字樣式</a:t>
            </a:r>
          </a:p>
          <a:p>
            <a:pPr lvl="1"/>
            <a:r>
              <a:rPr lang="zh-TW" altLang="en-US" noProof="0" dirty="0" smtClean="0"/>
              <a:t>第二層</a:t>
            </a:r>
          </a:p>
          <a:p>
            <a:pPr lvl="2"/>
            <a:r>
              <a:rPr lang="zh-TW" altLang="en-US" noProof="0" dirty="0" smtClean="0"/>
              <a:t>第三層</a:t>
            </a:r>
          </a:p>
          <a:p>
            <a:pPr lvl="3"/>
            <a:r>
              <a:rPr lang="zh-TW" altLang="en-US" noProof="0" dirty="0" smtClean="0"/>
              <a:t>第四層</a:t>
            </a:r>
          </a:p>
          <a:p>
            <a:pPr lvl="4"/>
            <a:r>
              <a:rPr lang="zh-TW" altLang="en-US" noProof="0" dirty="0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9BFC1-71E7-435C-8538-6DF2F04B4AA3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9E36A-02B5-4E8E-B37C-4904433CF59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9978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22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3.jpeg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8.jpe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8.jpe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0D4A7F6-48AF-4B2B-98C0-CA382A8C5887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38ACA3E-31D6-4F70-9FA0-211A57A7239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pic>
        <p:nvPicPr>
          <p:cNvPr id="1031" name="圖片 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26988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801" r:id="rId1"/>
    <p:sldLayoutId id="2147490802" r:id="rId2"/>
    <p:sldLayoutId id="2147490803" r:id="rId3"/>
    <p:sldLayoutId id="2147490804" r:id="rId4"/>
    <p:sldLayoutId id="2147490805" r:id="rId5"/>
    <p:sldLayoutId id="2147490806" r:id="rId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微軟正黑體" pitchFamily="34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微軟正黑體" pitchFamily="34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微軟正黑體" pitchFamily="34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微軟正黑體" pitchFamily="34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微軟正黑體" pitchFamily="34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微軟正黑體" pitchFamily="34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微軟正黑體" pitchFamily="34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微軟正黑體" pitchFamily="34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58D08CE-7579-44DB-8319-6D5A733B06E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780" r:id="rId1"/>
    <p:sldLayoutId id="2147490781" r:id="rId2"/>
    <p:sldLayoutId id="2147490782" r:id="rId3"/>
    <p:sldLayoutId id="2147490783" r:id="rId4"/>
    <p:sldLayoutId id="2147490784" r:id="rId5"/>
    <p:sldLayoutId id="2147490785" r:id="rId6"/>
    <p:sldLayoutId id="2147490786" r:id="rId7"/>
    <p:sldLayoutId id="2147490787" r:id="rId8"/>
    <p:sldLayoutId id="2147490788" r:id="rId9"/>
    <p:sldLayoutId id="2147490789" r:id="rId10"/>
    <p:sldLayoutId id="21474907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4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26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FBE8584-BEBF-46DB-B1D1-13B3B97FF426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66FF77B-A215-4775-8B3A-C6E3CB42FA8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791" r:id="rId1"/>
    <p:sldLayoutId id="2147490792" r:id="rId2"/>
    <p:sldLayoutId id="2147490793" r:id="rId3"/>
    <p:sldLayoutId id="2147490794" r:id="rId4"/>
    <p:sldLayoutId id="2147490795" r:id="rId5"/>
    <p:sldLayoutId id="2147490819" r:id="rId6"/>
    <p:sldLayoutId id="2147490796" r:id="rId7"/>
    <p:sldLayoutId id="2147490797" r:id="rId8"/>
    <p:sldLayoutId id="2147490798" r:id="rId9"/>
    <p:sldLayoutId id="2147490799" r:id="rId10"/>
    <p:sldLayoutId id="214749080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620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fld id="{AB616319-507A-4DF1-85FC-19C41E93E08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7456" y="4048919"/>
            <a:ext cx="2366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DFDCB7"/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DFDCB7"/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fld id="{C711D1E0-85BB-4C86-BB58-0942B2EB7386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820" r:id="rId1"/>
    <p:sldLayoutId id="2147490821" r:id="rId2"/>
    <p:sldLayoutId id="2147490822" r:id="rId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charset="-12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D2CB6C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95A39D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C89F5D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圖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076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新細明體" charset="-120"/>
              </a:defRPr>
            </a:lvl1pPr>
          </a:lstStyle>
          <a:p>
            <a:pPr>
              <a:defRPr/>
            </a:pPr>
            <a:fld id="{BDC62705-F26E-4F34-913D-5D33A6BF3504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2015/12/2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新細明體" charset="-120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新細明體" charset="-120"/>
              </a:defRPr>
            </a:lvl1pPr>
          </a:lstStyle>
          <a:p>
            <a:pPr>
              <a:defRPr/>
            </a:pPr>
            <a:fld id="{6E566013-7B81-4DA6-B06B-53F9D3870AE5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2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824" r:id="rId1"/>
    <p:sldLayoutId id="2147490825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圖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076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新細明體" charset="-120"/>
              </a:defRPr>
            </a:lvl1pPr>
          </a:lstStyle>
          <a:p>
            <a:pPr>
              <a:defRPr/>
            </a:pPr>
            <a:fld id="{081DF16B-D4D7-4B31-A754-257C03EBCD27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2015/12/2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新細明體" charset="-120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新細明體" charset="-120"/>
              </a:defRPr>
            </a:lvl1pPr>
          </a:lstStyle>
          <a:p>
            <a:pPr>
              <a:defRPr/>
            </a:pPr>
            <a:fld id="{84FD8F63-2C8B-453D-BE4A-01436A0F56D8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845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827" r:id="rId1"/>
    <p:sldLayoutId id="2147490828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5" t="2" r="388" b="15485"/>
          <a:stretch>
            <a:fillRect/>
          </a:stretch>
        </p:blipFill>
        <p:spPr bwMode="auto">
          <a:xfrm>
            <a:off x="0" y="0"/>
            <a:ext cx="9107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2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9025DE9-2605-4707-BCE8-32A3E82A8905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51B79A5-8E38-45AB-8E02-022C0FC0C62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圖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076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C6FFB1-DDAE-4558-921C-595E674D4186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9A1C49C-6896-4A4A-8243-DE817531CF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807" r:id="rId1"/>
    <p:sldLayoutId id="2147490808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209088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100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fld id="{71FEF9C8-56D1-4AFE-8B08-5903F3B8E2F2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fld id="{CC23E291-03DF-4822-BC96-03E0A4A0E39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765" r:id="rId1"/>
    <p:sldLayoutId id="2147490766" r:id="rId2"/>
    <p:sldLayoutId id="2147490809" r:id="rId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5124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36E786A-67A2-42AC-A0CC-A9BBF4E8036F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5F44927-2602-4942-BCDB-F3E756085CA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76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614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E30B57C-FD71-4A19-B997-5BED12438498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85AFD44-EFC5-4D2E-A7F7-EB9C4234404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17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C58DE523-2668-4828-9A5A-0C7E87D7E384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B99576FB-A2CC-46D9-96FF-A6CFD000924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810" r:id="rId1"/>
    <p:sldLayoutId id="2147490811" r:id="rId2"/>
    <p:sldLayoutId id="2147490768" r:id="rId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620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0CEEA04-012C-4FB0-A321-11E8E7F5CEE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7456" y="4048919"/>
            <a:ext cx="2366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DFDCB7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DFDCB7"/>
                </a:solidFill>
              </a:defRPr>
            </a:lvl1pPr>
          </a:lstStyle>
          <a:p>
            <a:pPr>
              <a:defRPr/>
            </a:pPr>
            <a:fld id="{A9D502BE-5508-4A12-8A2D-2338A6945B0B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812" r:id="rId1"/>
    <p:sldLayoutId id="2147490813" r:id="rId2"/>
    <p:sldLayoutId id="2147490814" r:id="rId3"/>
    <p:sldLayoutId id="2147490769" r:id="rId4"/>
    <p:sldLayoutId id="2147490815" r:id="rId5"/>
    <p:sldLayoutId id="2147490816" r:id="rId6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5400" kern="1200" spc="-100">
          <a:solidFill>
            <a:schemeClr val="tx2"/>
          </a:solidFill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標楷體" pitchFamily="65" charset="-120"/>
          <a:ea typeface="標楷體" pitchFamily="65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標楷體" pitchFamily="65" charset="-120"/>
          <a:ea typeface="標楷體" pitchFamily="65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標楷體" pitchFamily="65" charset="-120"/>
          <a:ea typeface="標楷體" pitchFamily="65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標楷體" pitchFamily="65" charset="-120"/>
          <a:ea typeface="標楷體" pitchFamily="65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標楷體" pitchFamily="65" charset="-120"/>
          <a:ea typeface="標楷體" pitchFamily="65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標楷體" pitchFamily="65" charset="-120"/>
          <a:ea typeface="標楷體" pitchFamily="65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標楷體" pitchFamily="65" charset="-120"/>
          <a:ea typeface="標楷體" pitchFamily="65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標楷體" pitchFamily="65" charset="-120"/>
          <a:ea typeface="標楷體" pitchFamily="65" charset="-12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2pPr>
      <a:lvl3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D2CB6C"/>
        </a:buClr>
        <a:buFont typeface="Arial" charset="0"/>
        <a:buChar char="•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95A39D"/>
        </a:buClr>
        <a:buFont typeface="Arial" charset="0"/>
        <a:buChar char="•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C89F5D"/>
        </a:buClr>
        <a:buFont typeface="Arial" charset="0"/>
        <a:buChar char="•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9219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159D4B3-79BD-480A-99DF-3A27C31F01F0}" type="datetimeFigureOut">
              <a:rPr lang="zh-TW" altLang="en-US"/>
              <a:pPr>
                <a:defRPr/>
              </a:pPr>
              <a:t>2015/12/2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64F8102-1056-4BB0-A323-912FDE0BC1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770" r:id="rId1"/>
    <p:sldLayoutId id="2147490771" r:id="rId2"/>
    <p:sldLayoutId id="2147490772" r:id="rId3"/>
    <p:sldLayoutId id="2147490773" r:id="rId4"/>
    <p:sldLayoutId id="2147490774" r:id="rId5"/>
    <p:sldLayoutId id="2147490818" r:id="rId6"/>
    <p:sldLayoutId id="2147490775" r:id="rId7"/>
    <p:sldLayoutId id="2147490776" r:id="rId8"/>
    <p:sldLayoutId id="2147490777" r:id="rId9"/>
    <p:sldLayoutId id="2147490778" r:id="rId10"/>
    <p:sldLayoutId id="214749077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7.png"/><Relationship Id="rId4" Type="http://schemas.openxmlformats.org/officeDocument/2006/relationships/hyperlink" Target="&#19977;&#36681;&#22235;&#35558;&#27861;&#36681;.wmv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8.png"/><Relationship Id="rId4" Type="http://schemas.openxmlformats.org/officeDocument/2006/relationships/hyperlink" Target="&#21313;&#22823;&#30149;&#31661;.wmv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文字方塊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762125"/>
            <a:ext cx="7053263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標題 2"/>
          <p:cNvSpPr>
            <a:spLocks noGrp="1"/>
          </p:cNvSpPr>
          <p:nvPr>
            <p:ph type="ctrTitle"/>
          </p:nvPr>
        </p:nvSpPr>
        <p:spPr>
          <a:xfrm>
            <a:off x="685800" y="3357563"/>
            <a:ext cx="8458200" cy="1295400"/>
          </a:xfrm>
        </p:spPr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</a:rPr>
              <a:t>又覩諸佛，聖主師子，演說經典，微妙第一</a:t>
            </a:r>
            <a:endParaRPr lang="zh-TW" altLang="en-US" dirty="0" smtClean="0">
              <a:solidFill>
                <a:srgbClr val="FFFF00"/>
              </a:solidFill>
            </a:endParaRPr>
          </a:p>
        </p:txBody>
      </p:sp>
      <p:sp>
        <p:nvSpPr>
          <p:cNvPr id="34820" name="副標題 3"/>
          <p:cNvSpPr>
            <a:spLocks noGrp="1"/>
          </p:cNvSpPr>
          <p:nvPr>
            <p:ph type="subTitle" idx="1"/>
          </p:nvPr>
        </p:nvSpPr>
        <p:spPr>
          <a:xfrm>
            <a:off x="-252413" y="4913313"/>
            <a:ext cx="9144001" cy="1944687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altLang="zh-TW" sz="4400" dirty="0" smtClean="0">
                <a:solidFill>
                  <a:schemeClr val="bg1"/>
                </a:solidFill>
              </a:rPr>
              <a:t>《</a:t>
            </a:r>
            <a:r>
              <a:rPr lang="zh-TW" altLang="en-US" sz="4400" dirty="0" smtClean="0">
                <a:solidFill>
                  <a:schemeClr val="bg1"/>
                </a:solidFill>
              </a:rPr>
              <a:t>靜思妙蓮華</a:t>
            </a:r>
            <a:r>
              <a:rPr lang="en-US" altLang="zh-TW" sz="4400" dirty="0" smtClean="0">
                <a:solidFill>
                  <a:schemeClr val="bg1"/>
                </a:solidFill>
              </a:rPr>
              <a:t>–</a:t>
            </a:r>
            <a:r>
              <a:rPr lang="zh-TW" altLang="en-US" sz="4400" dirty="0" smtClean="0">
                <a:solidFill>
                  <a:schemeClr val="bg1"/>
                </a:solidFill>
              </a:rPr>
              <a:t>序品</a:t>
            </a:r>
            <a:r>
              <a:rPr lang="en-US" altLang="zh-TW" sz="4400" dirty="0" smtClean="0">
                <a:solidFill>
                  <a:schemeClr val="bg1"/>
                </a:solidFill>
              </a:rPr>
              <a:t>》</a:t>
            </a:r>
          </a:p>
          <a:p>
            <a:pPr>
              <a:defRPr/>
            </a:pPr>
            <a:r>
              <a:rPr lang="en-US" altLang="zh-TW" sz="4400" dirty="0" smtClean="0">
                <a:solidFill>
                  <a:schemeClr val="bg1"/>
                </a:solidFill>
              </a:rPr>
              <a:t>P.442-467</a:t>
            </a:r>
          </a:p>
          <a:p>
            <a:pPr>
              <a:defRPr/>
            </a:pPr>
            <a:r>
              <a:rPr lang="zh-TW" altLang="en-US" sz="4400" dirty="0" smtClean="0">
                <a:solidFill>
                  <a:schemeClr val="bg1"/>
                </a:solidFill>
              </a:rPr>
              <a:t>靜思妙蓮華</a:t>
            </a:r>
            <a:r>
              <a:rPr lang="en-US" altLang="zh-TW" sz="4400" dirty="0" smtClean="0">
                <a:solidFill>
                  <a:schemeClr val="bg1"/>
                </a:solidFill>
              </a:rPr>
              <a:t>-84-88</a:t>
            </a:r>
            <a:r>
              <a:rPr lang="zh-TW" altLang="en-US" sz="4400" dirty="0" smtClean="0">
                <a:solidFill>
                  <a:schemeClr val="bg1"/>
                </a:solidFill>
              </a:rPr>
              <a:t>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16632"/>
            <a:ext cx="8424936" cy="6741368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zh-TW" altLang="zh-TW" dirty="0"/>
              <a:t>「佛陀浩瀚，慈澤萬物，柔軟妙語，能斷眾生</a:t>
            </a:r>
            <a:r>
              <a:rPr lang="zh-TW" altLang="zh-TW" dirty="0" smtClean="0"/>
              <a:t>一</a:t>
            </a:r>
            <a:r>
              <a:rPr lang="zh-TW" altLang="en-US" dirty="0" smtClean="0"/>
              <a:t>切</a:t>
            </a:r>
            <a:r>
              <a:rPr lang="zh-TW" altLang="zh-TW" dirty="0" smtClean="0"/>
              <a:t>疑惑</a:t>
            </a:r>
            <a:r>
              <a:rPr lang="zh-TW" altLang="zh-TW" dirty="0"/>
              <a:t>，使之由凡入聖」。在佛經中可以見到，佛陀不僅對人，對一切眾生也具有影響</a:t>
            </a:r>
            <a:r>
              <a:rPr lang="zh-TW" altLang="zh-TW" dirty="0" smtClean="0"/>
              <a:t>。</a:t>
            </a:r>
            <a:r>
              <a:rPr lang="zh-TW" altLang="en-US" dirty="0" smtClean="0"/>
              <a:t>如鳥</a:t>
            </a:r>
            <a:r>
              <a:rPr lang="zh-TW" altLang="en-US" dirty="0"/>
              <a:t>飛到佛的影子裡</a:t>
            </a:r>
            <a:r>
              <a:rPr lang="zh-TW" altLang="en-US" dirty="0" smtClean="0"/>
              <a:t>，會感到</a:t>
            </a:r>
            <a:r>
              <a:rPr lang="zh-TW" altLang="en-US" dirty="0"/>
              <a:t>安定且靜謐；但在舍利弗的影子中卻不得安寧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3059832" y="6058150"/>
            <a:ext cx="5904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《靜思妙蓮華–序品》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P.445- 446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3851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95536" y="332656"/>
            <a:ext cx="7543800" cy="4464495"/>
          </a:xfrm>
        </p:spPr>
        <p:txBody>
          <a:bodyPr/>
          <a:lstStyle/>
          <a:p>
            <a:pPr algn="ctr"/>
            <a: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貳、	</a:t>
            </a:r>
            <a: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了悟四諦勤修福德</a:t>
            </a:r>
            <a:r>
              <a:rPr lang="zh-TW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394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經文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57200" y="1600200"/>
            <a:ext cx="7139136" cy="4525963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梵音深妙，令人樂聞。各於世界，講說正法。種種因緣，以無量喻，照明佛法，開悟眾生。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0416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323528" y="1412776"/>
            <a:ext cx="7211144" cy="4525963"/>
          </a:xfrm>
        </p:spPr>
        <p:txBody>
          <a:bodyPr/>
          <a:lstStyle/>
          <a:p>
            <a:pPr marL="0" indent="0">
              <a:buNone/>
            </a:pPr>
            <a:r>
              <a:rPr lang="zh-TW" altLang="zh-TW" dirty="0"/>
              <a:t>「修學一切因緣，其人本具福德，曾種善根福田，至今因緣成熟時，遂志求解脫生死之勝法。</a:t>
            </a:r>
            <a:r>
              <a:rPr lang="zh-TW" altLang="zh-TW" dirty="0" smtClean="0"/>
              <a:t>」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sz="3200" dirty="0" smtClean="0"/>
              <a:t>—</a:t>
            </a:r>
            <a:r>
              <a:rPr lang="zh-TW" altLang="en-US" sz="3200" dirty="0" smtClean="0"/>
              <a:t>上人手札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21880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179512" y="260648"/>
            <a:ext cx="8280920" cy="6336704"/>
          </a:xfrm>
        </p:spPr>
        <p:txBody>
          <a:bodyPr>
            <a:normAutofit lnSpcReduction="10000"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zh-TW" altLang="zh-TW" dirty="0"/>
              <a:t>佛陀在人間說法，聽與講人彼此必須有因、有緣。我們學佛，也要注重因、緣， 具足大慈悲心為因，才能夠發揮</a:t>
            </a:r>
            <a:r>
              <a:rPr lang="zh-TW" altLang="zh-TW" dirty="0" smtClean="0"/>
              <a:t>智慧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zh-TW" altLang="zh-TW" dirty="0"/>
              <a:t>對機的人若有福德，聽法便能一聞千悟。修福德需要累積長久的時間，而非一生一世就能具足</a:t>
            </a:r>
            <a:r>
              <a:rPr lang="zh-TW" altLang="zh-TW" dirty="0" smtClean="0"/>
              <a:t>。</a:t>
            </a:r>
            <a:endParaRPr lang="zh-TW" altLang="zh-TW" dirty="0"/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2843808" y="6237312"/>
            <a:ext cx="5904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《靜思妙蓮華–序品》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P.449- 450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6236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124744"/>
            <a:ext cx="8229600" cy="4525963"/>
          </a:xfrm>
        </p:spPr>
        <p:txBody>
          <a:bodyPr/>
          <a:lstStyle/>
          <a:p>
            <a:r>
              <a:rPr lang="zh-TW" altLang="zh-TW" dirty="0"/>
              <a:t>既然學佛，就要「志求解脫生死之勝法」，到達與佛同等的境界，而不是只求來世得福。要將心性回歸於本源，因慈悲而布施，莫為了求天福、求人間福才付出。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2915816" y="6069760"/>
            <a:ext cx="5904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《靜思妙蓮華–序品》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P. 450-451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6317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88640"/>
            <a:ext cx="8568952" cy="6480720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rgbClr val="C00000"/>
                </a:solidFill>
              </a:rPr>
              <a:t>過去（權）：</a:t>
            </a:r>
            <a:r>
              <a:rPr lang="zh-TW" altLang="zh-TW" dirty="0" smtClean="0"/>
              <a:t>若</a:t>
            </a:r>
            <a:r>
              <a:rPr lang="zh-TW" altLang="zh-TW" dirty="0"/>
              <a:t>作惡，會受</a:t>
            </a:r>
            <a:r>
              <a:rPr lang="zh-TW" altLang="zh-TW" dirty="0" smtClean="0"/>
              <a:t>因</a:t>
            </a:r>
            <a:r>
              <a:rPr lang="en-US" altLang="zh-TW" dirty="0" smtClean="0"/>
              <a:t> </a:t>
            </a:r>
            <a:r>
              <a:rPr lang="zh-TW" altLang="zh-TW" dirty="0" smtClean="0"/>
              <a:t>果</a:t>
            </a:r>
            <a:r>
              <a:rPr lang="zh-TW" altLang="zh-TW" dirty="0"/>
              <a:t>的報應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en-US" dirty="0" smtClean="0">
                <a:solidFill>
                  <a:srgbClr val="1A1AB8"/>
                </a:solidFill>
              </a:rPr>
              <a:t>如今（實）</a:t>
            </a:r>
            <a:r>
              <a:rPr lang="zh-TW" altLang="en-US" b="1" dirty="0" smtClean="0">
                <a:solidFill>
                  <a:srgbClr val="1A1AB8"/>
                </a:solidFill>
              </a:rPr>
              <a:t>：</a:t>
            </a:r>
            <a:r>
              <a:rPr lang="zh-TW" altLang="zh-TW" dirty="0" smtClean="0"/>
              <a:t>諸</a:t>
            </a:r>
            <a:r>
              <a:rPr lang="zh-TW" altLang="zh-TW" dirty="0"/>
              <a:t>惡莫作，</a:t>
            </a:r>
            <a:r>
              <a:rPr lang="zh-TW" altLang="zh-TW" dirty="0" smtClean="0"/>
              <a:t>才</a:t>
            </a:r>
            <a:r>
              <a:rPr lang="zh-TW" altLang="en-US" dirty="0" smtClean="0"/>
              <a:t>能</a:t>
            </a:r>
            <a:r>
              <a:rPr lang="zh-TW" altLang="zh-TW" dirty="0" smtClean="0"/>
              <a:t>去除</a:t>
            </a:r>
            <a:r>
              <a:rPr lang="zh-TW" altLang="zh-TW" dirty="0"/>
              <a:t>無明，不起</a:t>
            </a:r>
            <a:r>
              <a:rPr lang="zh-TW" altLang="zh-TW" dirty="0" smtClean="0"/>
              <a:t>煩惱</a:t>
            </a:r>
            <a:endParaRPr lang="en-US" altLang="zh-TW" dirty="0" smtClean="0"/>
          </a:p>
          <a:p>
            <a:r>
              <a:rPr lang="zh-TW" altLang="en-US" dirty="0" smtClean="0">
                <a:solidFill>
                  <a:srgbClr val="C00000"/>
                </a:solidFill>
              </a:rPr>
              <a:t>過去（權）：</a:t>
            </a:r>
            <a:r>
              <a:rPr lang="zh-TW" altLang="zh-TW" dirty="0" smtClean="0"/>
              <a:t>若</a:t>
            </a:r>
            <a:r>
              <a:rPr lang="zh-TW" altLang="zh-TW" dirty="0"/>
              <a:t>為善，</a:t>
            </a:r>
            <a:r>
              <a:rPr lang="zh-TW" altLang="zh-TW" dirty="0" smtClean="0"/>
              <a:t>得生</a:t>
            </a:r>
            <a:r>
              <a:rPr lang="zh-TW" altLang="zh-TW" dirty="0"/>
              <a:t>天堂或人間享福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en-US" dirty="0" smtClean="0">
                <a:solidFill>
                  <a:srgbClr val="1A1AB8"/>
                </a:solidFill>
              </a:rPr>
              <a:t>如今（實</a:t>
            </a:r>
            <a:r>
              <a:rPr lang="zh-TW" altLang="en-US" b="1" dirty="0" smtClean="0">
                <a:solidFill>
                  <a:srgbClr val="1A1AB8"/>
                </a:solidFill>
              </a:rPr>
              <a:t>）：</a:t>
            </a:r>
            <a:r>
              <a:rPr lang="zh-TW" altLang="zh-TW" dirty="0" smtClean="0"/>
              <a:t>眾</a:t>
            </a:r>
            <a:r>
              <a:rPr lang="zh-TW" altLang="zh-TW" dirty="0"/>
              <a:t>善奉行，需心無雜念，才能清淨付出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713101" y="6380946"/>
            <a:ext cx="4896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《靜思妙蓮華–序品》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P.451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7382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經文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7283152" cy="4525963"/>
          </a:xfrm>
        </p:spPr>
        <p:txBody>
          <a:bodyPr/>
          <a:lstStyle/>
          <a:p>
            <a:pPr marL="0" indent="0">
              <a:buNone/>
            </a:pPr>
            <a:r>
              <a:rPr lang="zh-TW" altLang="zh-TW" dirty="0"/>
              <a:t>「若人遭苦，厭老病死，為說涅槃，盡諸苦際」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1872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179512" y="404664"/>
            <a:ext cx="8229600" cy="6192688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zh-TW" altLang="zh-TW" dirty="0"/>
              <a:t>佛陀成佛之後，第一個想度就是阿若憍陳如等五比丘，於是回到鹿野苑初轉法輪，向他們講說「四聖諦」。這五人曾跟隨佛陀修苦行長達六年，僅僅「四諦法」就讓佛陀闡釋了三次，他們才能夠領悟，可見</a:t>
            </a:r>
            <a:r>
              <a:rPr lang="zh-TW" altLang="zh-TW" dirty="0">
                <a:solidFill>
                  <a:srgbClr val="C00000"/>
                </a:solidFill>
              </a:rPr>
              <a:t>眾生的心及其樂欲的緣並不一致</a:t>
            </a:r>
            <a:r>
              <a:rPr lang="zh-TW" altLang="zh-TW" dirty="0"/>
              <a:t>。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2771800" y="6219309"/>
            <a:ext cx="583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《靜思妙蓮華–序品》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P.452-453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5988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solidFill>
                  <a:srgbClr val="FFC000"/>
                </a:solidFill>
              </a:rPr>
              <a:t>三轉四諦</a:t>
            </a:r>
            <a:r>
              <a:rPr lang="zh-TW" altLang="zh-TW" dirty="0" smtClean="0">
                <a:solidFill>
                  <a:srgbClr val="FFC000"/>
                </a:solidFill>
              </a:rPr>
              <a:t>法</a:t>
            </a:r>
            <a:r>
              <a:rPr lang="zh-TW" altLang="en-US" dirty="0" smtClean="0">
                <a:solidFill>
                  <a:srgbClr val="FFC000"/>
                </a:solidFill>
              </a:rPr>
              <a:t>輪</a:t>
            </a:r>
            <a:endParaRPr lang="zh-TW" altLang="en-US" dirty="0">
              <a:solidFill>
                <a:srgbClr val="FFC000"/>
              </a:solidFill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dirty="0">
                <a:hlinkClick r:id="rId4" action="ppaction://hlinkfile"/>
              </a:rPr>
              <a:t>影片連結：三轉四諦</a:t>
            </a:r>
            <a:r>
              <a:rPr lang="zh-TW" altLang="zh-TW" dirty="0" smtClean="0">
                <a:hlinkClick r:id="rId4" action="ppaction://hlinkfile"/>
              </a:rPr>
              <a:t>法</a:t>
            </a:r>
            <a:r>
              <a:rPr lang="zh-TW" altLang="en-US" dirty="0" smtClean="0">
                <a:hlinkClick r:id="rId4" action="ppaction://hlinkfile"/>
              </a:rPr>
              <a:t>輪</a:t>
            </a:r>
            <a:endParaRPr lang="zh-TW" altLang="en-US" dirty="0"/>
          </a:p>
        </p:txBody>
      </p:sp>
      <p:pic>
        <p:nvPicPr>
          <p:cNvPr id="6" name="三轉四諦法轉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0" y="16002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1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484438" y="188913"/>
            <a:ext cx="4032250" cy="10795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導讀重點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6867" name="內容版面配置區 2"/>
          <p:cNvSpPr>
            <a:spLocks noGrp="1"/>
          </p:cNvSpPr>
          <p:nvPr>
            <p:ph type="subTitle" idx="1"/>
          </p:nvPr>
        </p:nvSpPr>
        <p:spPr>
          <a:xfrm>
            <a:off x="539750" y="1557338"/>
            <a:ext cx="7920038" cy="5111750"/>
          </a:xfrm>
        </p:spPr>
        <p:txBody>
          <a:bodyPr/>
          <a:lstStyle/>
          <a:p>
            <a:pPr marL="1249363" indent="-1249363"/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壹、佛為諸聖之典範</a:t>
            </a:r>
          </a:p>
          <a:p>
            <a:pPr marL="1249363" indent="-1249363"/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貳、了悟四諦勤修福德</a:t>
            </a:r>
          </a:p>
          <a:p>
            <a:pPr marL="1249363" indent="-1249363"/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參、知苦滅苦修行於道</a:t>
            </a:r>
          </a:p>
          <a:p>
            <a:pPr marL="1249363" indent="-1249363"/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肆、聞思修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79512" y="332656"/>
            <a:ext cx="8229600" cy="5400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zh-TW" altLang="en-US" dirty="0"/>
              <a:t>「</a:t>
            </a:r>
            <a:r>
              <a:rPr lang="zh-TW" altLang="en-US" dirty="0">
                <a:solidFill>
                  <a:srgbClr val="C00000"/>
                </a:solidFill>
              </a:rPr>
              <a:t>若人遭苦，厭老病死，為說涅槃，盡諸苦際</a:t>
            </a:r>
            <a:r>
              <a:rPr lang="zh-TW" altLang="en-US" dirty="0"/>
              <a:t>」。人生在世，都不離「八苦」</a:t>
            </a:r>
            <a:r>
              <a:rPr lang="zh-TW" altLang="en-US" dirty="0" smtClean="0"/>
              <a:t>，佛陀</a:t>
            </a:r>
            <a:r>
              <a:rPr lang="zh-TW" altLang="en-US" dirty="0"/>
              <a:t>用「</a:t>
            </a:r>
            <a:r>
              <a:rPr lang="zh-TW" altLang="en-US" dirty="0">
                <a:solidFill>
                  <a:srgbClr val="C00000"/>
                </a:solidFill>
              </a:rPr>
              <a:t>四諦法</a:t>
            </a:r>
            <a:r>
              <a:rPr lang="zh-TW" altLang="en-US" dirty="0"/>
              <a:t>」向大眾開導，使其體悟人生是苦，從而懂得厭苦、追求佛道。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3635896" y="6096184"/>
            <a:ext cx="4824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《靜思妙蓮華–序品》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P.454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6759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39552" y="1268760"/>
            <a:ext cx="7543800" cy="5112567"/>
          </a:xfrm>
        </p:spPr>
        <p:txBody>
          <a:bodyPr/>
          <a:lstStyle/>
          <a:p>
            <a:pPr algn="ctr"/>
            <a: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參、</a:t>
            </a:r>
            <a: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知苦滅苦修於道</a:t>
            </a:r>
            <a: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3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4294967295"/>
          </p:nvPr>
        </p:nvSpPr>
        <p:spPr>
          <a:xfrm>
            <a:off x="611560" y="1600200"/>
            <a:ext cx="6696744" cy="3773488"/>
          </a:xfrm>
        </p:spPr>
        <p:txBody>
          <a:bodyPr/>
          <a:lstStyle/>
          <a:p>
            <a:pPr marL="0" indent="0">
              <a:buNone/>
            </a:pPr>
            <a:r>
              <a:rPr lang="zh-TW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「在長久輪迴中，經歷受苦都不知，生死輪迴求出無期，能不居安思危，厭離生死輪迴。</a:t>
            </a:r>
            <a:r>
              <a:rPr lang="zh-TW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上人手札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4712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88640"/>
            <a:ext cx="8424936" cy="626469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zh-TW" altLang="zh-TW" dirty="0" smtClean="0"/>
              <a:t>苦</a:t>
            </a:r>
            <a:r>
              <a:rPr lang="zh-TW" altLang="zh-TW" dirty="0"/>
              <a:t>從何來？是「集</a:t>
            </a:r>
            <a:r>
              <a:rPr lang="zh-TW" altLang="zh-TW" dirty="0" smtClean="0"/>
              <a:t>」</a:t>
            </a:r>
            <a:r>
              <a:rPr lang="zh-TW" altLang="en-US" dirty="0" smtClean="0"/>
              <a:t>。</a:t>
            </a:r>
            <a:r>
              <a:rPr lang="zh-TW" altLang="zh-TW" dirty="0" smtClean="0"/>
              <a:t>若</a:t>
            </a:r>
            <a:r>
              <a:rPr lang="zh-TW" altLang="zh-TW" dirty="0"/>
              <a:t>不知苦，就不會想「滅」；知能厭苦，才會想要滅除苦難，而趕緊修行於「道」，以斷除再來世間的緣由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dirty="0"/>
              <a:t>我們要從「因」開始，了解生死</a:t>
            </a:r>
            <a:r>
              <a:rPr lang="zh-TW" altLang="en-US" dirty="0" smtClean="0"/>
              <a:t>輪迴，精進於佛法。不斷追求覺道。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635896" y="6291317"/>
            <a:ext cx="4824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《靜思妙蓮華–序品》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P.456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468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zh-TW" dirty="0"/>
              <a:t>古代在罽賓國有位修行的聖</a:t>
            </a:r>
            <a:r>
              <a:rPr lang="zh-TW" altLang="zh-TW" dirty="0" smtClean="0"/>
              <a:t>僧</a:t>
            </a:r>
            <a:r>
              <a:rPr lang="en-US" altLang="zh-TW" dirty="0" smtClean="0"/>
              <a:t>…</a:t>
            </a:r>
            <a:r>
              <a:rPr lang="zh-TW" altLang="en-US" dirty="0" smtClean="0"/>
              <a:t>有二位比丘</a:t>
            </a:r>
            <a:r>
              <a:rPr lang="zh-TW" altLang="zh-TW" dirty="0" smtClean="0"/>
              <a:t>相約</a:t>
            </a:r>
            <a:r>
              <a:rPr lang="zh-TW" altLang="zh-TW" dirty="0"/>
              <a:t>前去求法…</a:t>
            </a:r>
            <a:r>
              <a:rPr lang="zh-TW" altLang="zh-TW" dirty="0" smtClean="0"/>
              <a:t>…</a:t>
            </a:r>
            <a:endParaRPr lang="en-US" altLang="zh-TW" dirty="0" smtClean="0"/>
          </a:p>
          <a:p>
            <a:r>
              <a:rPr lang="zh-TW" altLang="en-US" dirty="0"/>
              <a:t>途中見一年老憔悴的比丘燃木生火，趨前詢問祇夜多尊者的住處。</a:t>
            </a:r>
          </a:p>
          <a:p>
            <a:endParaRPr lang="en-US" altLang="zh-TW" dirty="0" smtClean="0"/>
          </a:p>
          <a:p>
            <a:endParaRPr lang="zh-TW" altLang="zh-TW" dirty="0"/>
          </a:p>
          <a:p>
            <a:endParaRPr lang="zh-TW" altLang="en-US" dirty="0"/>
          </a:p>
        </p:txBody>
      </p:sp>
      <p:sp>
        <p:nvSpPr>
          <p:cNvPr id="4" name="書卷 (水平) 3"/>
          <p:cNvSpPr/>
          <p:nvPr/>
        </p:nvSpPr>
        <p:spPr>
          <a:xfrm>
            <a:off x="1979712" y="25402"/>
            <a:ext cx="5040560" cy="158417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TW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祇夜多尊者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843808" y="6096184"/>
            <a:ext cx="5616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《靜思妙蓮華–序品》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P.456-458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1781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476672"/>
            <a:ext cx="8280920" cy="5976664"/>
          </a:xfrm>
        </p:spPr>
        <p:txBody>
          <a:bodyPr>
            <a:normAutofit lnSpcReduction="10000"/>
          </a:bodyPr>
          <a:lstStyle/>
          <a:p>
            <a:r>
              <a:rPr lang="zh-TW" altLang="en-US" dirty="0" smtClean="0"/>
              <a:t>尊者</a:t>
            </a:r>
            <a:r>
              <a:rPr lang="zh-TW" altLang="en-US" dirty="0"/>
              <a:t>回答：「想到往昔生死之苦，如果我的頭、手、腳可以燃火而為眾僧之用，我都願意付出，何況撿柴燒火？</a:t>
            </a:r>
            <a:r>
              <a:rPr lang="zh-TW" altLang="en-US" dirty="0" smtClean="0"/>
              <a:t>」</a:t>
            </a:r>
            <a:endParaRPr lang="en-US" altLang="zh-TW" dirty="0" smtClean="0"/>
          </a:p>
          <a:p>
            <a:r>
              <a:rPr lang="zh-TW" altLang="en-US" dirty="0"/>
              <a:t>尊者說，自己往昔五百世都生於狗身，經常困頓飢渴，只有兩次得以</a:t>
            </a:r>
            <a:r>
              <a:rPr lang="zh-TW" altLang="en-US" dirty="0" smtClean="0"/>
              <a:t>吃飽。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5628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6597352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zh-TW" altLang="zh-TW" dirty="0"/>
              <a:t>大林慈濟醫院啟業前，有位年輕人前來面試，在偌大院區尋找院長室時，看到「歐吉桑」正在打掃廁所就向他問路，「歐吉桑」也親切熱心地指引。年輕人來到院長室，看到剛才的「歐吉桑」穿上白袍，在面前坐定，才驚覺「歐吉桑」正是林俊龍院長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3722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980728"/>
            <a:ext cx="8229600" cy="4525963"/>
          </a:xfrm>
        </p:spPr>
        <p:txBody>
          <a:bodyPr/>
          <a:lstStyle/>
          <a:p>
            <a:r>
              <a:rPr lang="zh-TW" altLang="zh-TW" dirty="0"/>
              <a:t>上人以此教導：「</a:t>
            </a:r>
            <a:r>
              <a:rPr lang="zh-TW" altLang="zh-TW" dirty="0">
                <a:solidFill>
                  <a:srgbClr val="1A1AB8"/>
                </a:solidFill>
              </a:rPr>
              <a:t>同行人間菩薩道，要先縮小自己、身體力行，才能得人肯定、甘願跟隨做事；若是無法放下身段，就會產生心靈隔閡，難以教導、帶動人。」</a:t>
            </a:r>
            <a:endParaRPr lang="zh-TW" altLang="en-US" dirty="0">
              <a:solidFill>
                <a:srgbClr val="1A1AB8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716016" y="6224717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慈濟月刋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551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期 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239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經文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6707088" cy="4525963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「若人有福，曾供養佛，志求勝法，為說緣覺」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6627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323528" y="476672"/>
            <a:ext cx="8229600" cy="5184576"/>
          </a:xfrm>
        </p:spPr>
        <p:txBody>
          <a:bodyPr>
            <a:normAutofit lnSpcReduction="10000"/>
          </a:bodyPr>
          <a:lstStyle/>
          <a:p>
            <a:r>
              <a:rPr lang="zh-TW" altLang="zh-TW" dirty="0"/>
              <a:t>若有人在過去生修行，與佛有緣而能供養佛，並一志尋求如何了悟大道的勝法，佛陀會為這種根機的人說緣覺法，也就是十二因緣法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zh-TW" dirty="0">
                <a:solidFill>
                  <a:srgbClr val="C00000"/>
                </a:solidFill>
              </a:rPr>
              <a:t>緣覺</a:t>
            </a:r>
            <a:r>
              <a:rPr lang="zh-TW" altLang="zh-TW" dirty="0"/>
              <a:t>，一般是指觀外境四時變化而能獨自覺悟者 。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3347864" y="6334780"/>
            <a:ext cx="4852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《靜思妙蓮華–序品》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P. 460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6445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39552" y="1268760"/>
            <a:ext cx="7543800" cy="5112567"/>
          </a:xfrm>
        </p:spPr>
        <p:txBody>
          <a:bodyPr/>
          <a:lstStyle/>
          <a:p>
            <a:pPr algn="ctr"/>
            <a: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壹</a:t>
            </a:r>
            <a:r>
              <a:rPr lang="zh-TW" altLang="en-US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佛為諸聖之典範</a:t>
            </a:r>
            <a:b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395536" y="1600200"/>
            <a:ext cx="7128792" cy="4525963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zh-TW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「知苦曉了集為因，解苦滅集求於道，人為無明自擾亂。生、老、病、死、憂、悲、苦、煩惱、愁嘆、輪迴為十擾亂。</a:t>
            </a:r>
            <a:r>
              <a:rPr lang="zh-TW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14300" indent="0">
              <a:buNone/>
            </a:pP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上人手札</a:t>
            </a:r>
            <a:endParaRPr lang="zh-TW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9088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88640"/>
            <a:ext cx="7931224" cy="6669360"/>
          </a:xfrm>
        </p:spPr>
        <p:txBody>
          <a:bodyPr>
            <a:normAutofit lnSpcReduction="10000"/>
          </a:bodyPr>
          <a:lstStyle/>
          <a:p>
            <a:r>
              <a:rPr lang="zh-TW" altLang="zh-TW" dirty="0" smtClean="0"/>
              <a:t>我們</a:t>
            </a:r>
            <a:r>
              <a:rPr lang="zh-TW" altLang="zh-TW" dirty="0"/>
              <a:t>若多關注天下人的生活形態，就知道世間苦難偏多，發現</a:t>
            </a:r>
            <a:r>
              <a:rPr lang="zh-TW" altLang="zh-TW" dirty="0" smtClean="0"/>
              <a:t>自</a:t>
            </a:r>
            <a:r>
              <a:rPr lang="zh-TW" altLang="en-US" dirty="0" smtClean="0"/>
              <a:t>己</a:t>
            </a:r>
            <a:r>
              <a:rPr lang="zh-TW" altLang="zh-TW" dirty="0" smtClean="0"/>
              <a:t>所</a:t>
            </a:r>
            <a:r>
              <a:rPr lang="zh-TW" altLang="zh-TW" dirty="0"/>
              <a:t>接觸順意與否的環境，都會擾亂內心，變成苦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en-US" dirty="0"/>
              <a:t>內外之苦從何而來？由於「集」</a:t>
            </a:r>
            <a:r>
              <a:rPr lang="en-US" altLang="zh-TW" dirty="0"/>
              <a:t>—</a:t>
            </a:r>
            <a:r>
              <a:rPr lang="zh-TW" altLang="en-US" dirty="0"/>
              <a:t>匯集種種內外因緣，構成了苦果的因。</a:t>
            </a:r>
          </a:p>
          <a:p>
            <a:r>
              <a:rPr lang="zh-TW" altLang="en-US" dirty="0"/>
              <a:t>如何滅苦？必須勤修於</a:t>
            </a:r>
            <a:r>
              <a:rPr lang="zh-TW" altLang="en-US" dirty="0" smtClean="0"/>
              <a:t>道。</a:t>
            </a:r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5573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836712"/>
            <a:ext cx="8229600" cy="554461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zh-TW" altLang="zh-TW" dirty="0"/>
              <a:t>摩竭陀國有位大長者 名為</a:t>
            </a:r>
            <a:r>
              <a:rPr lang="zh-TW" altLang="zh-TW" dirty="0">
                <a:solidFill>
                  <a:srgbClr val="C00000"/>
                </a:solidFill>
              </a:rPr>
              <a:t>賢護</a:t>
            </a:r>
            <a:r>
              <a:rPr lang="zh-TW" altLang="zh-TW" dirty="0"/>
              <a:t>，好樂佛法，聽聞佛陀到來，就招徠五百位長者迎接。佛陀向長者 們說：「為什麼大家會有那麼多煩惱、恐懼和無法解開的苦？其實只要了解煩惱的起因就能立即放下</a:t>
            </a:r>
            <a:r>
              <a:rPr lang="zh-TW" altLang="zh-TW" dirty="0" smtClean="0"/>
              <a:t>。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635896" y="6096184"/>
            <a:ext cx="4824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《靜思妙蓮華–序品》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P.462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4697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052736"/>
            <a:ext cx="8229600" cy="4525963"/>
          </a:xfrm>
        </p:spPr>
        <p:txBody>
          <a:bodyPr/>
          <a:lstStyle/>
          <a:p>
            <a:r>
              <a:rPr lang="zh-TW" altLang="zh-TW" dirty="0"/>
              <a:t>佛為賢護長者說，有十大病箭，世間合集，斯苦甚大。</a:t>
            </a:r>
            <a:r>
              <a:rPr lang="zh-TW" altLang="zh-TW" dirty="0">
                <a:solidFill>
                  <a:srgbClr val="C00000"/>
                </a:solidFill>
              </a:rPr>
              <a:t>十種病箭：一者 愛箭，無明、欲、貪、瞋、癡、慢、見、成、壞</a:t>
            </a:r>
            <a:r>
              <a:rPr lang="zh-TW" altLang="zh-TW" dirty="0"/>
              <a:t>。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635896" y="6096184"/>
            <a:ext cx="4824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635896" y="6096184"/>
            <a:ext cx="4824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《靜思妙蓮華–序品》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P.463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2004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solidFill>
                  <a:srgbClr val="FFC000"/>
                </a:solidFill>
              </a:rPr>
              <a:t>十大病箭</a:t>
            </a:r>
            <a:endParaRPr lang="zh-TW" altLang="en-US" dirty="0">
              <a:solidFill>
                <a:srgbClr val="FFC000"/>
              </a:solidFill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dirty="0">
                <a:hlinkClick r:id="rId4" action="ppaction://hlinkfile"/>
              </a:rPr>
              <a:t>影片連結：十大病箭</a:t>
            </a:r>
            <a:endParaRPr lang="zh-TW" altLang="en-US" dirty="0"/>
          </a:p>
        </p:txBody>
      </p:sp>
      <p:pic>
        <p:nvPicPr>
          <p:cNvPr id="6" name="十大病箭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9632" y="1340768"/>
            <a:ext cx="5750768" cy="431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4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經文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zh-TW" dirty="0"/>
              <a:t>「若有佛子，修種種行，求無上慧，為說淨道。」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133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179512" y="116632"/>
            <a:ext cx="8208912" cy="6741368"/>
          </a:xfrm>
        </p:spPr>
        <p:txBody>
          <a:bodyPr>
            <a:normAutofit/>
          </a:bodyPr>
          <a:lstStyle/>
          <a:p>
            <a:r>
              <a:rPr lang="zh-TW" altLang="zh-TW" dirty="0"/>
              <a:t>「</a:t>
            </a:r>
            <a:r>
              <a:rPr lang="zh-TW" altLang="zh-TW" sz="5400" dirty="0">
                <a:solidFill>
                  <a:srgbClr val="C00000"/>
                </a:solidFill>
              </a:rPr>
              <a:t>佛子</a:t>
            </a:r>
            <a:r>
              <a:rPr lang="zh-TW" altLang="zh-TW" dirty="0"/>
              <a:t>」，即虔誠求法以成長慧命者 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zh-TW" dirty="0" smtClean="0"/>
              <a:t>慧</a:t>
            </a:r>
            <a:r>
              <a:rPr lang="zh-TW" altLang="zh-TW" dirty="0"/>
              <a:t>命成長，需要道糧的滋養，而道糧就是佛陀所說的種種法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zh-TW" dirty="0" smtClean="0"/>
              <a:t>佛法</a:t>
            </a:r>
            <a:r>
              <a:rPr lang="zh-TW" altLang="zh-TW" dirty="0"/>
              <a:t>入心，且身體力行，這便是「</a:t>
            </a:r>
            <a:r>
              <a:rPr lang="zh-TW" altLang="zh-TW" dirty="0">
                <a:solidFill>
                  <a:srgbClr val="C00000"/>
                </a:solidFill>
              </a:rPr>
              <a:t>修種種行</a:t>
            </a:r>
            <a:r>
              <a:rPr lang="zh-TW" altLang="zh-TW" dirty="0"/>
              <a:t>」，乃是為了「求無上慧</a:t>
            </a:r>
            <a:r>
              <a:rPr lang="zh-TW" altLang="zh-TW" dirty="0" smtClean="0"/>
              <a:t>」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3635896" y="6096184"/>
            <a:ext cx="4824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《靜思妙蓮華–序品》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P.465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2373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57200" y="404664"/>
            <a:ext cx="8003232" cy="572149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zh-TW" altLang="zh-TW" dirty="0"/>
              <a:t>能具有精進心，追求無上慧，佛陀就會對這種人「</a:t>
            </a:r>
            <a:r>
              <a:rPr lang="zh-TW" altLang="zh-TW" dirty="0">
                <a:solidFill>
                  <a:srgbClr val="C00000"/>
                </a:solidFill>
              </a:rPr>
              <a:t>為說淨道</a:t>
            </a:r>
            <a:r>
              <a:rPr lang="zh-TW" altLang="zh-TW" dirty="0"/>
              <a:t>」；一如賢護長者帶領五百位長者迎接佛陀，佛陀見他們如此精進，便為他們說煩惱的源頭，是來自十種擾亂己心的苦因。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3635896" y="6096184"/>
            <a:ext cx="4824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987824" y="6096184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《靜思妙蓮華–序品》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P.465-466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1541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721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常言道：「人生不如意十之八九」面對人生的困境或是不如意時，您會以何種心態處理它？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7341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經文</a:t>
            </a:r>
          </a:p>
        </p:txBody>
      </p:sp>
      <p:sp>
        <p:nvSpPr>
          <p:cNvPr id="37891" name="文字方塊 6"/>
          <p:cNvSpPr txBox="1">
            <a:spLocks noChangeArrowheads="1"/>
          </p:cNvSpPr>
          <p:nvPr/>
        </p:nvSpPr>
        <p:spPr bwMode="auto">
          <a:xfrm>
            <a:off x="468313" y="1773238"/>
            <a:ext cx="7272337" cy="319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>
              <a:buNone/>
            </a:pPr>
            <a:r>
              <a:rPr lang="zh-TW" altLang="zh-TW" b="1" dirty="0"/>
              <a:t>「</a:t>
            </a:r>
            <a:r>
              <a:rPr lang="zh-TW" altLang="zh-TW" dirty="0"/>
              <a:t>又覩諸佛，聖主師子，演說經典，微妙第一，　　</a:t>
            </a:r>
          </a:p>
          <a:p>
            <a:pPr>
              <a:buNone/>
            </a:pPr>
            <a:r>
              <a:rPr lang="zh-TW" altLang="zh-TW" dirty="0"/>
              <a:t>其聲清淨，出柔軟音，教諸菩薩，無數億萬。」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5400" smtClean="0">
                <a:latin typeface="標楷體" pitchFamily="65" charset="-120"/>
                <a:ea typeface="標楷體" pitchFamily="65" charset="-120"/>
              </a:rPr>
              <a:t>下次進度</a:t>
            </a:r>
          </a:p>
        </p:txBody>
      </p:sp>
      <p:sp>
        <p:nvSpPr>
          <p:cNvPr id="79875" name="內容版面配置區 4"/>
          <p:cNvSpPr>
            <a:spLocks noGrp="1"/>
          </p:cNvSpPr>
          <p:nvPr>
            <p:ph idx="1"/>
          </p:nvPr>
        </p:nvSpPr>
        <p:spPr>
          <a:xfrm>
            <a:off x="1835150" y="1628775"/>
            <a:ext cx="6913563" cy="4525963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5400" dirty="0" smtClean="0">
                <a:latin typeface="標楷體" pitchFamily="65" charset="-120"/>
                <a:ea typeface="標楷體" pitchFamily="65" charset="-120"/>
              </a:rPr>
              <a:t>靜思妙蓮華</a:t>
            </a:r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5400" dirty="0" smtClean="0">
                <a:latin typeface="標楷體" pitchFamily="65" charset="-120"/>
                <a:ea typeface="標楷體" pitchFamily="65" charset="-120"/>
              </a:rPr>
              <a:t>序品</a:t>
            </a:r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》</a:t>
            </a:r>
          </a:p>
          <a:p>
            <a:pPr marL="0" indent="0">
              <a:buNone/>
            </a:pP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文殊師利，我住於此，見聞若斯，及千億事</a:t>
            </a:r>
            <a:r>
              <a:rPr lang="zh-TW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，如是</a:t>
            </a: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眾多，今當略說。</a:t>
            </a:r>
            <a:endParaRPr lang="en-US" altLang="zh-TW" sz="40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 eaLnBrk="1" hangingPunct="1">
              <a:buNone/>
            </a:pP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紙本</a:t>
            </a:r>
            <a:r>
              <a:rPr lang="en-US" altLang="zh-TW" sz="400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en-US" altLang="zh-TW" sz="4000" dirty="0" smtClean="0"/>
              <a:t> 496-507</a:t>
            </a:r>
          </a:p>
          <a:p>
            <a:pPr marL="0" indent="0" eaLnBrk="1" hangingPunct="1">
              <a:buNone/>
            </a:pP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靜思妙蓮華</a:t>
            </a:r>
            <a:r>
              <a:rPr lang="en-US" altLang="zh-TW" sz="4000" dirty="0" smtClean="0">
                <a:latin typeface="標楷體" pitchFamily="65" charset="-120"/>
                <a:ea typeface="標楷體" pitchFamily="65" charset="-120"/>
              </a:rPr>
              <a:t>-89-91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集</a:t>
            </a:r>
          </a:p>
        </p:txBody>
      </p:sp>
    </p:spTree>
    <p:extLst>
      <p:ext uri="{BB962C8B-B14F-4D97-AF65-F5344CB8AC3E}">
        <p14:creationId xmlns:p14="http://schemas.microsoft.com/office/powerpoint/2010/main" val="354659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標題 7"/>
          <p:cNvSpPr>
            <a:spLocks noGrp="1"/>
          </p:cNvSpPr>
          <p:nvPr>
            <p:ph type="ctrTitle"/>
          </p:nvPr>
        </p:nvSpPr>
        <p:spPr>
          <a:xfrm>
            <a:off x="903288" y="784225"/>
            <a:ext cx="7772400" cy="1470025"/>
          </a:xfrm>
        </p:spPr>
        <p:txBody>
          <a:bodyPr/>
          <a:lstStyle/>
          <a:p>
            <a:pPr eaLnBrk="1" hangingPunct="1"/>
            <a:r>
              <a:rPr lang="zh-TW" altLang="en-US" sz="6000" b="1" dirty="0" smtClean="0">
                <a:latin typeface="標楷體" pitchFamily="65" charset="-120"/>
                <a:ea typeface="標楷體" pitchFamily="65" charset="-120"/>
              </a:rPr>
              <a:t>製作團隊</a:t>
            </a:r>
            <a:r>
              <a:rPr lang="en-US" altLang="zh-TW" sz="6000" b="1" dirty="0" smtClean="0">
                <a:latin typeface="標楷體" pitchFamily="65" charset="-120"/>
                <a:ea typeface="標楷體" pitchFamily="65" charset="-120"/>
              </a:rPr>
              <a:t>-</a:t>
            </a:r>
            <a:br>
              <a:rPr lang="en-US" altLang="zh-TW" sz="6000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6000" b="1" dirty="0" smtClean="0">
                <a:latin typeface="標楷體" pitchFamily="65" charset="-120"/>
                <a:ea typeface="標楷體" pitchFamily="65" charset="-120"/>
              </a:rPr>
              <a:t>苗栗（一、二）</a:t>
            </a:r>
          </a:p>
        </p:txBody>
      </p:sp>
      <p:sp>
        <p:nvSpPr>
          <p:cNvPr id="80899" name="副標題 6"/>
          <p:cNvSpPr>
            <a:spLocks noGrp="1"/>
          </p:cNvSpPr>
          <p:nvPr>
            <p:ph type="subTitle" idx="1"/>
          </p:nvPr>
        </p:nvSpPr>
        <p:spPr>
          <a:xfrm>
            <a:off x="899592" y="2564904"/>
            <a:ext cx="7412880" cy="379224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sz="4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黃富子師</a:t>
            </a:r>
            <a:r>
              <a:rPr lang="zh-TW" altLang="en-US" sz="4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姊、李寶珠</a:t>
            </a:r>
            <a:r>
              <a:rPr lang="zh-TW" altLang="en-US" sz="4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師</a:t>
            </a:r>
            <a:r>
              <a:rPr lang="zh-TW" altLang="en-US" sz="4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姊</a:t>
            </a:r>
            <a:endParaRPr lang="en-US" altLang="zh-TW" sz="4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4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林</a:t>
            </a:r>
            <a:r>
              <a:rPr lang="zh-TW" altLang="en-US" sz="4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艿臻師</a:t>
            </a:r>
            <a:r>
              <a:rPr lang="zh-TW" altLang="en-US" sz="4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姊、羅枝新</a:t>
            </a:r>
            <a:r>
              <a:rPr lang="zh-TW" altLang="en-US" sz="4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師</a:t>
            </a:r>
            <a:r>
              <a:rPr lang="zh-TW" altLang="en-US" sz="4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姊</a:t>
            </a:r>
            <a:endParaRPr lang="en-US" altLang="zh-TW" sz="4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4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林  玲</a:t>
            </a:r>
            <a:r>
              <a:rPr lang="zh-TW" altLang="en-US" sz="4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師</a:t>
            </a:r>
            <a:r>
              <a:rPr lang="zh-TW" altLang="en-US" sz="4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姊、劉國璋師兄</a:t>
            </a:r>
            <a:r>
              <a:rPr lang="en-US" altLang="zh-TW" sz="4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賴烘星</a:t>
            </a:r>
            <a:r>
              <a:rPr lang="zh-TW" altLang="en-US" sz="4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師兄、林文成</a:t>
            </a:r>
            <a:r>
              <a:rPr lang="zh-TW" altLang="en-US" sz="40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師兄</a:t>
            </a:r>
            <a:endParaRPr lang="zh-TW" altLang="en-US" sz="4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0900" name="矩形 1"/>
          <p:cNvSpPr>
            <a:spLocks noChangeArrowheads="1"/>
          </p:cNvSpPr>
          <p:nvPr/>
        </p:nvSpPr>
        <p:spPr bwMode="auto">
          <a:xfrm>
            <a:off x="1735138" y="5972175"/>
            <a:ext cx="67976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440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宗教處精進培訓組 編修</a:t>
            </a:r>
          </a:p>
        </p:txBody>
      </p:sp>
    </p:spTree>
    <p:extLst>
      <p:ext uri="{BB962C8B-B14F-4D97-AF65-F5344CB8AC3E}">
        <p14:creationId xmlns:p14="http://schemas.microsoft.com/office/powerpoint/2010/main" val="335558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251792" y="836712"/>
            <a:ext cx="8075240" cy="4997152"/>
          </a:xfrm>
        </p:spPr>
        <p:txBody>
          <a:bodyPr>
            <a:noAutofit/>
          </a:bodyPr>
          <a:lstStyle/>
          <a:p>
            <a:r>
              <a:rPr lang="zh-TW" altLang="en-US" sz="6600" dirty="0">
                <a:solidFill>
                  <a:srgbClr val="C00000"/>
                </a:solidFill>
              </a:rPr>
              <a:t>「聖主師子」</a:t>
            </a:r>
            <a:r>
              <a:rPr lang="zh-TW" altLang="en-US" dirty="0"/>
              <a:t>即佛陀的一種譬喻，指佛陀說法有如獅子吼一般。佛陀在人間則是眾生聖主、諸法之王，不厭其煩地為大家設教說理，降伏一切眾生。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3707904" y="6165304"/>
            <a:ext cx="4680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《靜思妙蓮華–序品》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P.443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4981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1"/>
            <a:ext cx="8003232" cy="3917032"/>
          </a:xfrm>
        </p:spPr>
        <p:txBody>
          <a:bodyPr/>
          <a:lstStyle/>
          <a:p>
            <a:r>
              <a:rPr lang="zh-TW" altLang="zh-TW" dirty="0"/>
              <a:t>佛陀演說諸經，講方便法，但是眾生仍然迷茫，所以佛陀用世間的事相導引道理，這就是</a:t>
            </a:r>
            <a:r>
              <a:rPr lang="zh-TW" altLang="zh-TW" sz="6600" dirty="0">
                <a:solidFill>
                  <a:srgbClr val="C00000"/>
                </a:solidFill>
              </a:rPr>
              <a:t>「微妙第一」</a:t>
            </a:r>
            <a:endParaRPr lang="zh-TW" altLang="en-US" sz="6600" dirty="0">
              <a:solidFill>
                <a:srgbClr val="C00000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707904" y="6165304"/>
            <a:ext cx="4680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《靜思妙蓮華–序品》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P.443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2782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620688"/>
            <a:ext cx="8136904" cy="5184577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zh-TW" altLang="zh-TW" sz="5400" b="1" dirty="0">
                <a:solidFill>
                  <a:srgbClr val="C00000"/>
                </a:solidFill>
              </a:rPr>
              <a:t>「</a:t>
            </a:r>
            <a:r>
              <a:rPr lang="zh-TW" altLang="zh-TW" sz="5400" dirty="0">
                <a:solidFill>
                  <a:srgbClr val="C00000"/>
                </a:solidFill>
              </a:rPr>
              <a:t>其聲清淨，出柔軟音」</a:t>
            </a:r>
            <a:r>
              <a:rPr lang="zh-TW" altLang="zh-TW" dirty="0"/>
              <a:t>指佛音能入眾生心，調伏剛強、斷除疑念，息滅貪、瞋 、癡，使眾生回歸清淨本性，行於菩薩道。所以佛陀「</a:t>
            </a:r>
            <a:r>
              <a:rPr lang="zh-TW" altLang="zh-TW" dirty="0">
                <a:solidFill>
                  <a:srgbClr val="FF0000"/>
                </a:solidFill>
              </a:rPr>
              <a:t>教諸菩薩，無數億萬</a:t>
            </a:r>
            <a:r>
              <a:rPr lang="zh-TW" altLang="zh-TW" dirty="0"/>
              <a:t>」。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707904" y="6165304"/>
            <a:ext cx="4680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《靜思妙蓮華–序品》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P.443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9610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395536" y="1268760"/>
            <a:ext cx="7067128" cy="4525963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/>
              <a:t>「學佛者 ，行菩薩道，皆為出世之聖人，佛為諸聖之典範。佛德浩瀚，慈澤萬物，柔軟妙語，能斷眾生一切疑惑，使之由凡入聖。</a:t>
            </a:r>
            <a:r>
              <a:rPr lang="zh-TW" altLang="en-US" dirty="0" smtClean="0"/>
              <a:t>」</a:t>
            </a:r>
            <a:r>
              <a:rPr lang="en-US" altLang="zh-TW" sz="3200" dirty="0" smtClean="0"/>
              <a:t>–</a:t>
            </a:r>
            <a:r>
              <a:rPr lang="zh-TW" altLang="en-US" sz="3200" dirty="0" smtClean="0"/>
              <a:t>上人手札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57387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692696"/>
            <a:ext cx="8229600" cy="5365454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zh-TW" altLang="zh-TW" dirty="0"/>
              <a:t>「</a:t>
            </a:r>
            <a:r>
              <a:rPr lang="zh-TW" altLang="zh-TW" sz="5400" dirty="0">
                <a:solidFill>
                  <a:srgbClr val="C00000"/>
                </a:solidFill>
              </a:rPr>
              <a:t>佛為諸聖之典範</a:t>
            </a:r>
            <a:r>
              <a:rPr lang="zh-TW" altLang="zh-TW" dirty="0"/>
              <a:t>」。學佛的人只要看佛陀的示教，見其內修的功、外行的德，就能</a:t>
            </a:r>
            <a:r>
              <a:rPr lang="zh-TW" altLang="zh-TW" dirty="0" smtClean="0"/>
              <a:t>知道過去</a:t>
            </a:r>
            <a:r>
              <a:rPr lang="zh-TW" altLang="zh-TW" dirty="0"/>
              <a:t>諸佛修行的過程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marL="114300" indent="0">
              <a:buNone/>
            </a:pPr>
            <a:r>
              <a:rPr lang="zh-TW" altLang="en-US" dirty="0"/>
              <a:t>既然學佛，影響我們最大的應該是佛。佛陀的一切修為，即是我們要跟隨的典範。</a:t>
            </a:r>
            <a:endParaRPr lang="en-US" altLang="zh-TW" dirty="0" smtClean="0"/>
          </a:p>
          <a:p>
            <a:pPr marL="114300" indent="0">
              <a:buNone/>
            </a:pPr>
            <a:endParaRPr lang="zh-TW" altLang="en-US" strike="sngStrike" dirty="0">
              <a:solidFill>
                <a:srgbClr val="1A1AB8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563888" y="6058150"/>
            <a:ext cx="5904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《靜思妙蓮華–序品》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P. 445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0628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古典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自訂設計">
  <a:themeElements>
    <a:clrScheme name="1_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自訂設計">
      <a:majorFont>
        <a:latin typeface="標楷體"/>
        <a:ea typeface="標楷體"/>
        <a:cs typeface=""/>
      </a:majorFont>
      <a:minorFont>
        <a:latin typeface="標楷體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相鄰">
  <a:themeElements>
    <a:clrScheme name="相鄰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相鄰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8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9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相鄰">
  <a:themeElements>
    <a:clrScheme name="相鄰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相鄰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13658</TotalTime>
  <Words>1937</Words>
  <Application>Microsoft Office PowerPoint</Application>
  <PresentationFormat>如螢幕大小 (4:3)</PresentationFormat>
  <Paragraphs>101</Paragraphs>
  <Slides>41</Slides>
  <Notes>0</Notes>
  <HiddenSlides>0</HiddenSlides>
  <MMClips>2</MMClips>
  <ScaleCrop>false</ScaleCrop>
  <HeadingPairs>
    <vt:vector size="4" baseType="variant">
      <vt:variant>
        <vt:lpstr>佈景主題</vt:lpstr>
      </vt:variant>
      <vt:variant>
        <vt:i4>14</vt:i4>
      </vt:variant>
      <vt:variant>
        <vt:lpstr>投影片標題</vt:lpstr>
      </vt:variant>
      <vt:variant>
        <vt:i4>41</vt:i4>
      </vt:variant>
    </vt:vector>
  </HeadingPairs>
  <TitlesOfParts>
    <vt:vector size="55" baseType="lpstr">
      <vt:lpstr>Office 佈景主題</vt:lpstr>
      <vt:lpstr>1_自訂設計</vt:lpstr>
      <vt:lpstr>3_自訂設計</vt:lpstr>
      <vt:lpstr>4_Office 佈景主題</vt:lpstr>
      <vt:lpstr>自訂設計</vt:lpstr>
      <vt:lpstr>2_自訂設計</vt:lpstr>
      <vt:lpstr>19_Office 佈景主題</vt:lpstr>
      <vt:lpstr>相鄰</vt:lpstr>
      <vt:lpstr>4_自訂設計</vt:lpstr>
      <vt:lpstr>5_自訂設計</vt:lpstr>
      <vt:lpstr>6_自訂設計</vt:lpstr>
      <vt:lpstr>1_相鄰</vt:lpstr>
      <vt:lpstr>7_自訂設計</vt:lpstr>
      <vt:lpstr>8_自訂設計</vt:lpstr>
      <vt:lpstr>又覩諸佛，聖主師子，演說經典，微妙第一</vt:lpstr>
      <vt:lpstr>導讀重點</vt:lpstr>
      <vt:lpstr> 壹、 佛為諸聖之典範   </vt:lpstr>
      <vt:lpstr>經文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貳、  了悟四諦勤修福德 </vt:lpstr>
      <vt:lpstr>經文</vt:lpstr>
      <vt:lpstr>PowerPoint 簡報</vt:lpstr>
      <vt:lpstr>PowerPoint 簡報</vt:lpstr>
      <vt:lpstr>PowerPoint 簡報</vt:lpstr>
      <vt:lpstr>PowerPoint 簡報</vt:lpstr>
      <vt:lpstr>經文</vt:lpstr>
      <vt:lpstr>PowerPoint 簡報</vt:lpstr>
      <vt:lpstr>三轉四諦法輪</vt:lpstr>
      <vt:lpstr>PowerPoint 簡報</vt:lpstr>
      <vt:lpstr> 參、 知苦滅苦修於道 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經文</vt:lpstr>
      <vt:lpstr>PowerPoint 簡報</vt:lpstr>
      <vt:lpstr>PowerPoint 簡報</vt:lpstr>
      <vt:lpstr>PowerPoint 簡報</vt:lpstr>
      <vt:lpstr>PowerPoint 簡報</vt:lpstr>
      <vt:lpstr>PowerPoint 簡報</vt:lpstr>
      <vt:lpstr>十大病箭</vt:lpstr>
      <vt:lpstr>經文</vt:lpstr>
      <vt:lpstr>PowerPoint 簡報</vt:lpstr>
      <vt:lpstr>PowerPoint 簡報</vt:lpstr>
      <vt:lpstr>PowerPoint 簡報</vt:lpstr>
      <vt:lpstr>PowerPoint 簡報</vt:lpstr>
      <vt:lpstr>下次進度</vt:lpstr>
      <vt:lpstr>製作團隊- 苗栗（一、二）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gikhiam</dc:creator>
  <cp:lastModifiedBy>User</cp:lastModifiedBy>
  <cp:revision>962</cp:revision>
  <dcterms:created xsi:type="dcterms:W3CDTF">2013-05-02T02:55:18Z</dcterms:created>
  <dcterms:modified xsi:type="dcterms:W3CDTF">2015-12-02T01:21:33Z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0008005c25000000000001023620</vt:lpwstr>
  </property>
</Properties>
</file>