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9966" r:id="rId2"/>
    <p:sldMasterId id="2147489974" r:id="rId3"/>
    <p:sldMasterId id="2147489753" r:id="rId4"/>
    <p:sldMasterId id="2147489970" r:id="rId5"/>
    <p:sldMasterId id="2147489973" r:id="rId6"/>
    <p:sldMasterId id="2147489977" r:id="rId7"/>
    <p:sldMasterId id="2147489981" r:id="rId8"/>
    <p:sldMasterId id="2147490024" r:id="rId9"/>
    <p:sldMasterId id="2147490039" r:id="rId10"/>
    <p:sldMasterId id="2147490054" r:id="rId11"/>
    <p:sldMasterId id="2147490386" r:id="rId12"/>
    <p:sldMasterId id="2147490823" r:id="rId13"/>
    <p:sldMasterId id="2147490826" r:id="rId14"/>
  </p:sldMasterIdLst>
  <p:notesMasterIdLst>
    <p:notesMasterId r:id="rId56"/>
  </p:notesMasterIdLst>
  <p:sldIdLst>
    <p:sldId id="335" r:id="rId15"/>
    <p:sldId id="470" r:id="rId16"/>
    <p:sldId id="474" r:id="rId17"/>
    <p:sldId id="431" r:id="rId18"/>
    <p:sldId id="642" r:id="rId19"/>
    <p:sldId id="643" r:id="rId20"/>
    <p:sldId id="576" r:id="rId21"/>
    <p:sldId id="577" r:id="rId22"/>
    <p:sldId id="579" r:id="rId23"/>
    <p:sldId id="644" r:id="rId24"/>
    <p:sldId id="646" r:id="rId25"/>
    <p:sldId id="617" r:id="rId26"/>
    <p:sldId id="647" r:id="rId27"/>
    <p:sldId id="649" r:id="rId28"/>
    <p:sldId id="650" r:id="rId29"/>
    <p:sldId id="648" r:id="rId30"/>
    <p:sldId id="651" r:id="rId31"/>
    <p:sldId id="653" r:id="rId32"/>
    <p:sldId id="652" r:id="rId33"/>
    <p:sldId id="654" r:id="rId34"/>
    <p:sldId id="655" r:id="rId35"/>
    <p:sldId id="657" r:id="rId36"/>
    <p:sldId id="658" r:id="rId37"/>
    <p:sldId id="656" r:id="rId38"/>
    <p:sldId id="659" r:id="rId39"/>
    <p:sldId id="660" r:id="rId40"/>
    <p:sldId id="661" r:id="rId41"/>
    <p:sldId id="662" r:id="rId42"/>
    <p:sldId id="663" r:id="rId43"/>
    <p:sldId id="664" r:id="rId44"/>
    <p:sldId id="665" r:id="rId45"/>
    <p:sldId id="667" r:id="rId46"/>
    <p:sldId id="666" r:id="rId47"/>
    <p:sldId id="668" r:id="rId48"/>
    <p:sldId id="669" r:id="rId49"/>
    <p:sldId id="670" r:id="rId50"/>
    <p:sldId id="671" r:id="rId51"/>
    <p:sldId id="672" r:id="rId52"/>
    <p:sldId id="673" r:id="rId53"/>
    <p:sldId id="674" r:id="rId54"/>
    <p:sldId id="675" r:id="rId5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B8"/>
    <a:srgbClr val="427B1B"/>
    <a:srgbClr val="E9B187"/>
    <a:srgbClr val="C36F71"/>
    <a:srgbClr val="6D5E25"/>
    <a:srgbClr val="615321"/>
    <a:srgbClr val="AD5DE9"/>
    <a:srgbClr val="EFD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99" autoAdjust="0"/>
    <p:restoredTop sz="94727" autoAdjust="0"/>
  </p:normalViewPr>
  <p:slideViewPr>
    <p:cSldViewPr>
      <p:cViewPr>
        <p:scale>
          <a:sx n="39" d="100"/>
          <a:sy n="39" d="100"/>
        </p:scale>
        <p:origin x="-1147" y="-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0" y="27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87F85EEA-1A67-45C0-B924-D71FC0C868C4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1C9BE9D2-EFCC-4447-873F-847B05F76A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4121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封面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78600" y="695325"/>
            <a:ext cx="2482850" cy="946150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2852738"/>
            <a:ext cx="2624138" cy="1160462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861048"/>
            <a:ext cx="7772400" cy="936104"/>
          </a:xfrm>
        </p:spPr>
        <p:txBody>
          <a:bodyPr>
            <a:noAutofit/>
          </a:bodyPr>
          <a:lstStyle>
            <a:lvl1pPr>
              <a:defRPr sz="6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9144000" cy="69763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861B-6C16-4CA1-966A-DB2428A06664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53CA-E789-4FBE-9CE9-E85A13CAA0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9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58598-D35E-4B3C-A32B-C89D630ECDDD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E5B8F-A74D-4CB6-9D36-36C2F891C2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5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44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87AE-6EAE-4CA1-AB0A-710011415593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AFC5-B784-4CBD-9E3A-79897A0688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98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-455613"/>
            <a:ext cx="37798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4173538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矩形 8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2097088"/>
            <a:ext cx="36020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4653136"/>
            <a:ext cx="7772400" cy="147002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CF14-6BAC-4093-8648-0CF8CFAD711D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ECFB-0E1C-42B1-942F-0EFA56A281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694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聞思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4181475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458788"/>
            <a:ext cx="377983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7801-C739-4CE9-AC2C-A7D0E71ADBE1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FA21-8343-4710-BB94-5F6078BB86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88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聞思修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55576" y="11967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2B672-FC64-44F1-B670-62DE45C81642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C86D5-58FE-48E5-BC65-21B85F5857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666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02681-3B37-4812-AA27-1573FB9E74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373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44626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0330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38063-A26F-4055-8B9F-3FC5D220C8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1E03A-3CB1-4102-92AA-310BCF6FA4CD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98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可用於影片背景">
    <p:bg>
      <p:bgPr>
        <a:gradFill rotWithShape="1">
          <a:gsLst>
            <a:gs pos="0">
              <a:schemeClr val="tx1"/>
            </a:gs>
            <a:gs pos="50000">
              <a:srgbClr val="595959"/>
            </a:gs>
            <a:gs pos="100000">
              <a:schemeClr val="tx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936104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09613" y="6351588"/>
            <a:ext cx="2133600" cy="365125"/>
          </a:xfrm>
        </p:spPr>
        <p:txBody>
          <a:bodyPr/>
          <a:lstStyle>
            <a:lvl1pPr>
              <a:defRPr sz="1400">
                <a:latin typeface="標楷體" pitchFamily="65" charset="-120"/>
                <a:ea typeface="標楷體" pitchFamily="65" charset="-120"/>
              </a:defRPr>
            </a:lvl1pPr>
          </a:lstStyle>
          <a:p>
            <a:pPr>
              <a:defRPr/>
            </a:pPr>
            <a:fld id="{CB8BE5B1-8791-44A5-B94A-6E8C0916BE67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AA5C-B011-47FC-9616-315A139E73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349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6B75-4882-4FD7-ADFC-3656DED6E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3048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06F27-DAF7-4042-A10B-6A98A18CD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4732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F4A96-8DF9-4EF3-9FDE-ABF934BF9CF5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5B098-8C11-41C7-93D1-E22580633B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271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F2585-7C0A-46AA-A502-3533C1B0B71D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9ED5D-CF65-4CAD-B4E7-2D9F7B7F20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857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5E53-BAE6-4D13-8A3B-7EC3A12D9ACB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9039B-8FBE-435D-97E4-50D7A3E2B1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826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D9145-8222-4DC7-BE2F-2FCFEA71DE4A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281AF-7F57-4F11-B77F-FF616BD1E2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993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93C8-3F51-4DAD-9601-309627E4B4DB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8E97A-3E9F-4C4A-8F55-827F2E6C83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70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3215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222B-E736-42DA-85B8-B141E4487197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91C3-00E1-466C-A169-B88873E364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423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75B45-5121-4814-A375-D5D1629AD0E0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BA7A-3215-4A7F-8922-6C14DB0E1D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10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製作團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16013" y="3175"/>
            <a:ext cx="8029575" cy="909638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946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DE765-3E1B-4E55-884F-095EBC726E08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D1AE-1EFE-48F1-945A-4B95134716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870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C233-4B80-4F70-8AF2-C57FEED8245A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8836-0C8E-4EE3-BC1B-639BCB968B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300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F50CF-9758-472F-BA38-6CE7DE792992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7C57-0DDE-445A-AF31-40EC1C9B8E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9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AD60D-95EB-4F0F-9418-7E6321D95D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8920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7B25-D9E6-4B20-B55D-36DA116822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7584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3CA5-AD0D-4AEF-8A96-46098DD683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2268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8677D-0E18-4FFF-8788-7DDF3B6FB1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5952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DA7B6-06A2-4A3A-8EF1-E91512A592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5939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8D37-053C-4B13-90AB-C1EFCD2A06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142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35294-3D63-4EF3-8270-60ECD317E2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630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-6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53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884C4-B470-437A-AA81-752E187083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9566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B8081-0E22-4A42-9B54-0959BB012B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7819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E9FB-343A-4129-B772-2AFEDE5391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698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DEC3-D1B5-4861-B255-2A35977F02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7994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A9A9-79F9-4E3C-8EEA-6DBA92A3894F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E6B79-CE6A-4519-B44F-C100E8A52D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38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26BC-E5E6-4B94-B5F0-592589E4D53C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0CDCB-5DCE-4DF6-8EA3-F5EE3CCCEF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991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5C16-B681-4F50-9C3B-15BD85BAC544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2847-B278-4C21-A1BB-22656EFECE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845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40554-0253-4EFE-A65D-7CAA93D64397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75D65-5B28-4B09-9B25-C200BD406A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74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2DDDC-4BEF-400D-996D-91F1681AA428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27814-418F-4665-9D18-5B8350EF5E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383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70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73" b="-1279"/>
          <a:stretch>
            <a:fillRect/>
          </a:stretch>
        </p:blipFill>
        <p:spPr bwMode="auto">
          <a:xfrm>
            <a:off x="7380288" y="4927600"/>
            <a:ext cx="1871662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9757" flipH="1">
            <a:off x="-673100" y="254000"/>
            <a:ext cx="30226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418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A17CB-62CE-4C50-81F3-382D946907E1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7368D-8A02-4166-88E3-9914C46CE9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733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F54CA-B6BF-4C5F-AACF-054654C58993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9DBF-1172-4187-B727-A51B8BB917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051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F700-EF71-483F-9C7C-1B2BF416FA89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BDAF-B48E-4D9C-A579-A6977024C0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222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69002-31F0-4BD6-9E55-03DE0E2EBB0B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D58A0-F2DA-45A4-A861-CD2C033E0D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254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54E72-2C9C-49BD-93AD-324EC4A1D284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1D1-2D5F-41CD-B76B-0F5C3D1E12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040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2B2FB17D-7749-4D76-B59C-BC39F898F1A7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10E97B92-B916-4FDE-B224-FBEF3F81AD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948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369569CF-1637-423E-942C-313DBCB01DA0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74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2D9E4813-000F-4982-A267-38A68F419B0D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D20E2E89-FEB6-46EA-B848-E6708414A5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61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E3CD-9298-48D9-98FA-DC21FA254A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2015/9/17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56A19-676B-43B9-BF91-046DBAE3C62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779D-E138-4EC5-A465-F2CD1A29CA9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2015/9/17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5C2A-DDFA-43FB-A14C-A852A131AA0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9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753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46DB3-8710-4FAB-B04E-154DC026DB0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2015/9/17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EF700-D2BE-41B9-88C4-C17FE636E43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19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886D-0783-4BA9-B948-6961A066D76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2015/9/17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BBCD0-8671-446B-9DA1-7C068DA2F57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4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57F8B-CE36-4B09-9DA8-D370280617B7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3017-A84D-48C7-B05B-9DE88D085C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78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C2819-AD6C-4FE4-920D-7B4302B544B0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B96F-F85D-4F40-BF2F-259C2A237FC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32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文字版面配置區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9BFC1-71E7-435C-8538-6DF2F04B4AA3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E36A-02B5-4E8E-B37C-4904433CF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97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3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0D4A7F6-48AF-4B2B-98C0-CA382A8C5887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38ACA3E-31D6-4F70-9FA0-211A57A723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圖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69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01" r:id="rId1"/>
    <p:sldLayoutId id="2147490802" r:id="rId2"/>
    <p:sldLayoutId id="2147490803" r:id="rId3"/>
    <p:sldLayoutId id="2147490804" r:id="rId4"/>
    <p:sldLayoutId id="2147490805" r:id="rId5"/>
    <p:sldLayoutId id="2147490806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8D08CE-7579-44DB-8319-6D5A733B06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80" r:id="rId1"/>
    <p:sldLayoutId id="2147490781" r:id="rId2"/>
    <p:sldLayoutId id="2147490782" r:id="rId3"/>
    <p:sldLayoutId id="2147490783" r:id="rId4"/>
    <p:sldLayoutId id="2147490784" r:id="rId5"/>
    <p:sldLayoutId id="2147490785" r:id="rId6"/>
    <p:sldLayoutId id="2147490786" r:id="rId7"/>
    <p:sldLayoutId id="2147490787" r:id="rId8"/>
    <p:sldLayoutId id="2147490788" r:id="rId9"/>
    <p:sldLayoutId id="2147490789" r:id="rId10"/>
    <p:sldLayoutId id="2147490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26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FBE8584-BEBF-46DB-B1D1-13B3B97FF426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66FF77B-A215-4775-8B3A-C6E3CB42FA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91" r:id="rId1"/>
    <p:sldLayoutId id="2147490792" r:id="rId2"/>
    <p:sldLayoutId id="2147490793" r:id="rId3"/>
    <p:sldLayoutId id="2147490794" r:id="rId4"/>
    <p:sldLayoutId id="2147490795" r:id="rId5"/>
    <p:sldLayoutId id="2147490819" r:id="rId6"/>
    <p:sldLayoutId id="2147490796" r:id="rId7"/>
    <p:sldLayoutId id="2147490797" r:id="rId8"/>
    <p:sldLayoutId id="2147490798" r:id="rId9"/>
    <p:sldLayoutId id="2147490799" r:id="rId10"/>
    <p:sldLayoutId id="214749080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AB616319-507A-4DF1-85FC-19C41E93E0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711D1E0-85BB-4C86-BB58-0942B2EB7386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20" r:id="rId1"/>
    <p:sldLayoutId id="2147490821" r:id="rId2"/>
    <p:sldLayoutId id="2147490822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BDC62705-F26E-4F34-913D-5D33A6BF35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2015/9/17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6E566013-7B81-4DA6-B06B-53F9D3870AE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4" r:id="rId1"/>
    <p:sldLayoutId id="214749082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081DF16B-D4D7-4B31-A754-257C03EBCD2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2015/9/17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84FD8F63-2C8B-453D-BE4A-01436A0F56D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4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7" r:id="rId1"/>
    <p:sldLayoutId id="214749082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2" r="388" b="15485"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025DE9-2605-4707-BCE8-32A3E82A8905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1B79A5-8E38-45AB-8E02-022C0FC0C6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C6FFB1-DDAE-4558-921C-595E674D4186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A1C49C-6896-4A4A-8243-DE817531CF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07" r:id="rId1"/>
    <p:sldLayoutId id="214749080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20908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71FEF9C8-56D1-4AFE-8B08-5903F3B8E2F2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C23E291-03DF-4822-BC96-03E0A4A0E3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5" r:id="rId1"/>
    <p:sldLayoutId id="2147490766" r:id="rId2"/>
    <p:sldLayoutId id="214749080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6E786A-67A2-42AC-A0CC-A9BBF4E8036F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F44927-2602-4942-BCDB-F3E756085C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30B57C-FD71-4A19-B997-5BED12438498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5AFD44-EFC5-4D2E-A7F7-EB9C423440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58DE523-2668-4828-9A5A-0C7E87D7E384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99576FB-A2CC-46D9-96FF-A6CFD00092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0" r:id="rId1"/>
    <p:sldLayoutId id="2147490811" r:id="rId2"/>
    <p:sldLayoutId id="2147490768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CEEA04-012C-4FB0-A321-11E8E7F5CE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fld id="{A9D502BE-5508-4A12-8A2D-2338A6945B0B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2" r:id="rId1"/>
    <p:sldLayoutId id="2147490813" r:id="rId2"/>
    <p:sldLayoutId id="2147490814" r:id="rId3"/>
    <p:sldLayoutId id="2147490769" r:id="rId4"/>
    <p:sldLayoutId id="2147490815" r:id="rId5"/>
    <p:sldLayoutId id="214749081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 spc="-1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1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59D4B3-79BD-480A-99DF-3A27C31F01F0}" type="datetimeFigureOut">
              <a:rPr lang="zh-TW" altLang="en-US"/>
              <a:pPr>
                <a:defRPr/>
              </a:pPr>
              <a:t>2015/9/17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4F8102-1056-4BB0-A323-912FDE0BC1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70" r:id="rId1"/>
    <p:sldLayoutId id="2147490771" r:id="rId2"/>
    <p:sldLayoutId id="2147490772" r:id="rId3"/>
    <p:sldLayoutId id="2147490773" r:id="rId4"/>
    <p:sldLayoutId id="2147490774" r:id="rId5"/>
    <p:sldLayoutId id="2147490818" r:id="rId6"/>
    <p:sldLayoutId id="2147490775" r:id="rId7"/>
    <p:sldLayoutId id="2147490776" r:id="rId8"/>
    <p:sldLayoutId id="2147490777" r:id="rId9"/>
    <p:sldLayoutId id="2147490778" r:id="rId10"/>
    <p:sldLayoutId id="214749077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2.png"/><Relationship Id="rId4" Type="http://schemas.openxmlformats.org/officeDocument/2006/relationships/hyperlink" Target="&#30473;&#38291;&#27627;&#20809;&#65292;&#38598;&#26044;&#24515;&#38728;&#20043;&#20809;.wmv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7.png"/><Relationship Id="rId4" Type="http://schemas.openxmlformats.org/officeDocument/2006/relationships/hyperlink" Target="&#24515;&#20043;&#26412;&#28304;&#65292;&#28251;&#33509;&#34395;&#31354;.wmv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文字方塊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762125"/>
            <a:ext cx="705326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標題 2"/>
          <p:cNvSpPr>
            <a:spLocks noGrp="1"/>
          </p:cNvSpPr>
          <p:nvPr>
            <p:ph type="ctrTitle"/>
          </p:nvPr>
        </p:nvSpPr>
        <p:spPr>
          <a:xfrm>
            <a:off x="685800" y="3357563"/>
            <a:ext cx="8458200" cy="1295400"/>
          </a:xfrm>
        </p:spPr>
        <p:txBody>
          <a:bodyPr/>
          <a:lstStyle/>
          <a:p>
            <a:r>
              <a:rPr lang="zh-TW" altLang="en-US">
                <a:solidFill>
                  <a:srgbClr val="FFFF00"/>
                </a:solidFill>
              </a:rPr>
              <a:t>是諸大眾，得未曾有，歡喜合掌，一心觀佛</a:t>
            </a:r>
            <a:endParaRPr lang="zh-TW" altLang="en-US" dirty="0" smtClean="0">
              <a:solidFill>
                <a:srgbClr val="FFFF00"/>
              </a:solidFill>
            </a:endParaRPr>
          </a:p>
        </p:txBody>
      </p:sp>
      <p:sp>
        <p:nvSpPr>
          <p:cNvPr id="34820" name="副標題 3"/>
          <p:cNvSpPr>
            <a:spLocks noGrp="1"/>
          </p:cNvSpPr>
          <p:nvPr>
            <p:ph type="subTitle" idx="1"/>
          </p:nvPr>
        </p:nvSpPr>
        <p:spPr>
          <a:xfrm>
            <a:off x="-252413" y="4913313"/>
            <a:ext cx="9144001" cy="19446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《</a:t>
            </a: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–</a:t>
            </a:r>
            <a:r>
              <a:rPr lang="zh-TW" altLang="en-US" sz="4400" dirty="0" smtClean="0">
                <a:solidFill>
                  <a:schemeClr val="bg1"/>
                </a:solidFill>
              </a:rPr>
              <a:t>序品</a:t>
            </a:r>
            <a:r>
              <a:rPr lang="en-US" altLang="zh-TW" sz="4400" dirty="0" smtClean="0">
                <a:solidFill>
                  <a:schemeClr val="bg1"/>
                </a:solidFill>
              </a:rPr>
              <a:t>》</a:t>
            </a:r>
          </a:p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P.399-403</a:t>
            </a:r>
          </a:p>
          <a:p>
            <a:pPr>
              <a:defRPr/>
            </a:pP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-75</a:t>
            </a:r>
            <a:r>
              <a:rPr lang="zh-TW" altLang="en-US" sz="4400" dirty="0" smtClean="0">
                <a:solidFill>
                  <a:schemeClr val="bg1"/>
                </a:solidFill>
              </a:rPr>
              <a:t>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628801"/>
            <a:ext cx="8064896" cy="4176464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dirty="0" smtClean="0"/>
              <a:t>在</a:t>
            </a:r>
            <a:r>
              <a:rPr lang="zh-TW" altLang="en-US" dirty="0"/>
              <a:t>靈山會場上，佛陀開始要講</a:t>
            </a:r>
            <a:r>
              <a:rPr lang="en-US" altLang="zh-TW" dirty="0"/>
              <a:t>《</a:t>
            </a:r>
            <a:r>
              <a:rPr lang="zh-TW" altLang="en-US" dirty="0"/>
              <a:t>法華經</a:t>
            </a:r>
            <a:r>
              <a:rPr lang="en-US" altLang="zh-TW" dirty="0"/>
              <a:t>》</a:t>
            </a:r>
            <a:r>
              <a:rPr lang="zh-TW" altLang="en-US" dirty="0"/>
              <a:t>，踴躍前來的大眾都很歡喜，到達時「合掌恭敬禮」，恭敬、虔誠地向佛施禮。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P.398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1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543800" cy="5112567"/>
          </a:xfrm>
        </p:spPr>
        <p:txBody>
          <a:bodyPr/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貳、	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諸大眾，一心觀佛</a:t>
            </a:r>
            <a:b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4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79512" y="1412776"/>
            <a:ext cx="807524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zh-TW" dirty="0"/>
              <a:t>爾時，會中比丘、比丘尼、優婆塞、優婆夷、天、龍、夜叉、乾闥婆、阿修羅、迦樓羅、緊那羅、摩睺羅伽、人非人，及諸小王、轉輪聖王，是諸大眾，得未曾有，歡喜合掌，一心觀佛。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22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 vert="eaVert"/>
          <a:lstStyle/>
          <a:p>
            <a:pPr marL="114300" indent="0">
              <a:buNone/>
            </a:pPr>
            <a:endParaRPr lang="zh-TW" altLang="en-US" dirty="0"/>
          </a:p>
        </p:txBody>
      </p:sp>
      <p:sp>
        <p:nvSpPr>
          <p:cNvPr id="5" name="左大括弧 4"/>
          <p:cNvSpPr/>
          <p:nvPr/>
        </p:nvSpPr>
        <p:spPr>
          <a:xfrm>
            <a:off x="2051720" y="1484784"/>
            <a:ext cx="504056" cy="4248472"/>
          </a:xfrm>
          <a:prstGeom prst="leftBrace">
            <a:avLst/>
          </a:prstGeom>
          <a:ln w="76200">
            <a:solidFill>
              <a:srgbClr val="1A1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899592" y="1484784"/>
            <a:ext cx="1008112" cy="4536504"/>
          </a:xfrm>
          <a:prstGeom prst="roundRect">
            <a:avLst/>
          </a:prstGeom>
          <a:solidFill>
            <a:srgbClr val="1A1A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僧團四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眾弟子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3808" y="1052736"/>
            <a:ext cx="3672408" cy="1008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比丘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3808" y="2420888"/>
            <a:ext cx="3672408" cy="1008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比丘尼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43808" y="3861048"/>
            <a:ext cx="3672408" cy="1008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優婆塞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43808" y="5301208"/>
            <a:ext cx="3672408" cy="10081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優婆夷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72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/>
          <a:lstStyle/>
          <a:p>
            <a:r>
              <a:rPr lang="zh-TW" altLang="en-US" dirty="0">
                <a:solidFill>
                  <a:srgbClr val="1A1AB8"/>
                </a:solidFill>
              </a:rPr>
              <a:t>親近三寶、受三歸、持五戒、施行善法之男眾，稱為「優婆塞」；女眾稱為「優婆夷」。</a:t>
            </a:r>
            <a:endParaRPr lang="zh-TW" altLang="en-US" dirty="0">
              <a:solidFill>
                <a:srgbClr val="1A1AB8"/>
              </a:solidFill>
            </a:endParaRPr>
          </a:p>
        </p:txBody>
      </p:sp>
      <p:sp>
        <p:nvSpPr>
          <p:cNvPr id="4" name="流程圖: 程序 3"/>
          <p:cNvSpPr/>
          <p:nvPr/>
        </p:nvSpPr>
        <p:spPr>
          <a:xfrm>
            <a:off x="395536" y="260648"/>
            <a:ext cx="6696744" cy="172819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優婆者，近事之義。塞，言男；夷，言女也。</a:t>
            </a:r>
          </a:p>
        </p:txBody>
      </p:sp>
    </p:spTree>
    <p:extLst>
      <p:ext uri="{BB962C8B-B14F-4D97-AF65-F5344CB8AC3E}">
        <p14:creationId xmlns:p14="http://schemas.microsoft.com/office/powerpoint/2010/main" val="4360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 vert="eaVert"/>
          <a:lstStyle/>
          <a:p>
            <a:pPr marL="114300" indent="0">
              <a:buNone/>
            </a:pPr>
            <a:endParaRPr lang="zh-TW" altLang="en-US" dirty="0"/>
          </a:p>
        </p:txBody>
      </p:sp>
      <p:sp>
        <p:nvSpPr>
          <p:cNvPr id="5" name="左大括弧 4"/>
          <p:cNvSpPr/>
          <p:nvPr/>
        </p:nvSpPr>
        <p:spPr>
          <a:xfrm>
            <a:off x="2051720" y="512676"/>
            <a:ext cx="504056" cy="5616624"/>
          </a:xfrm>
          <a:prstGeom prst="leftBrace">
            <a:avLst/>
          </a:prstGeom>
          <a:ln w="76200">
            <a:solidFill>
              <a:srgbClr val="1A1A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F2B20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99592" y="1052736"/>
            <a:ext cx="1008112" cy="453650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天龍八部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3808" y="260648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3808" y="1124744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龍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43808" y="1988840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夜叉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43808" y="2852936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乾闥婆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43808" y="3645024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阿修羅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43808" y="4365104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迦樓羅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43808" y="5085184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緊那羅</a:t>
            </a:r>
            <a:endParaRPr lang="zh-TW" altLang="en-US" sz="48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43808" y="5877272"/>
            <a:ext cx="2880320" cy="5040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摩睺羅伽</a:t>
            </a:r>
          </a:p>
        </p:txBody>
      </p:sp>
    </p:spTree>
    <p:extLst>
      <p:ext uri="{BB962C8B-B14F-4D97-AF65-F5344CB8AC3E}">
        <p14:creationId xmlns:p14="http://schemas.microsoft.com/office/powerpoint/2010/main" val="369588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5328592" cy="2526712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天道也是屬於六道之一，只是天人的享受比人間好很多，苦少樂</a:t>
            </a:r>
            <a:r>
              <a:rPr lang="zh-TW" altLang="en-US" dirty="0" smtClean="0">
                <a:solidFill>
                  <a:schemeClr val="tx1"/>
                </a:solidFill>
              </a:rPr>
              <a:t>多。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3622"/>
            <a:ext cx="359385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644008" y="6237312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《無量義經講記》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P.31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972883" y="58679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圖片翻攝自網路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0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61812" y="692696"/>
            <a:ext cx="4198620" cy="547260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 smtClean="0"/>
              <a:t>他們</a:t>
            </a:r>
            <a:r>
              <a:rPr lang="zh-TW" altLang="en-US" dirty="0"/>
              <a:t>能夠生在天堂享樂，而我們卻生在苦惱的娑婆世界受苦，這是因為各人所修的因不同所致。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" y="1052736"/>
            <a:ext cx="415430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5536" y="40770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圖片翻攝自網路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644008" y="6237312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《無量義經講記》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P.31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597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1" y="836712"/>
            <a:ext cx="8072725" cy="45259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 smtClean="0"/>
              <a:t>「</a:t>
            </a:r>
            <a:r>
              <a:rPr lang="zh-TW" altLang="en-US" sz="6000" dirty="0" smtClean="0">
                <a:solidFill>
                  <a:srgbClr val="FF0000"/>
                </a:solidFill>
              </a:rPr>
              <a:t>天道</a:t>
            </a:r>
            <a:r>
              <a:rPr lang="zh-TW" altLang="en-US" dirty="0" smtClean="0"/>
              <a:t>」雖然</a:t>
            </a:r>
            <a:r>
              <a:rPr lang="zh-TW" altLang="en-US" dirty="0"/>
              <a:t>比人間快樂，</a:t>
            </a:r>
            <a:r>
              <a:rPr lang="zh-TW" altLang="en-US" dirty="0" smtClean="0"/>
              <a:t>但是非</a:t>
            </a:r>
            <a:r>
              <a:rPr lang="zh-TW" altLang="en-US" dirty="0"/>
              <a:t>究竟之道，天人的壽命很長</a:t>
            </a:r>
            <a:r>
              <a:rPr lang="zh-TW" altLang="en-US" dirty="0" smtClean="0"/>
              <a:t>，一旦天</a:t>
            </a:r>
            <a:r>
              <a:rPr lang="zh-TW" altLang="en-US" dirty="0"/>
              <a:t>福享盡</a:t>
            </a:r>
            <a:r>
              <a:rPr lang="zh-TW" altLang="en-US" dirty="0" smtClean="0"/>
              <a:t>，仍會入三惡道</a:t>
            </a:r>
            <a:r>
              <a:rPr lang="zh-TW" altLang="en-US" dirty="0"/>
              <a:t>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08" r="889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46612"/>
            <a:ext cx="1895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9638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圖片翻攝自網路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86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zh-TW" altLang="zh-TW" dirty="0" smtClean="0"/>
              <a:t>「</a:t>
            </a:r>
            <a:r>
              <a:rPr lang="zh-TW" altLang="zh-TW" sz="7200" dirty="0" smtClean="0">
                <a:solidFill>
                  <a:srgbClr val="C00000"/>
                </a:solidFill>
              </a:rPr>
              <a:t>龍</a:t>
            </a:r>
            <a:r>
              <a:rPr lang="zh-TW" altLang="zh-TW" dirty="0" smtClean="0"/>
              <a:t>」是屬於旁生類，古代人都相信龍能布雲降雨。</a:t>
            </a:r>
            <a:endParaRPr lang="en-US" altLang="zh-TW" dirty="0" smtClean="0"/>
          </a:p>
          <a:p>
            <a:pPr marL="114300" indent="0"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51" b="94382" l="6333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65452"/>
            <a:ext cx="4925394" cy="29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644008" y="6237312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《無量義經講記》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P.38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71608" y="63142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圖片翻攝自網路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99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84438" y="188913"/>
            <a:ext cx="4032250" cy="10795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導讀重點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867" name="內容版面配置區 2"/>
          <p:cNvSpPr>
            <a:spLocks noGrp="1"/>
          </p:cNvSpPr>
          <p:nvPr>
            <p:ph type="subTitle" idx="1"/>
          </p:nvPr>
        </p:nvSpPr>
        <p:spPr>
          <a:xfrm>
            <a:off x="539750" y="1557338"/>
            <a:ext cx="7920038" cy="5111750"/>
          </a:xfrm>
        </p:spPr>
        <p:txBody>
          <a:bodyPr/>
          <a:lstStyle/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壹、心之本源，湛若虛空</a:t>
            </a:r>
          </a:p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貳、是諸大眾，一心觀佛</a:t>
            </a:r>
          </a:p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參、心之理性，畢竟空寂</a:t>
            </a:r>
          </a:p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肆、聞思修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2492896"/>
            <a:ext cx="8136904" cy="403244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zh-TW" dirty="0">
                <a:solidFill>
                  <a:srgbClr val="C00000"/>
                </a:solidFill>
              </a:rPr>
              <a:t>夜叉，捷疾鬼也，為四大天王所屬神將</a:t>
            </a:r>
            <a:r>
              <a:rPr lang="zh-TW" altLang="zh-TW" dirty="0" smtClean="0"/>
              <a:t>。世人</a:t>
            </a:r>
            <a:r>
              <a:rPr lang="zh-TW" altLang="zh-TW" dirty="0"/>
              <a:t>的因緣果報分明，當業相現前時，夜叉絕對不留情，很快就會來到，所以叫做「捷疾鬼」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P.400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2008"/>
            <a:ext cx="4431815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467311" y="225224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圖片翻攝自網路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937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8" y="476672"/>
            <a:ext cx="7920880" cy="55446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常</a:t>
            </a:r>
            <a:r>
              <a:rPr lang="zh-TW" alt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說人生無常，還要計較什麼？不僅不需計較，且應有因緣果報觀。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3" y="476672"/>
            <a:ext cx="3113226" cy="222960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467369" y="23581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繪畫者：阿板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P.400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3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23528" y="620688"/>
            <a:ext cx="7776864" cy="26642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b="1" dirty="0" smtClean="0">
                <a:solidFill>
                  <a:srgbClr val="1A1AB8"/>
                </a:solidFill>
              </a:rPr>
              <a:t>舉</a:t>
            </a:r>
            <a:r>
              <a:rPr lang="zh-TW" altLang="en-US" b="1" dirty="0">
                <a:solidFill>
                  <a:srgbClr val="1A1AB8"/>
                </a:solidFill>
              </a:rPr>
              <a:t>頭三尺有神祗 ，不要</a:t>
            </a:r>
            <a:r>
              <a:rPr lang="zh-TW" altLang="en-US" b="1" dirty="0" smtClean="0">
                <a:solidFill>
                  <a:srgbClr val="1A1AB8"/>
                </a:solidFill>
              </a:rPr>
              <a:t>認為：我</a:t>
            </a:r>
            <a:r>
              <a:rPr lang="zh-TW" altLang="en-US" b="1" dirty="0">
                <a:solidFill>
                  <a:srgbClr val="1A1AB8"/>
                </a:solidFill>
              </a:rPr>
              <a:t>心裡所想的沒有人知道，所說的也沒有人聽到</a:t>
            </a:r>
            <a:r>
              <a:rPr lang="zh-TW" altLang="en-US" b="1" dirty="0" smtClean="0">
                <a:solidFill>
                  <a:srgbClr val="1A1AB8"/>
                </a:solidFill>
              </a:rPr>
              <a:t>。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P.401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8" y="3284984"/>
            <a:ext cx="426714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856" y="1340768"/>
            <a:ext cx="838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2892786" cy="284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0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520" y="260648"/>
            <a:ext cx="4536504" cy="590465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b="1" dirty="0" smtClean="0">
                <a:solidFill>
                  <a:srgbClr val="1A1AB8"/>
                </a:solidFill>
              </a:rPr>
              <a:t>一切</a:t>
            </a:r>
            <a:r>
              <a:rPr lang="zh-TW" altLang="en-US" b="1" dirty="0">
                <a:solidFill>
                  <a:srgbClr val="1A1AB8"/>
                </a:solidFill>
              </a:rPr>
              <a:t>的人我是非善惡都會被記錄下來，因此不論講話、做事或起心動念，都要很謹慎</a:t>
            </a:r>
            <a:r>
              <a:rPr lang="zh-TW" altLang="en-US" dirty="0"/>
              <a:t>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solidFill>
                  <a:srgbClr val="2F2B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solidFill>
                  <a:srgbClr val="2F2B2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P.401</a:t>
            </a:r>
            <a:endParaRPr lang="zh-TW" altLang="zh-TW" sz="2800" dirty="0">
              <a:solidFill>
                <a:srgbClr val="2F2B2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solidFill>
                <a:srgbClr val="2F2B2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3192"/>
            <a:ext cx="3723148" cy="532006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572000" y="578581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繪畫者：阿板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85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908720"/>
            <a:ext cx="7776864" cy="4525963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dirty="0" smtClean="0">
                <a:solidFill>
                  <a:srgbClr val="C00000"/>
                </a:solidFill>
              </a:rPr>
              <a:t>【</a:t>
            </a:r>
            <a:r>
              <a:rPr lang="zh-TW" altLang="zh-TW" dirty="0" smtClean="0">
                <a:solidFill>
                  <a:srgbClr val="C00000"/>
                </a:solidFill>
              </a:rPr>
              <a:t>迦</a:t>
            </a:r>
            <a:r>
              <a:rPr lang="zh-TW" altLang="zh-TW" dirty="0">
                <a:solidFill>
                  <a:srgbClr val="C00000"/>
                </a:solidFill>
              </a:rPr>
              <a:t>樓</a:t>
            </a:r>
            <a:r>
              <a:rPr lang="zh-TW" altLang="zh-TW" dirty="0" smtClean="0">
                <a:solidFill>
                  <a:srgbClr val="C00000"/>
                </a:solidFill>
              </a:rPr>
              <a:t>羅</a:t>
            </a:r>
            <a:r>
              <a:rPr lang="en-US" altLang="zh-TW" dirty="0" smtClean="0">
                <a:solidFill>
                  <a:srgbClr val="C00000"/>
                </a:solidFill>
              </a:rPr>
              <a:t>】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zh-TW" altLang="zh-TW" dirty="0" smtClean="0">
                <a:solidFill>
                  <a:srgbClr val="1A1AB8"/>
                </a:solidFill>
              </a:rPr>
              <a:t>大</a:t>
            </a:r>
            <a:r>
              <a:rPr lang="zh-TW" altLang="zh-TW" dirty="0">
                <a:solidFill>
                  <a:srgbClr val="1A1AB8"/>
                </a:solidFill>
              </a:rPr>
              <a:t>鵬金翅</a:t>
            </a:r>
            <a:r>
              <a:rPr lang="zh-TW" altLang="zh-TW" dirty="0" smtClean="0">
                <a:solidFill>
                  <a:srgbClr val="1A1AB8"/>
                </a:solidFill>
              </a:rPr>
              <a:t>鳥</a:t>
            </a:r>
            <a:endParaRPr lang="en-US" altLang="zh-TW" dirty="0" smtClean="0">
              <a:solidFill>
                <a:srgbClr val="1A1AB8"/>
              </a:solidFill>
            </a:endParaRPr>
          </a:p>
          <a:p>
            <a:pPr marL="114300" indent="0">
              <a:buNone/>
            </a:pPr>
            <a:r>
              <a:rPr lang="en-US" altLang="zh-TW" dirty="0" smtClean="0">
                <a:solidFill>
                  <a:srgbClr val="C00000"/>
                </a:solidFill>
              </a:rPr>
              <a:t>【</a:t>
            </a:r>
            <a:r>
              <a:rPr lang="zh-TW" altLang="zh-TW" dirty="0" smtClean="0">
                <a:solidFill>
                  <a:srgbClr val="C00000"/>
                </a:solidFill>
              </a:rPr>
              <a:t>緊那羅</a:t>
            </a:r>
            <a:r>
              <a:rPr lang="en-US" altLang="zh-TW" dirty="0" smtClean="0">
                <a:solidFill>
                  <a:srgbClr val="C00000"/>
                </a:solidFill>
              </a:rPr>
              <a:t>】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zh-TW" altLang="zh-TW" dirty="0" smtClean="0">
                <a:solidFill>
                  <a:srgbClr val="1A1AB8"/>
                </a:solidFill>
              </a:rPr>
              <a:t>天</a:t>
            </a:r>
            <a:r>
              <a:rPr lang="zh-TW" altLang="zh-TW" dirty="0">
                <a:solidFill>
                  <a:srgbClr val="1A1AB8"/>
                </a:solidFill>
              </a:rPr>
              <a:t>之樂神</a:t>
            </a:r>
            <a:r>
              <a:rPr lang="zh-TW" altLang="zh-TW" dirty="0" smtClean="0"/>
              <a:t>、</a:t>
            </a:r>
            <a:endParaRPr lang="en-US" altLang="zh-TW" dirty="0" smtClean="0"/>
          </a:p>
          <a:p>
            <a:pPr marL="114300" indent="0">
              <a:buNone/>
            </a:pPr>
            <a:r>
              <a:rPr lang="en-US" altLang="zh-TW" dirty="0" smtClean="0">
                <a:solidFill>
                  <a:srgbClr val="C00000"/>
                </a:solidFill>
              </a:rPr>
              <a:t>【</a:t>
            </a:r>
            <a:r>
              <a:rPr lang="zh-TW" altLang="zh-TW" dirty="0" smtClean="0">
                <a:solidFill>
                  <a:srgbClr val="C00000"/>
                </a:solidFill>
              </a:rPr>
              <a:t>摩</a:t>
            </a:r>
            <a:r>
              <a:rPr lang="zh-TW" altLang="zh-TW" dirty="0">
                <a:solidFill>
                  <a:srgbClr val="C00000"/>
                </a:solidFill>
              </a:rPr>
              <a:t>睺羅</a:t>
            </a:r>
            <a:r>
              <a:rPr lang="zh-TW" altLang="zh-TW" dirty="0" smtClean="0">
                <a:solidFill>
                  <a:srgbClr val="C00000"/>
                </a:solidFill>
              </a:rPr>
              <a:t>伽</a:t>
            </a:r>
            <a:r>
              <a:rPr lang="en-US" altLang="zh-TW" dirty="0" smtClean="0">
                <a:solidFill>
                  <a:srgbClr val="C00000"/>
                </a:solidFill>
              </a:rPr>
              <a:t>】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zh-TW" altLang="zh-TW" dirty="0" smtClean="0">
                <a:solidFill>
                  <a:srgbClr val="1A1AB8"/>
                </a:solidFill>
              </a:rPr>
              <a:t>大</a:t>
            </a:r>
            <a:r>
              <a:rPr lang="zh-TW" altLang="zh-TW" dirty="0">
                <a:solidFill>
                  <a:srgbClr val="1A1AB8"/>
                </a:solidFill>
              </a:rPr>
              <a:t>蟒神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860032" y="6309320"/>
            <a:ext cx="3666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sz="2800" dirty="0"/>
              <a:t>《無量義經講記》</a:t>
            </a:r>
            <a:r>
              <a:rPr lang="en-US" altLang="zh-TW" sz="2800" dirty="0"/>
              <a:t>P.38</a:t>
            </a:r>
            <a:endParaRPr lang="zh-TW" altLang="zh-TW" sz="2800" dirty="0"/>
          </a:p>
        </p:txBody>
      </p:sp>
    </p:spTree>
    <p:extLst>
      <p:ext uri="{BB962C8B-B14F-4D97-AF65-F5344CB8AC3E}">
        <p14:creationId xmlns:p14="http://schemas.microsoft.com/office/powerpoint/2010/main" val="38961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539552" y="518436"/>
            <a:ext cx="4824536" cy="1656184"/>
          </a:xfrm>
          <a:prstGeom prst="roundRect">
            <a:avLst/>
          </a:prstGeom>
          <a:solidFill>
            <a:srgbClr val="427B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小王」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一國之王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1584176" cy="202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043608" y="2996952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轉輪聖王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有四種，以福德果報，分</a:t>
            </a:r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金、銀、銅、鐵四輪王。</a:t>
            </a:r>
          </a:p>
        </p:txBody>
      </p:sp>
      <p:sp>
        <p:nvSpPr>
          <p:cNvPr id="6" name="矩形 5"/>
          <p:cNvSpPr/>
          <p:nvPr/>
        </p:nvSpPr>
        <p:spPr>
          <a:xfrm>
            <a:off x="6012160" y="6237312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《法華經教釋》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27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3501008"/>
            <a:ext cx="8229600" cy="33569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 smtClean="0">
                <a:solidFill>
                  <a:srgbClr val="002060"/>
                </a:solidFill>
              </a:rPr>
              <a:t>印度</a:t>
            </a:r>
            <a:r>
              <a:rPr lang="zh-TW" altLang="en-US" dirty="0">
                <a:solidFill>
                  <a:srgbClr val="002060"/>
                </a:solidFill>
              </a:rPr>
              <a:t>於古時代經常為了爭取國土而戰爭。所以當時的印度人民，十分盼望有大轉論王出現世間，可以統領全國</a:t>
            </a:r>
            <a:r>
              <a:rPr lang="zh-TW" altLang="en-US" dirty="0" smtClean="0">
                <a:solidFill>
                  <a:srgbClr val="002060"/>
                </a:solidFill>
              </a:rPr>
              <a:t>。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497"/>
            <a:ext cx="4262125" cy="28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4497"/>
            <a:ext cx="4141060" cy="28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788024" y="6237312"/>
            <a:ext cx="3666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/>
              <a:t>《無量義經講記》</a:t>
            </a:r>
            <a:r>
              <a:rPr lang="en-US" altLang="zh-TW" sz="2800" dirty="0"/>
              <a:t>P.39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0323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568863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/>
              <a:t>	</a:t>
            </a:r>
            <a:r>
              <a:rPr lang="en-US" altLang="zh-TW" dirty="0" smtClean="0"/>
              <a:t>【</a:t>
            </a:r>
            <a:r>
              <a:rPr lang="zh-TW" altLang="en-US" dirty="0" smtClean="0">
                <a:solidFill>
                  <a:srgbClr val="1A1AB8"/>
                </a:solidFill>
              </a:rPr>
              <a:t>續前頁</a:t>
            </a:r>
            <a:r>
              <a:rPr lang="en-US" altLang="zh-TW" dirty="0" smtClean="0"/>
              <a:t>】</a:t>
            </a:r>
          </a:p>
          <a:p>
            <a:pPr marL="114300" indent="0">
              <a:buNone/>
            </a:pPr>
            <a:r>
              <a:rPr lang="zh-TW" altLang="en-US" dirty="0"/>
              <a:t>由於戰亂不斷，所以很多人心裡都祈求「轉輪聖王」出世，使天下太平、人民長壽，可以平平安安地生活。</a:t>
            </a:r>
          </a:p>
          <a:p>
            <a:pPr marL="114300" indent="0">
              <a:buNone/>
            </a:pPr>
            <a:r>
              <a:rPr lang="zh-TW" altLang="en-US" dirty="0" smtClean="0"/>
              <a:t>不過</a:t>
            </a:r>
            <a:r>
              <a:rPr lang="zh-TW" altLang="en-US" dirty="0"/>
              <a:t>，大轉輪王並未出現過，或許只是他們心中理想的人物</a:t>
            </a:r>
          </a:p>
        </p:txBody>
      </p:sp>
      <p:sp>
        <p:nvSpPr>
          <p:cNvPr id="2" name="矩形 1"/>
          <p:cNvSpPr/>
          <p:nvPr/>
        </p:nvSpPr>
        <p:spPr>
          <a:xfrm>
            <a:off x="4788024" y="6237312"/>
            <a:ext cx="3666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/>
              <a:t>《無量義經講記》</a:t>
            </a:r>
            <a:r>
              <a:rPr lang="en-US" altLang="zh-TW" sz="2800" dirty="0"/>
              <a:t>P.39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851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484785"/>
            <a:ext cx="7488832" cy="4464496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菩薩</a:t>
            </a:r>
            <a:r>
              <a:rPr lang="zh-TW" altLang="en-US" dirty="0"/>
              <a:t>因報示現，及有聞法之緣之轉輪聖王，得因佛力來與法會。以上大眾歎未曾有者，知此瑞相由佛入三昧而現，故讚歎歡喜</a:t>
            </a:r>
            <a:r>
              <a:rPr lang="zh-TW" altLang="en-US" dirty="0" smtClean="0"/>
              <a:t>。</a:t>
            </a:r>
            <a:r>
              <a:rPr lang="en-US" altLang="zh-TW" sz="3200" dirty="0"/>
              <a:t>—《</a:t>
            </a:r>
            <a:r>
              <a:rPr lang="zh-TW" altLang="en-US" sz="3200" dirty="0"/>
              <a:t>法華經教釋</a:t>
            </a:r>
            <a:r>
              <a:rPr lang="en-US" altLang="zh-TW" sz="3200" dirty="0"/>
              <a:t>》</a:t>
            </a:r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3849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415507"/>
            <a:ext cx="7488832" cy="453377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以</a:t>
            </a:r>
            <a:r>
              <a:rPr lang="zh-TW" altLang="en-US" dirty="0"/>
              <a:t>未知所因，故一心觀佛以求開示也。今諸大眾現見種種瑞相不可思議，於是發生渴仰希求之心而求說法。</a:t>
            </a:r>
            <a:r>
              <a:rPr lang="zh-TW" altLang="en-US" dirty="0" smtClean="0"/>
              <a:t>」</a:t>
            </a:r>
            <a:r>
              <a:rPr lang="en-US" altLang="zh-TW" sz="3200" dirty="0"/>
              <a:t>—《</a:t>
            </a:r>
            <a:r>
              <a:rPr lang="zh-TW" altLang="en-US" sz="3200" dirty="0"/>
              <a:t>法華經教釋</a:t>
            </a:r>
            <a:r>
              <a:rPr lang="en-US" altLang="zh-TW" sz="3200" dirty="0"/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8282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543800" cy="5112567"/>
          </a:xfrm>
        </p:spPr>
        <p:txBody>
          <a:bodyPr/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之本源，湛若虛空</a:t>
            </a:r>
            <a:b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79512" y="476672"/>
            <a:ext cx="8050088" cy="4525963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dirty="0" smtClean="0"/>
              <a:t>無論</a:t>
            </a:r>
            <a:r>
              <a:rPr lang="zh-TW" altLang="en-US" dirty="0"/>
              <a:t>人間、非人或天界，所有的空界、地界、十方世界大眾，都蒞臨此莊嚴道場，這是過去不曾有的，於是大眾內心皆感到踴躍、歡喜，紛紛一心觀佛。</a:t>
            </a:r>
          </a:p>
        </p:txBody>
      </p:sp>
      <p:sp>
        <p:nvSpPr>
          <p:cNvPr id="7" name="矩形 6"/>
          <p:cNvSpPr/>
          <p:nvPr/>
        </p:nvSpPr>
        <p:spPr>
          <a:xfrm>
            <a:off x="4211960" y="6309320"/>
            <a:ext cx="438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《</a:t>
            </a:r>
            <a:r>
              <a:rPr lang="zh-TW" altLang="en-US" sz="2800" dirty="0"/>
              <a:t>靜思妙蓮華</a:t>
            </a:r>
            <a:r>
              <a:rPr lang="en-US" altLang="zh-TW" sz="2800" dirty="0"/>
              <a:t>–</a:t>
            </a:r>
            <a:r>
              <a:rPr lang="zh-TW" altLang="en-US" sz="2800" dirty="0"/>
              <a:t>序品</a:t>
            </a:r>
            <a:r>
              <a:rPr lang="en-US" altLang="zh-TW" sz="2800" dirty="0"/>
              <a:t>》P.402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529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" y="105273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zh-TW" altLang="zh-TW" dirty="0"/>
              <a:t>過去的眾生不懂得懇切追求佛法，佛陀便無說法之因；直到「今諸大眾現見種種瑞相不可思議」，才從內心生起恭敬與尊重，覺得此境界是人生的一大事，所以大家懇求佛陀能為他們繼續說法。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211960" y="6309320"/>
            <a:ext cx="438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《</a:t>
            </a:r>
            <a:r>
              <a:rPr lang="zh-TW" altLang="en-US" sz="2800" dirty="0"/>
              <a:t>靜思妙蓮華</a:t>
            </a:r>
            <a:r>
              <a:rPr lang="en-US" altLang="zh-TW" sz="2800" dirty="0"/>
              <a:t>–</a:t>
            </a:r>
            <a:r>
              <a:rPr lang="zh-TW" altLang="en-US" sz="2800" dirty="0"/>
              <a:t>序品</a:t>
            </a:r>
            <a:r>
              <a:rPr lang="en-US" altLang="zh-TW" sz="2800" dirty="0"/>
              <a:t>》P.402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761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56592" y="980728"/>
            <a:ext cx="7543800" cy="3456383"/>
          </a:xfrm>
        </p:spPr>
        <p:txBody>
          <a:bodyPr/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參、	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之理性，畢竟常寂</a:t>
            </a: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" y="980728"/>
            <a:ext cx="8229600" cy="4525963"/>
          </a:xfrm>
        </p:spPr>
        <p:txBody>
          <a:bodyPr/>
          <a:lstStyle/>
          <a:p>
            <a:pPr lvl="0"/>
            <a:r>
              <a:rPr lang="zh-TW" altLang="zh-TW" dirty="0"/>
              <a:t>人人本具心光，只是我們平時鬆散而無法聚光。要如何聚光？心若不散逸，便能凝聚智慧與能量，從而</a:t>
            </a:r>
            <a:r>
              <a:rPr lang="zh-TW" altLang="zh-TW" dirty="0" smtClean="0"/>
              <a:t>消除雜念</a:t>
            </a:r>
            <a:r>
              <a:rPr lang="zh-TW" altLang="zh-TW" dirty="0"/>
              <a:t>，獲得發光的機會。</a:t>
            </a: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211960" y="6309320"/>
            <a:ext cx="438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《</a:t>
            </a:r>
            <a:r>
              <a:rPr lang="zh-TW" altLang="en-US" sz="2800" dirty="0"/>
              <a:t>靜思妙蓮華</a:t>
            </a:r>
            <a:r>
              <a:rPr lang="en-US" altLang="zh-TW" sz="2800" dirty="0"/>
              <a:t>–</a:t>
            </a:r>
            <a:r>
              <a:rPr lang="zh-TW" altLang="en-US" sz="2800" dirty="0"/>
              <a:t>序品</a:t>
            </a:r>
            <a:r>
              <a:rPr lang="en-US" altLang="zh-TW" sz="2800" dirty="0"/>
              <a:t>》P.402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637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rgbClr val="FFC000"/>
                </a:solidFill>
              </a:rPr>
              <a:t>眉間毫光，集於心靈之光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hlinkClick r:id="rId4" action="ppaction://hlinkfile"/>
              </a:rPr>
              <a:t>影片</a:t>
            </a:r>
            <a:r>
              <a:rPr lang="zh-TW" altLang="en-US" dirty="0">
                <a:hlinkClick r:id="rId4" action="ppaction://hlinkfile"/>
              </a:rPr>
              <a:t>連結：眉間毫光，集於心靈之光</a:t>
            </a:r>
            <a:endParaRPr lang="zh-TW" altLang="en-US" dirty="0"/>
          </a:p>
        </p:txBody>
      </p:sp>
      <p:pic>
        <p:nvPicPr>
          <p:cNvPr id="6" name="眉間毫光，集於心靈之光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1" y="836712"/>
            <a:ext cx="8355993" cy="53285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zh-TW" dirty="0"/>
              <a:t>佛陀的心境，時時將心之理性凝聚到最究竟的境界—常寂光土。</a:t>
            </a:r>
            <a:r>
              <a:rPr lang="zh-TW" altLang="zh-TW" dirty="0">
                <a:solidFill>
                  <a:srgbClr val="C00000"/>
                </a:solidFill>
              </a:rPr>
              <a:t>我們如何能像佛陀一樣，心念毫無漏失</a:t>
            </a:r>
            <a:r>
              <a:rPr lang="zh-TW" altLang="zh-TW" dirty="0"/>
              <a:t>，觀念沒有散佚，所學的天地萬物之法能夠會聚，那就要</a:t>
            </a:r>
            <a:r>
              <a:rPr lang="zh-TW" altLang="zh-TW" dirty="0">
                <a:solidFill>
                  <a:srgbClr val="C00000"/>
                </a:solidFill>
              </a:rPr>
              <a:t>修「戒、定、慧」三無漏學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3491880" y="6309320"/>
            <a:ext cx="5043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《</a:t>
            </a:r>
            <a:r>
              <a:rPr lang="zh-TW" altLang="en-US" sz="2800" dirty="0"/>
              <a:t>靜思妙蓮華</a:t>
            </a:r>
            <a:r>
              <a:rPr lang="en-US" altLang="zh-TW" sz="2800" dirty="0"/>
              <a:t>–</a:t>
            </a:r>
            <a:r>
              <a:rPr lang="zh-TW" altLang="en-US" sz="2800" dirty="0"/>
              <a:t>序品</a:t>
            </a:r>
            <a:r>
              <a:rPr lang="en-US" altLang="zh-TW" sz="2800" dirty="0"/>
              <a:t>》</a:t>
            </a:r>
            <a:r>
              <a:rPr lang="en-US" altLang="zh-TW" sz="2800" dirty="0" smtClean="0"/>
              <a:t>P.402-403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206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7931224" cy="5145435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zh-TW" altLang="en-US" dirty="0" smtClean="0"/>
              <a:t>凡</a:t>
            </a:r>
            <a:r>
              <a:rPr lang="zh-TW" altLang="en-US" dirty="0"/>
              <a:t>夫追逐六塵境，世間的許多欲念總會誘引心念，以致容易散失戒，所以不可為者就要防止，所謂「差毫釐，失千里」，可見</a:t>
            </a:r>
            <a:r>
              <a:rPr lang="zh-TW" altLang="en-US" dirty="0">
                <a:solidFill>
                  <a:srgbClr val="C00000"/>
                </a:solidFill>
              </a:rPr>
              <a:t>戒很重要。有戒，才能定，進入「畢竟常寂」的境界。</a:t>
            </a:r>
          </a:p>
        </p:txBody>
      </p:sp>
      <p:sp>
        <p:nvSpPr>
          <p:cNvPr id="4" name="矩形 3"/>
          <p:cNvSpPr/>
          <p:nvPr/>
        </p:nvSpPr>
        <p:spPr>
          <a:xfrm>
            <a:off x="4243448" y="6309320"/>
            <a:ext cx="4505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《</a:t>
            </a:r>
            <a:r>
              <a:rPr lang="zh-TW" altLang="en-US" sz="2800" dirty="0"/>
              <a:t>靜思妙蓮華</a:t>
            </a:r>
            <a:r>
              <a:rPr lang="en-US" altLang="zh-TW" sz="2800" dirty="0"/>
              <a:t>–</a:t>
            </a:r>
            <a:r>
              <a:rPr lang="zh-TW" altLang="en-US" sz="2800" dirty="0"/>
              <a:t>序品</a:t>
            </a:r>
            <a:r>
              <a:rPr lang="en-US" altLang="zh-TW" sz="2800" dirty="0"/>
              <a:t>》</a:t>
            </a:r>
            <a:r>
              <a:rPr lang="en-US" altLang="zh-TW" sz="2800" dirty="0" smtClean="0"/>
              <a:t>P.403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6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980728"/>
            <a:ext cx="8229600" cy="4525963"/>
          </a:xfrm>
        </p:spPr>
        <p:txBody>
          <a:bodyPr/>
          <a:lstStyle/>
          <a:p>
            <a:r>
              <a:rPr lang="zh-TW" altLang="zh-TW" dirty="0"/>
              <a:t>佛陀說眾生皆能成佛，表示人人也具有現瑞相的本性，因此我們要向佛學習如何凝聚心思，不該令其散失。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243448" y="6309320"/>
            <a:ext cx="4505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《</a:t>
            </a:r>
            <a:r>
              <a:rPr lang="zh-TW" altLang="en-US" sz="2800" dirty="0"/>
              <a:t>靜思妙蓮華</a:t>
            </a:r>
            <a:r>
              <a:rPr lang="en-US" altLang="zh-TW" sz="2800" dirty="0"/>
              <a:t>–</a:t>
            </a:r>
            <a:r>
              <a:rPr lang="zh-TW" altLang="en-US" sz="2800" dirty="0"/>
              <a:t>序品</a:t>
            </a:r>
            <a:r>
              <a:rPr lang="en-US" altLang="zh-TW" sz="2800" dirty="0"/>
              <a:t>》</a:t>
            </a:r>
            <a:r>
              <a:rPr lang="en-US" altLang="zh-TW" sz="2800" dirty="0" smtClean="0"/>
              <a:t>P.403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224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21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起一</a:t>
            </a:r>
            <a:r>
              <a:rPr lang="zh-TW" altLang="en-US" dirty="0" smtClean="0"/>
              <a:t>念善，則能</a:t>
            </a:r>
            <a:r>
              <a:rPr lang="zh-TW" altLang="en-US" dirty="0" smtClean="0"/>
              <a:t>結</a:t>
            </a:r>
            <a:r>
              <a:rPr lang="zh-TW" altLang="en-US" dirty="0" smtClean="0"/>
              <a:t>一分好</a:t>
            </a:r>
            <a:r>
              <a:rPr lang="zh-TW" altLang="en-US" dirty="0" smtClean="0"/>
              <a:t>緣；為別人消除煩惱</a:t>
            </a:r>
            <a:r>
              <a:rPr lang="zh-TW" altLang="en-US" dirty="0" smtClean="0"/>
              <a:t>，也是為已造福</a:t>
            </a:r>
            <a:r>
              <a:rPr lang="zh-TW" altLang="en-US" smtClean="0"/>
              <a:t>。</a:t>
            </a:r>
            <a:r>
              <a:rPr lang="zh-TW" altLang="en-US" smtClean="0"/>
              <a:t>想一想：我們</a:t>
            </a:r>
            <a:r>
              <a:rPr lang="zh-TW" altLang="en-US" dirty="0" smtClean="0"/>
              <a:t>在生活</a:t>
            </a:r>
            <a:r>
              <a:rPr lang="zh-TW" altLang="en-US" dirty="0" smtClean="0"/>
              <a:t>中如何與人結好緣</a:t>
            </a:r>
            <a:r>
              <a:rPr lang="zh-TW" altLang="en-US" dirty="0" smtClean="0"/>
              <a:t>造福德？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341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上人</a:t>
            </a:r>
            <a:r>
              <a:rPr lang="zh-TW" altLang="en-US" dirty="0"/>
              <a:t>手札</a:t>
            </a:r>
            <a:endParaRPr lang="zh-TW" altLang="en-US" dirty="0" smtClean="0"/>
          </a:p>
        </p:txBody>
      </p:sp>
      <p:sp>
        <p:nvSpPr>
          <p:cNvPr id="37891" name="文字方塊 6"/>
          <p:cNvSpPr txBox="1">
            <a:spLocks noChangeArrowheads="1"/>
          </p:cNvSpPr>
          <p:nvPr/>
        </p:nvSpPr>
        <p:spPr bwMode="auto">
          <a:xfrm>
            <a:off x="468313" y="1773238"/>
            <a:ext cx="727233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buNone/>
            </a:pPr>
            <a:r>
              <a:rPr lang="zh-TW" altLang="en-US" dirty="0"/>
              <a:t>「心之本源，湛若虛空，寂然安不動，其心常澹泊，適意心柔軟，合掌恭敬禮。</a:t>
            </a:r>
            <a:r>
              <a:rPr lang="zh-TW" altLang="en-US" dirty="0" smtClean="0"/>
              <a:t>」</a:t>
            </a:r>
            <a:endParaRPr lang="zh-TW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下次進度</a:t>
            </a:r>
          </a:p>
        </p:txBody>
      </p:sp>
      <p:sp>
        <p:nvSpPr>
          <p:cNvPr id="79875" name="內容版面配置區 4"/>
          <p:cNvSpPr>
            <a:spLocks noGrp="1"/>
          </p:cNvSpPr>
          <p:nvPr>
            <p:ph idx="1"/>
          </p:nvPr>
        </p:nvSpPr>
        <p:spPr>
          <a:xfrm>
            <a:off x="1835150" y="1628775"/>
            <a:ext cx="6913563" cy="45259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序品</a:t>
            </a:r>
            <a:r>
              <a:rPr lang="en-US" altLang="zh-TW" sz="5400" dirty="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0" indent="0" eaLnBrk="1" hangingPunct="1">
              <a:buNone/>
            </a:pP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爾時，佛放眉間白毫相光，照東方萬八千世界靡不周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遍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紙本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P.404-413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-76-77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集</a:t>
            </a:r>
          </a:p>
        </p:txBody>
      </p:sp>
    </p:spTree>
    <p:extLst>
      <p:ext uri="{BB962C8B-B14F-4D97-AF65-F5344CB8AC3E}">
        <p14:creationId xmlns:p14="http://schemas.microsoft.com/office/powerpoint/2010/main" val="35465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7"/>
          <p:cNvSpPr>
            <a:spLocks noGrp="1"/>
          </p:cNvSpPr>
          <p:nvPr>
            <p:ph type="ctrTitle"/>
          </p:nvPr>
        </p:nvSpPr>
        <p:spPr>
          <a:xfrm>
            <a:off x="903288" y="784225"/>
            <a:ext cx="7772400" cy="1470025"/>
          </a:xfrm>
        </p:spPr>
        <p:txBody>
          <a:bodyPr/>
          <a:lstStyle/>
          <a:p>
            <a:pPr eaLnBrk="1" hangingPunct="1"/>
            <a:r>
              <a:rPr lang="zh-TW" altLang="en-US" sz="6000" b="1" dirty="0" smtClean="0">
                <a:latin typeface="標楷體" pitchFamily="65" charset="-120"/>
                <a:ea typeface="標楷體" pitchFamily="65" charset="-120"/>
              </a:rPr>
              <a:t>製作團隊</a:t>
            </a:r>
            <a:r>
              <a:rPr lang="en-US" altLang="zh-TW" sz="6000" b="1" dirty="0" smtClean="0">
                <a:latin typeface="標楷體" pitchFamily="65" charset="-120"/>
                <a:ea typeface="標楷體" pitchFamily="65" charset="-120"/>
              </a:rPr>
              <a:t>-</a:t>
            </a:r>
            <a:br>
              <a:rPr lang="en-US" altLang="zh-TW" sz="60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6000" b="1" dirty="0" smtClean="0">
                <a:latin typeface="標楷體" pitchFamily="65" charset="-120"/>
                <a:ea typeface="標楷體" pitchFamily="65" charset="-120"/>
              </a:rPr>
              <a:t>台中（一）</a:t>
            </a:r>
          </a:p>
        </p:txBody>
      </p:sp>
      <p:sp>
        <p:nvSpPr>
          <p:cNvPr id="80899" name="副標題 6"/>
          <p:cNvSpPr>
            <a:spLocks noGrp="1"/>
          </p:cNvSpPr>
          <p:nvPr>
            <p:ph type="subTitle" idx="1"/>
          </p:nvPr>
        </p:nvSpPr>
        <p:spPr>
          <a:xfrm>
            <a:off x="1547664" y="2564904"/>
            <a:ext cx="6764808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溫嘉新師兄、周國龍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師兄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李木松</a:t>
            </a:r>
            <a:r>
              <a:rPr lang="zh-TW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師兄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、趙</a:t>
            </a:r>
            <a:r>
              <a:rPr lang="zh-TW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叔蘋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師姐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洪美麗</a:t>
            </a:r>
            <a:r>
              <a:rPr lang="zh-TW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師姐、王美紅</a:t>
            </a: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師姐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李美惠</a:t>
            </a:r>
            <a:r>
              <a:rPr lang="zh-TW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師姐、鄭春玉師姐</a:t>
            </a:r>
            <a:endParaRPr lang="zh-TW" altLang="en-US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0900" name="矩形 1"/>
          <p:cNvSpPr>
            <a:spLocks noChangeArrowheads="1"/>
          </p:cNvSpPr>
          <p:nvPr/>
        </p:nvSpPr>
        <p:spPr bwMode="auto">
          <a:xfrm>
            <a:off x="1735138" y="5972175"/>
            <a:ext cx="67976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440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宗教處精進培訓組 編修</a:t>
            </a:r>
          </a:p>
        </p:txBody>
      </p:sp>
    </p:spTree>
    <p:extLst>
      <p:ext uri="{BB962C8B-B14F-4D97-AF65-F5344CB8AC3E}">
        <p14:creationId xmlns:p14="http://schemas.microsoft.com/office/powerpoint/2010/main" val="33555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908720"/>
            <a:ext cx="7787208" cy="521744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zh-TW" altLang="en-US" b="1" dirty="0" smtClean="0">
                <a:solidFill>
                  <a:srgbClr val="1A1AB8"/>
                </a:solidFill>
              </a:rPr>
              <a:t>人人</a:t>
            </a:r>
            <a:r>
              <a:rPr lang="zh-TW" altLang="en-US" b="1" dirty="0">
                <a:solidFill>
                  <a:srgbClr val="1A1AB8"/>
                </a:solidFill>
              </a:rPr>
              <a:t>本性清淨無染</a:t>
            </a:r>
            <a:r>
              <a:rPr lang="zh-TW" altLang="en-US" b="1" dirty="0" smtClean="0">
                <a:solidFill>
                  <a:srgbClr val="1A1AB8"/>
                </a:solidFill>
              </a:rPr>
              <a:t>，凡</a:t>
            </a:r>
            <a:r>
              <a:rPr lang="zh-TW" altLang="en-US" b="1" dirty="0">
                <a:solidFill>
                  <a:srgbClr val="1A1AB8"/>
                </a:solidFill>
              </a:rPr>
              <a:t>夫為何有說不完</a:t>
            </a:r>
            <a:r>
              <a:rPr lang="zh-TW" altLang="en-US" b="1" dirty="0" smtClean="0">
                <a:solidFill>
                  <a:srgbClr val="1A1AB8"/>
                </a:solidFill>
              </a:rPr>
              <a:t>，理</a:t>
            </a:r>
            <a:r>
              <a:rPr lang="zh-TW" altLang="en-US" b="1" dirty="0">
                <a:solidFill>
                  <a:srgbClr val="1A1AB8"/>
                </a:solidFill>
              </a:rPr>
              <a:t>不清的事呢</a:t>
            </a:r>
            <a:r>
              <a:rPr lang="zh-TW" altLang="en-US" b="1" dirty="0" smtClean="0">
                <a:solidFill>
                  <a:srgbClr val="1A1AB8"/>
                </a:solidFill>
              </a:rPr>
              <a:t>？</a:t>
            </a:r>
            <a:endParaRPr lang="en-US" altLang="zh-TW" b="1" dirty="0" smtClean="0">
              <a:solidFill>
                <a:srgbClr val="1A1AB8"/>
              </a:solidFill>
            </a:endParaRPr>
          </a:p>
          <a:p>
            <a:pPr marL="114300" indent="0">
              <a:buNone/>
            </a:pPr>
            <a:r>
              <a:rPr lang="zh-TW" altLang="en-US" b="1" dirty="0" smtClean="0">
                <a:solidFill>
                  <a:srgbClr val="C00000"/>
                </a:solidFill>
              </a:rPr>
              <a:t>佛陀</a:t>
            </a:r>
            <a:r>
              <a:rPr lang="zh-TW" altLang="en-US" b="1" dirty="0"/>
              <a:t>應眾生根機</a:t>
            </a:r>
            <a:r>
              <a:rPr lang="zh-TW" altLang="en-US" b="1" dirty="0">
                <a:solidFill>
                  <a:srgbClr val="C00000"/>
                </a:solidFill>
              </a:rPr>
              <a:t>用種種方法和譬喻給予教導，是要清除眾生的煩惱</a:t>
            </a:r>
            <a:r>
              <a:rPr lang="zh-TW" altLang="en-US" b="1" dirty="0"/>
              <a:t>，使其了解佛法的道理，回歸清淨的本性。</a:t>
            </a:r>
            <a:endParaRPr lang="en-US" altLang="zh-TW" b="1" dirty="0" smtClean="0"/>
          </a:p>
          <a:p>
            <a:pPr marL="114300" indent="0">
              <a:buNone/>
            </a:pPr>
            <a:endParaRPr lang="zh-TW" altLang="en-US" b="1" dirty="0">
              <a:solidFill>
                <a:srgbClr val="1A1A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000"/>
                </a:solidFill>
              </a:rPr>
              <a:t>心之本源，湛若虛空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hlinkClick r:id="rId4" action="ppaction://hlinkfile"/>
              </a:rPr>
              <a:t>影片</a:t>
            </a:r>
            <a:r>
              <a:rPr lang="zh-TW" altLang="en-US" dirty="0">
                <a:hlinkClick r:id="rId4" action="ppaction://hlinkfile"/>
              </a:rPr>
              <a:t>連結：心之本源，湛若虛空</a:t>
            </a:r>
            <a:endParaRPr lang="zh-TW" altLang="en-US" dirty="0"/>
          </a:p>
        </p:txBody>
      </p:sp>
      <p:pic>
        <p:nvPicPr>
          <p:cNvPr id="6" name="心之本源，湛若虛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792" y="836712"/>
            <a:ext cx="8075240" cy="4997152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人間</a:t>
            </a:r>
            <a:r>
              <a:rPr lang="zh-TW" altLang="en-US" dirty="0"/>
              <a:t>有很多複雜的人、事、物，但是菩薩的心地卻是一點都沒有受到污染。凡夫在複雜的人群中滿心煩惱，所以六道輪迴不休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292080" y="609329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華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75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8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15791"/>
            <a:ext cx="8640960" cy="5789473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altLang="zh-TW" dirty="0" smtClean="0"/>
              <a:t>【</a:t>
            </a:r>
            <a:r>
              <a:rPr lang="zh-TW" altLang="en-US" dirty="0" smtClean="0">
                <a:solidFill>
                  <a:srgbClr val="1A1AB8"/>
                </a:solidFill>
              </a:rPr>
              <a:t>續前頁</a:t>
            </a:r>
            <a:r>
              <a:rPr lang="en-US" altLang="zh-TW" dirty="0" smtClean="0"/>
              <a:t>】</a:t>
            </a:r>
          </a:p>
          <a:p>
            <a:pPr marL="114300" indent="0">
              <a:buNone/>
            </a:pPr>
            <a:r>
              <a:rPr lang="zh-TW" altLang="en-US" dirty="0" smtClean="0"/>
              <a:t>佛陀</a:t>
            </a:r>
            <a:r>
              <a:rPr lang="zh-TW" altLang="en-US" dirty="0"/>
              <a:t>的本懷，就是要讓大家明心見性，一說出來的話，大家聽得懂、能了解。但是，眾生無法理解，佛陀只好「</a:t>
            </a:r>
            <a:r>
              <a:rPr lang="zh-TW" altLang="en-US" dirty="0">
                <a:solidFill>
                  <a:srgbClr val="FF0000"/>
                </a:solidFill>
              </a:rPr>
              <a:t>牽藤攀（挽）豆</a:t>
            </a:r>
            <a:r>
              <a:rPr lang="zh-TW" altLang="en-US" dirty="0"/>
              <a:t>」（東語西話）說很多話來引誘我們回歸寂然安不動的心地。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292080" y="609329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華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75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33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548680"/>
            <a:ext cx="7560840" cy="5454605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zh-TW" altLang="en-US" dirty="0" smtClean="0"/>
              <a:t>心靈</a:t>
            </a:r>
            <a:r>
              <a:rPr lang="zh-TW" altLang="en-US" dirty="0"/>
              <a:t>若回歸本源，便能「湛若虛空」</a:t>
            </a:r>
            <a:r>
              <a:rPr lang="en-US" altLang="zh-TW" dirty="0"/>
              <a:t>—</a:t>
            </a:r>
            <a:r>
              <a:rPr lang="zh-TW" altLang="en-US" dirty="0"/>
              <a:t>無絲毫染著，境界開闊、浩瀚有如無邊的虛空。「</a:t>
            </a:r>
            <a:r>
              <a:rPr lang="zh-TW" altLang="en-US" dirty="0">
                <a:solidFill>
                  <a:srgbClr val="FF0000"/>
                </a:solidFill>
              </a:rPr>
              <a:t>寂然安不動」，指本性原本即是寂然、安定而不動。「其心常澹泊」，澹泊、無欲，自然就沒有煩惱。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P.398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602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13160</TotalTime>
  <Words>1630</Words>
  <Application>Microsoft Office PowerPoint</Application>
  <PresentationFormat>如螢幕大小 (4:3)</PresentationFormat>
  <Paragraphs>111</Paragraphs>
  <Slides>41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14</vt:i4>
      </vt:variant>
      <vt:variant>
        <vt:lpstr>投影片標題</vt:lpstr>
      </vt:variant>
      <vt:variant>
        <vt:i4>41</vt:i4>
      </vt:variant>
    </vt:vector>
  </HeadingPairs>
  <TitlesOfParts>
    <vt:vector size="55" baseType="lpstr">
      <vt:lpstr>Office 佈景主題</vt:lpstr>
      <vt:lpstr>1_自訂設計</vt:lpstr>
      <vt:lpstr>3_自訂設計</vt:lpstr>
      <vt:lpstr>4_Office 佈景主題</vt:lpstr>
      <vt:lpstr>自訂設計</vt:lpstr>
      <vt:lpstr>2_自訂設計</vt:lpstr>
      <vt:lpstr>19_Office 佈景主題</vt:lpstr>
      <vt:lpstr>相鄰</vt:lpstr>
      <vt:lpstr>4_自訂設計</vt:lpstr>
      <vt:lpstr>5_自訂設計</vt:lpstr>
      <vt:lpstr>6_自訂設計</vt:lpstr>
      <vt:lpstr>1_相鄰</vt:lpstr>
      <vt:lpstr>7_自訂設計</vt:lpstr>
      <vt:lpstr>8_自訂設計</vt:lpstr>
      <vt:lpstr>是諸大眾，得未曾有，歡喜合掌，一心觀佛</vt:lpstr>
      <vt:lpstr>導讀重點</vt:lpstr>
      <vt:lpstr> 壹、 心之本源，湛若虛空  </vt:lpstr>
      <vt:lpstr>上人手札</vt:lpstr>
      <vt:lpstr>PowerPoint 簡報</vt:lpstr>
      <vt:lpstr>心之本源，湛若虛空</vt:lpstr>
      <vt:lpstr>PowerPoint 簡報</vt:lpstr>
      <vt:lpstr>PowerPoint 簡報</vt:lpstr>
      <vt:lpstr>PowerPoint 簡報</vt:lpstr>
      <vt:lpstr>PowerPoint 簡報</vt:lpstr>
      <vt:lpstr> 貳、  是諸大眾，一心觀佛  </vt:lpstr>
      <vt:lpstr>經文</vt:lpstr>
      <vt:lpstr>PowerPoint 簡報</vt:lpstr>
      <vt:lpstr>PowerPoint 簡報</vt:lpstr>
      <vt:lpstr>PowerPoint 簡報</vt:lpstr>
      <vt:lpstr>天道也是屬於六道之一，只是天人的享受比人間好很多，苦少樂多。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參、  心之理性，畢竟常寂 </vt:lpstr>
      <vt:lpstr>PowerPoint 簡報</vt:lpstr>
      <vt:lpstr>眉間毫光，集於心靈之光</vt:lpstr>
      <vt:lpstr>PowerPoint 簡報</vt:lpstr>
      <vt:lpstr>PowerPoint 簡報</vt:lpstr>
      <vt:lpstr>PowerPoint 簡報</vt:lpstr>
      <vt:lpstr>PowerPoint 簡報</vt:lpstr>
      <vt:lpstr>PowerPoint 簡報</vt:lpstr>
      <vt:lpstr>下次進度</vt:lpstr>
      <vt:lpstr>製作團隊- 台中（一）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gikhiam</dc:creator>
  <cp:lastModifiedBy>User</cp:lastModifiedBy>
  <cp:revision>928</cp:revision>
  <dcterms:created xsi:type="dcterms:W3CDTF">2013-05-02T02:55:18Z</dcterms:created>
  <dcterms:modified xsi:type="dcterms:W3CDTF">2015-09-17T06:01:00Z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0008005c25000000000001023620</vt:lpwstr>
  </property>
</Properties>
</file>