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0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9966" r:id="rId2"/>
    <p:sldMasterId id="2147489974" r:id="rId3"/>
    <p:sldMasterId id="2147489753" r:id="rId4"/>
    <p:sldMasterId id="2147489970" r:id="rId5"/>
    <p:sldMasterId id="2147489973" r:id="rId6"/>
    <p:sldMasterId id="2147489977" r:id="rId7"/>
    <p:sldMasterId id="2147489981" r:id="rId8"/>
    <p:sldMasterId id="2147490024" r:id="rId9"/>
    <p:sldMasterId id="2147490039" r:id="rId10"/>
    <p:sldMasterId id="2147490054" r:id="rId11"/>
    <p:sldMasterId id="2147490386" r:id="rId12"/>
    <p:sldMasterId id="2147490823" r:id="rId13"/>
    <p:sldMasterId id="2147490826" r:id="rId14"/>
    <p:sldMasterId id="2147490830" r:id="rId15"/>
  </p:sldMasterIdLst>
  <p:notesMasterIdLst>
    <p:notesMasterId r:id="rId55"/>
  </p:notesMasterIdLst>
  <p:sldIdLst>
    <p:sldId id="335" r:id="rId16"/>
    <p:sldId id="470" r:id="rId17"/>
    <p:sldId id="474" r:id="rId18"/>
    <p:sldId id="431" r:id="rId19"/>
    <p:sldId id="616" r:id="rId20"/>
    <p:sldId id="576" r:id="rId21"/>
    <p:sldId id="577" r:id="rId22"/>
    <p:sldId id="579" r:id="rId23"/>
    <p:sldId id="617" r:id="rId24"/>
    <p:sldId id="595" r:id="rId25"/>
    <p:sldId id="618" r:id="rId26"/>
    <p:sldId id="597" r:id="rId27"/>
    <p:sldId id="619" r:id="rId28"/>
    <p:sldId id="598" r:id="rId29"/>
    <p:sldId id="639" r:id="rId30"/>
    <p:sldId id="622" r:id="rId31"/>
    <p:sldId id="620" r:id="rId32"/>
    <p:sldId id="607" r:id="rId33"/>
    <p:sldId id="608" r:id="rId34"/>
    <p:sldId id="623" r:id="rId35"/>
    <p:sldId id="624" r:id="rId36"/>
    <p:sldId id="625" r:id="rId37"/>
    <p:sldId id="626" r:id="rId38"/>
    <p:sldId id="612" r:id="rId39"/>
    <p:sldId id="627" r:id="rId40"/>
    <p:sldId id="628" r:id="rId41"/>
    <p:sldId id="629" r:id="rId42"/>
    <p:sldId id="630" r:id="rId43"/>
    <p:sldId id="631" r:id="rId44"/>
    <p:sldId id="632" r:id="rId45"/>
    <p:sldId id="633" r:id="rId46"/>
    <p:sldId id="634" r:id="rId47"/>
    <p:sldId id="635" r:id="rId48"/>
    <p:sldId id="636" r:id="rId49"/>
    <p:sldId id="637" r:id="rId50"/>
    <p:sldId id="613" r:id="rId51"/>
    <p:sldId id="614" r:id="rId52"/>
    <p:sldId id="641" r:id="rId53"/>
    <p:sldId id="571" r:id="rId5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B8"/>
    <a:srgbClr val="E9B187"/>
    <a:srgbClr val="C36F71"/>
    <a:srgbClr val="427B1B"/>
    <a:srgbClr val="6D5E25"/>
    <a:srgbClr val="615321"/>
    <a:srgbClr val="AD5DE9"/>
    <a:srgbClr val="EFD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99" autoAdjust="0"/>
    <p:restoredTop sz="94727" autoAdjust="0"/>
  </p:normalViewPr>
  <p:slideViewPr>
    <p:cSldViewPr>
      <p:cViewPr>
        <p:scale>
          <a:sx n="39" d="100"/>
          <a:sy n="39" d="100"/>
        </p:scale>
        <p:origin x="-1147" y="-2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10" y="27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87F85EEA-1A67-45C0-B924-D71FC0C868C4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1C9BE9D2-EFCC-4447-873F-847B05F76A4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4121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封面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695325"/>
            <a:ext cx="2482850" cy="946150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-323850" y="2852738"/>
            <a:ext cx="2624138" cy="1160462"/>
          </a:xfrm>
          <a:prstGeom prst="rect">
            <a:avLst/>
          </a:prstGeom>
          <a:noFill/>
          <a:ln>
            <a:noFill/>
          </a:ln>
          <a:effectLst>
            <a:outerShdw blurRad="76200" dist="50800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3861048"/>
            <a:ext cx="7772400" cy="936104"/>
          </a:xfrm>
        </p:spPr>
        <p:txBody>
          <a:bodyPr>
            <a:noAutofit/>
          </a:bodyPr>
          <a:lstStyle>
            <a:lvl1pPr>
              <a:defRPr sz="6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941168"/>
            <a:ext cx="9144000" cy="69763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2861B-6C16-4CA1-966A-DB2428A06664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53CA-E789-4FBE-9CE9-E85A13CAA02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19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8598-D35E-4B3C-A32B-C89D630ECDDD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5B8F-A74D-4CB6-9D36-36C2F891C25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5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44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87AE-6EAE-4CA1-AB0A-710011415593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1AFC5-B784-4CBD-9E3A-79897A0688F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98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-455613"/>
            <a:ext cx="377983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4173538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矩形 8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2097088"/>
            <a:ext cx="360203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653136"/>
            <a:ext cx="7772400" cy="1470025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CF14-6BAC-4093-8648-0CF8CFAD711D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ECFB-0E1C-42B1-942F-0EFA56A281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769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聞思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3" y="4181475"/>
            <a:ext cx="42132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458788"/>
            <a:ext cx="3779838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A7801-C739-4CE9-AC2C-A7D0E71ADBE1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FA21-8343-4710-BB94-5F6078BB86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886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聞思修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55576" y="11967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2B672-FC64-44F1-B670-62DE45C81642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86D5-58FE-48E5-BC65-21B85F5857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666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9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02681-3B37-4812-AA27-1573FB9E74D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8373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8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44626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5" name="文字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0330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8063-A26F-4055-8B9F-3FC5D220C8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1E03A-3CB1-4102-92AA-310BCF6FA4CD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1989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可用於影片背景">
    <p:bg>
      <p:bgPr>
        <a:gradFill rotWithShape="1">
          <a:gsLst>
            <a:gs pos="0">
              <a:schemeClr val="tx1"/>
            </a:gs>
            <a:gs pos="50000">
              <a:srgbClr val="595959"/>
            </a:gs>
            <a:gs pos="100000">
              <a:schemeClr val="tx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936104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chemeClr val="bg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709613" y="6351588"/>
            <a:ext cx="2133600" cy="365125"/>
          </a:xfrm>
        </p:spPr>
        <p:txBody>
          <a:bodyPr/>
          <a:lstStyle>
            <a:lvl1pPr>
              <a:defRPr sz="1400">
                <a:latin typeface="標楷體" pitchFamily="65" charset="-120"/>
                <a:ea typeface="標楷體" pitchFamily="65" charset="-120"/>
              </a:defRPr>
            </a:lvl1pPr>
          </a:lstStyle>
          <a:p>
            <a:pPr>
              <a:defRPr/>
            </a:pPr>
            <a:fld id="{CB8BE5B1-8791-44A5-B94A-6E8C0916BE6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AA5C-B011-47FC-9616-315A139E731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934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96B75-4882-4FD7-ADFC-3656DED6E0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3048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06F27-DAF7-4042-A10B-6A98A18CD62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4732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F4A96-8DF9-4EF3-9FDE-ABF934BF9CF5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5B098-8C11-41C7-93D1-E22580633B9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3271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F2585-7C0A-46AA-A502-3533C1B0B71D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ED5D-CF65-4CAD-B4E7-2D9F7B7F20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857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5E53-BAE6-4D13-8A3B-7EC3A12D9ACB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9039B-8FBE-435D-97E4-50D7A3E2B1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4826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D9145-8222-4DC7-BE2F-2FCFEA71DE4A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281AF-7F57-4F11-B77F-FF616BD1E2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993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93C8-3F51-4DAD-9601-309627E4B4DB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8E97A-3E9F-4C4A-8F55-827F2E6C83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706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3215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B222B-E736-42DA-85B8-B141E448719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91C3-00E1-466C-A169-B88873E364F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042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75B45-5121-4814-A375-D5D1629AD0E0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4BA7A-3215-4A7F-8922-6C14DB0E1D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10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製作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16013" y="3175"/>
            <a:ext cx="8029575" cy="909638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946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DE765-3E1B-4E55-884F-095EBC726E08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2D1AE-1EFE-48F1-945A-4B951347161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870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C233-4B80-4F70-8AF2-C57FEED8245A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38836-0C8E-4EE3-BC1B-639BCB968BF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300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F50CF-9758-472F-BA38-6CE7DE792992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E7C57-0DDE-445A-AF31-40EC1C9B8E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09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AD60D-95EB-4F0F-9418-7E6321D95D4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8920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7B25-D9E6-4B20-B55D-36DA116822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75848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3CA5-AD0D-4AEF-8A96-46098DD683D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2268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8677D-0E18-4FFF-8788-7DDF3B6FB1E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5952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A7B6-06A2-4A3A-8EF1-E91512A592C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5939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18D37-053C-4B13-90AB-C1EFCD2A069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1428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35294-3D63-4EF3-8270-60ECD317E28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630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b="-6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30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884C4-B470-437A-AA81-752E187083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9566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B8081-0E22-4A42-9B54-0959BB012B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819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CE9FB-343A-4129-B772-2AFEDE5391B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17698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DEC3-D1B5-4861-B255-2A35977F02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7994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4A9A9-79F9-4E3C-8EEA-6DBA92A3894F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E6B79-CE6A-4519-B44F-C100E8A52D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038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26BC-E5E6-4B94-B5F0-592589E4D53C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30CDCB-5DCE-4DF6-8EA3-F5EE3CCCEF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9917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A5C16-B681-4F50-9C3B-15BD85BAC544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02847-B278-4C21-A1BB-22656EFECE9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84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40554-0253-4EFE-A65D-7CAA93D6439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75D65-5B28-4B09-9B25-C200BD406A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746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2DDDC-4BEF-400D-996D-91F1681AA428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27814-418F-4665-9D18-5B8350EF5EA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383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7" name="文字版面配置區 3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8060432" cy="57606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70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延伸時事導讀頁">
    <p:bg>
      <p:bgPr>
        <a:gradFill rotWithShape="0">
          <a:gsLst>
            <a:gs pos="0">
              <a:srgbClr val="DDEBCF"/>
            </a:gs>
            <a:gs pos="33000">
              <a:srgbClr val="DDEBCF"/>
            </a:gs>
            <a:gs pos="86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73" b="-1279"/>
          <a:stretch>
            <a:fillRect/>
          </a:stretch>
        </p:blipFill>
        <p:spPr bwMode="auto">
          <a:xfrm>
            <a:off x="7380288" y="4927600"/>
            <a:ext cx="1871662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9757" flipH="1">
            <a:off x="-673100" y="254000"/>
            <a:ext cx="30226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18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A17CB-62CE-4C50-81F3-382D946907E1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7368D-8A02-4166-88E3-9914C46CE9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7334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F54CA-B6BF-4C5F-AACF-054654C58993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9DBF-1172-4187-B727-A51B8BB917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051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AF700-EF71-483F-9C7C-1B2BF416FA89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1BDAF-B48E-4D9C-A579-A6977024C0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222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69002-31F0-4BD6-9E55-03DE0E2EBB0B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D58A0-F2DA-45A4-A861-CD2C033E0D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5254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4E72-2C9C-49BD-93AD-324EC4A1D284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1D1-2D5F-41CD-B76B-0F5C3D1E12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040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2">
    <p:bg>
      <p:bgPr>
        <a:gradFill rotWithShape="0">
          <a:gsLst>
            <a:gs pos="0">
              <a:srgbClr val="DEC59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4437063"/>
            <a:ext cx="26574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B2FB17D-7749-4D76-B59C-BC39F898F1A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10E97B92-B916-4FDE-B224-FBEF3F81AD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99482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005263"/>
            <a:ext cx="18415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369569CF-1637-423E-942C-313DBCB01DA0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874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2D9E4813-000F-4982-A267-38A68F419B0D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Times New Roman" pitchFamily="18" charset="0"/>
                <a:ea typeface="新細明體" charset="-120"/>
              </a:defRPr>
            </a:lvl1pPr>
          </a:lstStyle>
          <a:p>
            <a:pPr>
              <a:defRPr/>
            </a:pPr>
            <a:fld id="{D20E2E89-FEB6-46EA-B848-E6708414A5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361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5E3CD-9298-48D9-98FA-DC21FA254A9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56A19-676B-43B9-BF91-046DBAE3C62E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88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3779D-E138-4EC5-A465-F2CD1A29CA9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5C2A-DDFA-43FB-A14C-A852A131AA0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95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延伸引導1">
    <p:bg>
      <p:bgPr>
        <a:gradFill rotWithShape="0">
          <a:gsLst>
            <a:gs pos="0">
              <a:srgbClr val="E9D9BE"/>
            </a:gs>
            <a:gs pos="64999">
              <a:srgbClr val="F0EBD5"/>
            </a:gs>
            <a:gs pos="97000">
              <a:srgbClr val="D1C39F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7530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1113" y="26988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1500049" y="2492896"/>
            <a:ext cx="6120586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  <a:ea typeface="新細明體"/>
              </a:rPr>
              <a:t>靜思法髓妙蓮華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4B3C4-0EC2-4ADE-83CD-506884947C85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6D297-3627-4B43-AFBD-F4732A28939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53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經文/偈誦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0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32FC2-6B69-4560-B1F7-AC3BAA0A4AB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A6321-735D-403E-A4B7-142EFE0BD21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68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下回進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C80B-9FE6-468D-A902-70ED504DE546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26040-F1C4-4845-9400-93FB5C18833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447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0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3383-E5BE-4C1B-BF01-EA250A619B2E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4429C-EB55-406B-854A-9A953D6A10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144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製作團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4508500"/>
            <a:ext cx="22320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773E9-AEB3-4681-8B24-52BED723B82A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94B8A-2A80-4BE4-B549-3DAB7AC141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553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437063"/>
            <a:ext cx="2232025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57F8B-CE36-4B09-9DA8-D370280617B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3017-A84D-48C7-B05B-9DE88D085C0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78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3860800"/>
            <a:ext cx="2189162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C2819-AD6C-4FE4-920D-7B4302B544B0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5B96F-F85D-4F40-BF2F-259C2A237FC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32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6" name="文字版面配置區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9BFC1-71E7-435C-8538-6DF2F04B4AA3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9E36A-02B5-4E8E-B37C-4904433CF59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997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3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0D4A7F6-48AF-4B2B-98C0-CA382A8C5887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38ACA3E-31D6-4F70-9FA0-211A57A723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801" r:id="rId1"/>
    <p:sldLayoutId id="2147490802" r:id="rId2"/>
    <p:sldLayoutId id="2147490803" r:id="rId3"/>
    <p:sldLayoutId id="2147490804" r:id="rId4"/>
    <p:sldLayoutId id="2147490805" r:id="rId5"/>
    <p:sldLayoutId id="2147490806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微軟正黑體" pitchFamily="34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8D08CE-7579-44DB-8319-6D5A733B06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80" r:id="rId1"/>
    <p:sldLayoutId id="2147490781" r:id="rId2"/>
    <p:sldLayoutId id="2147490782" r:id="rId3"/>
    <p:sldLayoutId id="2147490783" r:id="rId4"/>
    <p:sldLayoutId id="2147490784" r:id="rId5"/>
    <p:sldLayoutId id="2147490785" r:id="rId6"/>
    <p:sldLayoutId id="2147490786" r:id="rId7"/>
    <p:sldLayoutId id="2147490787" r:id="rId8"/>
    <p:sldLayoutId id="2147490788" r:id="rId9"/>
    <p:sldLayoutId id="2147490789" r:id="rId10"/>
    <p:sldLayoutId id="2147490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54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4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126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FBE8584-BEBF-46DB-B1D1-13B3B97FF426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66FF77B-A215-4775-8B3A-C6E3CB42FA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91" r:id="rId1"/>
    <p:sldLayoutId id="2147490792" r:id="rId2"/>
    <p:sldLayoutId id="2147490793" r:id="rId3"/>
    <p:sldLayoutId id="2147490794" r:id="rId4"/>
    <p:sldLayoutId id="2147490795" r:id="rId5"/>
    <p:sldLayoutId id="2147490819" r:id="rId6"/>
    <p:sldLayoutId id="2147490796" r:id="rId7"/>
    <p:sldLayoutId id="2147490797" r:id="rId8"/>
    <p:sldLayoutId id="2147490798" r:id="rId9"/>
    <p:sldLayoutId id="2147490799" r:id="rId10"/>
    <p:sldLayoutId id="214749080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AB616319-507A-4DF1-85FC-19C41E93E08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DFDCB7"/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711D1E0-85BB-4C86-BB58-0942B2EB7386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20" r:id="rId1"/>
    <p:sldLayoutId id="2147490821" r:id="rId2"/>
    <p:sldLayoutId id="2147490822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  <a:ea typeface="新細明體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BDC62705-F26E-4F34-913D-5D33A6BF3504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新細明體" charset="-120"/>
              </a:defRPr>
            </a:lvl1pPr>
          </a:lstStyle>
          <a:p>
            <a:pPr>
              <a:defRPr/>
            </a:pPr>
            <a:fld id="{6E566013-7B81-4DA6-B06B-53F9D3870AE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4" r:id="rId1"/>
    <p:sldLayoutId id="214749082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98C224-E90F-41AB-9DF4-38041474E837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2015/12/1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5264256-B5C6-458B-9ACA-09859A86779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27" r:id="rId1"/>
    <p:sldLayoutId id="2147490828" r:id="rId2"/>
    <p:sldLayoutId id="214749082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331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341E887-59A6-42A9-AA41-35A6F43360B9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23F9D71-B3DC-4CA0-9D77-114EBFF744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085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31" r:id="rId1"/>
    <p:sldLayoutId id="2147490832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" t="2" r="388" b="15485"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2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025DE9-2605-4707-BCE8-32A3E82A8905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1B79A5-8E38-45AB-8E02-022C0FC0C6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圖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6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C6FFB1-DDAE-4558-921C-595E674D4186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A1C49C-6896-4A4A-8243-DE817531CF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07" r:id="rId1"/>
    <p:sldLayoutId id="214749080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209088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100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71FEF9C8-56D1-4AFE-8B08-5903F3B8E2F2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新細明體"/>
              </a:defRPr>
            </a:lvl1pPr>
          </a:lstStyle>
          <a:p>
            <a:pPr>
              <a:defRPr/>
            </a:pPr>
            <a:fld id="{CC23E291-03DF-4822-BC96-03E0A4A0E3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5" r:id="rId1"/>
    <p:sldLayoutId id="2147490766" r:id="rId2"/>
    <p:sldLayoutId id="214749080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4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6E786A-67A2-42AC-A0CC-A9BBF4E8036F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F44927-2602-4942-BCDB-F3E756085CA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614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30B57C-FD71-4A19-B997-5BED12438498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85AFD44-EFC5-4D2E-A7F7-EB9C423440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58DE523-2668-4828-9A5A-0C7E87D7E384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B99576FB-A2CC-46D9-96FF-A6CFD000924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0" r:id="rId1"/>
    <p:sldLayoutId id="2147490811" r:id="rId2"/>
    <p:sldLayoutId id="2147490768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CEEA04-012C-4FB0-A321-11E8E7F5CE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FDCB7"/>
                </a:solidFill>
              </a:defRPr>
            </a:lvl1pPr>
          </a:lstStyle>
          <a:p>
            <a:pPr>
              <a:defRPr/>
            </a:pPr>
            <a:fld id="{A9D502BE-5508-4A12-8A2D-2338A6945B0B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812" r:id="rId1"/>
    <p:sldLayoutId id="2147490813" r:id="rId2"/>
    <p:sldLayoutId id="2147490814" r:id="rId3"/>
    <p:sldLayoutId id="2147490769" r:id="rId4"/>
    <p:sldLayoutId id="2147490815" r:id="rId5"/>
    <p:sldLayoutId id="214749081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 spc="-1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4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921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59D4B3-79BD-480A-99DF-3A27C31F01F0}" type="datetimeFigureOut">
              <a:rPr lang="zh-TW" altLang="en-US"/>
              <a:pPr>
                <a:defRPr/>
              </a:pPr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4F8102-1056-4BB0-A323-912FDE0BC1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70" r:id="rId1"/>
    <p:sldLayoutId id="2147490771" r:id="rId2"/>
    <p:sldLayoutId id="2147490772" r:id="rId3"/>
    <p:sldLayoutId id="2147490773" r:id="rId4"/>
    <p:sldLayoutId id="2147490774" r:id="rId5"/>
    <p:sldLayoutId id="2147490818" r:id="rId6"/>
    <p:sldLayoutId id="2147490775" r:id="rId7"/>
    <p:sldLayoutId id="2147490776" r:id="rId8"/>
    <p:sldLayoutId id="2147490777" r:id="rId9"/>
    <p:sldLayoutId id="2147490778" r:id="rId10"/>
    <p:sldLayoutId id="214749077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museum02.digitalarchives.tw/ndap/2005/chineseart/upload/art/1546/20070221181051.jpg" TargetMode="Externa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hyperlink" Target="20130625&#20845;&#31278;&#38663;&#21205;.wmv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2.png"/><Relationship Id="rId4" Type="http://schemas.openxmlformats.org/officeDocument/2006/relationships/hyperlink" Target="&#20837;&#28961;&#37327;&#32681;&#19977;&#26151;&#27861;&#30028;&#23526;&#30456;.wmv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文字方塊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340768"/>
            <a:ext cx="7053263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標題 2"/>
          <p:cNvSpPr>
            <a:spLocks noGrp="1"/>
          </p:cNvSpPr>
          <p:nvPr>
            <p:ph type="ctrTitle"/>
          </p:nvPr>
        </p:nvSpPr>
        <p:spPr>
          <a:xfrm>
            <a:off x="345281" y="3068960"/>
            <a:ext cx="8458200" cy="1295400"/>
          </a:xfrm>
        </p:spPr>
        <p:txBody>
          <a:bodyPr/>
          <a:lstStyle/>
          <a:p>
            <a:r>
              <a:rPr lang="zh-TW" altLang="en-US" dirty="0">
                <a:solidFill>
                  <a:srgbClr val="FFFF00"/>
                </a:solidFill>
              </a:rPr>
              <a:t>佛說此經已，結跏趺坐，入於無量義處</a:t>
            </a:r>
            <a:r>
              <a:rPr lang="zh-TW" altLang="en-US" dirty="0" smtClean="0">
                <a:solidFill>
                  <a:srgbClr val="FFFF00"/>
                </a:solidFill>
              </a:rPr>
              <a:t>三昧</a:t>
            </a:r>
            <a:endParaRPr lang="zh-TW" altLang="en-US" dirty="0" smtClean="0">
              <a:solidFill>
                <a:srgbClr val="FFFF00"/>
              </a:solidFill>
            </a:endParaRPr>
          </a:p>
        </p:txBody>
      </p:sp>
      <p:sp>
        <p:nvSpPr>
          <p:cNvPr id="34820" name="副標題 3"/>
          <p:cNvSpPr>
            <a:spLocks noGrp="1"/>
          </p:cNvSpPr>
          <p:nvPr>
            <p:ph type="subTitle" idx="1"/>
          </p:nvPr>
        </p:nvSpPr>
        <p:spPr>
          <a:xfrm>
            <a:off x="-252413" y="4913313"/>
            <a:ext cx="9144001" cy="1944687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《</a:t>
            </a: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–</a:t>
            </a:r>
            <a:r>
              <a:rPr lang="zh-TW" altLang="en-US" sz="4400" dirty="0" smtClean="0">
                <a:solidFill>
                  <a:schemeClr val="bg1"/>
                </a:solidFill>
              </a:rPr>
              <a:t>序品</a:t>
            </a:r>
            <a:r>
              <a:rPr lang="en-US" altLang="zh-TW" sz="4400" dirty="0" smtClean="0">
                <a:solidFill>
                  <a:schemeClr val="bg1"/>
                </a:solidFill>
              </a:rPr>
              <a:t>》</a:t>
            </a:r>
          </a:p>
          <a:p>
            <a:pPr>
              <a:defRPr/>
            </a:pPr>
            <a:r>
              <a:rPr lang="en-US" altLang="zh-TW" sz="4400" dirty="0" smtClean="0">
                <a:solidFill>
                  <a:schemeClr val="bg1"/>
                </a:solidFill>
              </a:rPr>
              <a:t>P.382-399</a:t>
            </a:r>
          </a:p>
          <a:p>
            <a:pPr>
              <a:defRPr/>
            </a:pPr>
            <a:r>
              <a:rPr lang="zh-TW" altLang="en-US" sz="4400" dirty="0" smtClean="0">
                <a:solidFill>
                  <a:schemeClr val="bg1"/>
                </a:solidFill>
              </a:rPr>
              <a:t>靜思妙蓮華</a:t>
            </a:r>
            <a:r>
              <a:rPr lang="en-US" altLang="zh-TW" sz="4400" dirty="0" smtClean="0">
                <a:solidFill>
                  <a:schemeClr val="bg1"/>
                </a:solidFill>
              </a:rPr>
              <a:t>-72-74</a:t>
            </a:r>
            <a:r>
              <a:rPr lang="zh-TW" altLang="en-US" sz="4400" dirty="0" smtClean="0">
                <a:solidFill>
                  <a:schemeClr val="bg1"/>
                </a:solidFill>
              </a:rPr>
              <a:t>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4525963"/>
          </a:xfrm>
        </p:spPr>
        <p:txBody>
          <a:bodyPr>
            <a:noAutofit/>
          </a:bodyPr>
          <a:lstStyle/>
          <a:p>
            <a:r>
              <a:rPr lang="zh-TW" altLang="en-US" dirty="0"/>
              <a:t>「一真法界」，是指</a:t>
            </a:r>
            <a:r>
              <a:rPr lang="zh-TW" altLang="en-US" dirty="0">
                <a:solidFill>
                  <a:srgbClr val="C00000"/>
                </a:solidFill>
              </a:rPr>
              <a:t>獨一無二的法界</a:t>
            </a:r>
            <a:r>
              <a:rPr lang="zh-TW" altLang="en-US" dirty="0" smtClean="0">
                <a:solidFill>
                  <a:srgbClr val="C00000"/>
                </a:solidFill>
              </a:rPr>
              <a:t>。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r>
              <a:rPr lang="en-US" altLang="zh-TW" dirty="0" smtClean="0"/>
              <a:t>《</a:t>
            </a:r>
            <a:r>
              <a:rPr lang="zh-TW" altLang="en-US" dirty="0"/>
              <a:t>無量義經</a:t>
            </a:r>
            <a:r>
              <a:rPr lang="en-US" altLang="zh-TW" dirty="0"/>
              <a:t>》</a:t>
            </a:r>
            <a:r>
              <a:rPr lang="zh-TW" altLang="en-US" dirty="0"/>
              <a:t>是法界平等真實法，也是</a:t>
            </a:r>
            <a:r>
              <a:rPr lang="en-US" altLang="zh-TW" dirty="0"/>
              <a:t>《</a:t>
            </a:r>
            <a:r>
              <a:rPr lang="zh-TW" altLang="en-US" dirty="0"/>
              <a:t>法華經</a:t>
            </a:r>
            <a:r>
              <a:rPr lang="en-US" altLang="zh-TW" dirty="0"/>
              <a:t>》</a:t>
            </a:r>
            <a:r>
              <a:rPr lang="zh-TW" altLang="en-US" dirty="0"/>
              <a:t>所顯示微妙法的精髓；不僅是人間真實相的教法，也是佛護念的教菩薩法。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987824" y="616530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P.386-387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80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525963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/>
              <a:t>佛陀宣講</a:t>
            </a:r>
            <a:r>
              <a:rPr lang="en-US" altLang="zh-TW" dirty="0"/>
              <a:t>《</a:t>
            </a:r>
            <a:r>
              <a:rPr lang="zh-TW" altLang="en-US" dirty="0"/>
              <a:t>無量義經</a:t>
            </a:r>
            <a:r>
              <a:rPr lang="en-US" altLang="zh-TW" dirty="0"/>
              <a:t>》</a:t>
            </a:r>
            <a:r>
              <a:rPr lang="zh-TW" altLang="en-US" dirty="0"/>
              <a:t>，是要加強大家的信心，希望人人都能發「</a:t>
            </a:r>
            <a:r>
              <a:rPr lang="zh-TW" altLang="en-US" dirty="0">
                <a:solidFill>
                  <a:srgbClr val="C00000"/>
                </a:solidFill>
              </a:rPr>
              <a:t>四弘誓願</a:t>
            </a:r>
            <a:r>
              <a:rPr lang="zh-TW" altLang="en-US" dirty="0"/>
              <a:t>」，從而去除無明，</a:t>
            </a:r>
            <a:r>
              <a:rPr lang="zh-TW" altLang="en-US" dirty="0">
                <a:solidFill>
                  <a:srgbClr val="C00000"/>
                </a:solidFill>
              </a:rPr>
              <a:t>轉動法輪</a:t>
            </a:r>
            <a:r>
              <a:rPr lang="zh-TW" altLang="en-US" dirty="0"/>
              <a:t>，開啓善的循環救度眾生，達到成就佛道的目標。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987824" y="616530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P.387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259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99592" y="620688"/>
            <a:ext cx="6984776" cy="3517851"/>
          </a:xfrm>
        </p:spPr>
        <p:txBody>
          <a:bodyPr>
            <a:normAutofit fontScale="92500"/>
          </a:bodyPr>
          <a:lstStyle/>
          <a:p>
            <a:endParaRPr lang="zh-TW" altLang="en-US" sz="6600" dirty="0"/>
          </a:p>
          <a:p>
            <a:pPr marL="114300" indent="0" algn="ctr">
              <a:buNone/>
            </a:pPr>
            <a:r>
              <a:rPr lang="zh-TW" altLang="en-US" sz="6600" dirty="0" smtClean="0"/>
              <a:t>貳、</a:t>
            </a:r>
            <a:endParaRPr lang="en-US" altLang="zh-TW" sz="6600" dirty="0" smtClean="0"/>
          </a:p>
          <a:p>
            <a:pPr marL="114300" indent="0" algn="ctr">
              <a:buNone/>
            </a:pPr>
            <a:r>
              <a:rPr lang="zh-TW" altLang="en-US" sz="6600" dirty="0"/>
              <a:t>入於無量義處</a:t>
            </a:r>
            <a:r>
              <a:rPr lang="zh-TW" altLang="en-US" sz="6600" dirty="0" smtClean="0"/>
              <a:t>三昧</a:t>
            </a:r>
            <a:endParaRPr lang="en-US" altLang="zh-TW" sz="6600" dirty="0" smtClean="0"/>
          </a:p>
          <a:p>
            <a:pPr marL="114300" indent="0" algn="ctr">
              <a:buNone/>
            </a:pP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8120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067128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「佛說此經已，結跏趺坐，入於無量義處三昧，身心不動。」</a:t>
            </a:r>
          </a:p>
        </p:txBody>
      </p:sp>
    </p:spTree>
    <p:extLst>
      <p:ext uri="{BB962C8B-B14F-4D97-AF65-F5344CB8AC3E}">
        <p14:creationId xmlns:p14="http://schemas.microsoft.com/office/powerpoint/2010/main" val="38567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268760"/>
            <a:ext cx="7355160" cy="5256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/>
              <a:t>佛</a:t>
            </a:r>
            <a:r>
              <a:rPr lang="zh-TW" altLang="en-US" dirty="0"/>
              <a:t>說此</a:t>
            </a:r>
            <a:r>
              <a:rPr lang="en-US" altLang="zh-TW" dirty="0"/>
              <a:t>《</a:t>
            </a:r>
            <a:r>
              <a:rPr lang="zh-TW" altLang="en-US" dirty="0"/>
              <a:t>無量義經</a:t>
            </a:r>
            <a:r>
              <a:rPr lang="en-US" altLang="zh-TW" dirty="0"/>
              <a:t>》</a:t>
            </a:r>
            <a:r>
              <a:rPr lang="zh-TW" altLang="en-US" dirty="0"/>
              <a:t>已，仍證入於此無量義所緣起之實相，是即無量義處三昧也</a:t>
            </a:r>
            <a:r>
              <a:rPr lang="zh-TW" altLang="en-US" dirty="0" smtClean="0"/>
              <a:t>。</a:t>
            </a:r>
            <a:r>
              <a:rPr lang="zh-TW" altLang="zh-TW" sz="3500" dirty="0"/>
              <a:t>—《法華經教釋</a:t>
            </a:r>
            <a:r>
              <a:rPr lang="zh-TW" altLang="zh-TW" sz="3500" dirty="0" smtClean="0"/>
              <a:t>》</a:t>
            </a:r>
            <a:endParaRPr lang="en-US" altLang="zh-TW" sz="3500" dirty="0" smtClean="0"/>
          </a:p>
        </p:txBody>
      </p:sp>
    </p:spTree>
    <p:extLst>
      <p:ext uri="{BB962C8B-B14F-4D97-AF65-F5344CB8AC3E}">
        <p14:creationId xmlns:p14="http://schemas.microsoft.com/office/powerpoint/2010/main" val="399804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5"/>
          <p:cNvSpPr>
            <a:spLocks noGrp="1"/>
          </p:cNvSpPr>
          <p:nvPr>
            <p:ph type="body" idx="4294967295"/>
          </p:nvPr>
        </p:nvSpPr>
        <p:spPr>
          <a:xfrm>
            <a:off x="472399" y="188640"/>
            <a:ext cx="8919251" cy="3517900"/>
          </a:xfrm>
        </p:spPr>
        <p:txBody>
          <a:bodyPr/>
          <a:lstStyle/>
          <a:p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結跏趺坐</a:t>
            </a:r>
            <a:r>
              <a:rPr lang="en-US" altLang="zh-TW" sz="4800" dirty="0" smtClean="0">
                <a:solidFill>
                  <a:schemeClr val="hlink"/>
                </a:solidFill>
                <a:latin typeface="華康儷楷書" pitchFamily="65" charset="-120"/>
                <a:ea typeface="華康儷楷書" pitchFamily="65" charset="-120"/>
                <a:cs typeface="華康儷楷書" pitchFamily="65" charset="-120"/>
              </a:rPr>
              <a:t> </a:t>
            </a:r>
            <a: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/>
            </a:r>
            <a:b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</a:br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謂兩足交加向上</a:t>
            </a:r>
            <a:r>
              <a:rPr lang="en-US" altLang="zh-TW" sz="4800" dirty="0" smtClean="0">
                <a:solidFill>
                  <a:schemeClr val="hlink"/>
                </a:solidFill>
                <a:latin typeface="華康儷楷書" pitchFamily="65" charset="-120"/>
                <a:ea typeface="華康儷楷書" pitchFamily="65" charset="-120"/>
                <a:cs typeface="華康儷楷書" pitchFamily="65" charset="-120"/>
              </a:rPr>
              <a:t> </a:t>
            </a:r>
            <a: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/>
            </a:r>
            <a:b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</a:br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以左足加右足之上</a:t>
            </a:r>
            <a:r>
              <a:rPr lang="en-US" altLang="zh-TW" sz="4800" dirty="0" smtClean="0">
                <a:solidFill>
                  <a:schemeClr val="hlink"/>
                </a:solidFill>
                <a:latin typeface="華康儷楷書" pitchFamily="65" charset="-120"/>
                <a:ea typeface="華康儷楷書" pitchFamily="65" charset="-120"/>
                <a:cs typeface="華康儷楷書" pitchFamily="65" charset="-120"/>
              </a:rPr>
              <a:t> </a:t>
            </a:r>
            <a: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/>
            </a:r>
            <a:b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</a:br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為【降伏坐】謂</a:t>
            </a:r>
            <a:r>
              <a:rPr lang="zh-TW" altLang="zh-TW" sz="4800" dirty="0" smtClean="0">
                <a:solidFill>
                  <a:schemeClr val="hlink"/>
                </a:solidFill>
                <a:ea typeface="標楷體" pitchFamily="65" charset="-120"/>
                <a:cs typeface="華康儷楷書" pitchFamily="65" charset="-120"/>
              </a:rPr>
              <a:t>～</a:t>
            </a:r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降伏忘想</a:t>
            </a:r>
            <a:endParaRPr lang="en-US" altLang="zh-TW" sz="48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  <a:p>
            <a:r>
              <a:rPr lang="en-US" altLang="zh-TW" sz="4800" dirty="0" smtClean="0">
                <a:solidFill>
                  <a:schemeClr val="hlink"/>
                </a:solidFill>
                <a:latin typeface="華康儷楷書" pitchFamily="65" charset="-120"/>
                <a:ea typeface="華康儷楷書" pitchFamily="65" charset="-120"/>
                <a:cs typeface="華康儷楷書" pitchFamily="65" charset="-120"/>
              </a:rPr>
              <a:t> </a:t>
            </a:r>
            <a: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/>
            </a:r>
            <a:br>
              <a:rPr lang="en-US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</a:br>
            <a:endParaRPr lang="en-US" altLang="zh-TW" sz="10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  <a:p>
            <a:r>
              <a:rPr lang="zh-TW" altLang="zh-TW" sz="4800" dirty="0" smtClean="0">
                <a:solidFill>
                  <a:schemeClr val="hlink"/>
                </a:solidFill>
                <a:ea typeface="華康儷楷書" pitchFamily="65" charset="-120"/>
                <a:cs typeface="華康儷楷書" pitchFamily="65" charset="-120"/>
              </a:rPr>
              <a:t>以右加左足之上為【吉祥坐 】說法時多用之</a:t>
            </a:r>
            <a:endParaRPr lang="en-US" altLang="zh-TW" sz="48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  <a:p>
            <a:endParaRPr lang="zh-TW" altLang="zh-TW" sz="36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  <a:p>
            <a:endParaRPr lang="zh-TW" altLang="en-US" sz="36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  <a:p>
            <a:endParaRPr lang="zh-TW" altLang="en-US" sz="3600" dirty="0" smtClean="0">
              <a:solidFill>
                <a:schemeClr val="hlink"/>
              </a:solidFill>
              <a:ea typeface="華康儷楷書" pitchFamily="65" charset="-120"/>
              <a:cs typeface="華康儷楷書" pitchFamily="65" charset="-120"/>
            </a:endParaRPr>
          </a:p>
        </p:txBody>
      </p:sp>
      <p:pic>
        <p:nvPicPr>
          <p:cNvPr id="23555" name="Picture 8" descr="Article_20070221181051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3125421"/>
            <a:ext cx="2154560" cy="1142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0" descr="佛三尊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6" y="5084060"/>
            <a:ext cx="1125724" cy="18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3042292" y="3468106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降伏座</a:t>
            </a: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6417804" y="6210342"/>
            <a:ext cx="194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2400" dirty="0">
                <a:solidFill>
                  <a:prstClr val="black"/>
                </a:solidFill>
                <a:latin typeface="Arial" charset="0"/>
                <a:ea typeface="標楷體" pitchFamily="65" charset="-120"/>
              </a:rPr>
              <a:t>吉祥座</a:t>
            </a:r>
          </a:p>
        </p:txBody>
      </p:sp>
    </p:spTree>
    <p:extLst>
      <p:ext uri="{BB962C8B-B14F-4D97-AF65-F5344CB8AC3E}">
        <p14:creationId xmlns:p14="http://schemas.microsoft.com/office/powerpoint/2010/main" val="27087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r>
              <a:rPr lang="zh-TW" altLang="en-US" dirty="0" smtClean="0"/>
              <a:t>三昧</a:t>
            </a:r>
            <a:r>
              <a:rPr lang="zh-TW" altLang="en-US" dirty="0"/>
              <a:t>：華譯為</a:t>
            </a:r>
            <a:r>
              <a:rPr lang="zh-TW" altLang="en-US" dirty="0">
                <a:solidFill>
                  <a:srgbClr val="C00000"/>
                </a:solidFill>
              </a:rPr>
              <a:t>正定</a:t>
            </a:r>
            <a:r>
              <a:rPr lang="zh-TW" altLang="en-US" dirty="0"/>
              <a:t>，即離諸邪亂，攝心不散的意思</a:t>
            </a:r>
            <a:r>
              <a:rPr lang="zh-TW" altLang="en-US" dirty="0" smtClean="0"/>
              <a:t>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—《</a:t>
            </a:r>
            <a:r>
              <a:rPr lang="zh-TW" altLang="en-US" sz="3200" dirty="0"/>
              <a:t>佛學常見辭彙</a:t>
            </a:r>
            <a:r>
              <a:rPr lang="en-US" altLang="zh-TW" sz="3200" dirty="0" smtClean="0"/>
              <a:t>》</a:t>
            </a: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843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980728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「</a:t>
            </a:r>
            <a:r>
              <a:rPr lang="zh-TW" altLang="en-US" dirty="0" smtClean="0">
                <a:solidFill>
                  <a:srgbClr val="C00000"/>
                </a:solidFill>
              </a:rPr>
              <a:t>住</a:t>
            </a:r>
            <a:r>
              <a:rPr lang="zh-TW" altLang="en-US" dirty="0">
                <a:solidFill>
                  <a:srgbClr val="C00000"/>
                </a:solidFill>
              </a:rPr>
              <a:t>一實相，即入無量義處之三昧也</a:t>
            </a:r>
            <a:r>
              <a:rPr lang="zh-TW" altLang="en-US" dirty="0"/>
              <a:t>」。我們每日早課在講經之前，都會靜坐片刻；雖然時間短暫，卻能自我訓練，收攝心念</a:t>
            </a:r>
            <a:r>
              <a:rPr lang="zh-TW" altLang="en-US" dirty="0" smtClean="0"/>
              <a:t>不散亂</a:t>
            </a:r>
            <a:r>
              <a:rPr lang="zh-TW" altLang="en-US" dirty="0"/>
              <a:t>，以入無量義處三昧為目標。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987824" y="616530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P.390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825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zh-TW" altLang="en-US" sz="6600" dirty="0" smtClean="0"/>
              <a:t>參、</a:t>
            </a:r>
            <a:endParaRPr lang="en-US" altLang="zh-TW" sz="6600" dirty="0" smtClean="0"/>
          </a:p>
          <a:p>
            <a:pPr marL="114300" indent="0" algn="ctr">
              <a:buNone/>
            </a:pPr>
            <a:r>
              <a:rPr lang="zh-TW" altLang="en-US" sz="6600" dirty="0" smtClean="0"/>
              <a:t>天雨妙華、六種震動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54299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211144" cy="4525963"/>
          </a:xfrm>
        </p:spPr>
        <p:txBody>
          <a:bodyPr/>
          <a:lstStyle/>
          <a:p>
            <a:pPr marL="114300" indent="0">
              <a:buNone/>
            </a:pPr>
            <a:r>
              <a:rPr lang="zh-TW" altLang="en-US" dirty="0"/>
              <a:t>「是時，天雨</a:t>
            </a:r>
            <a:r>
              <a:rPr lang="zh-TW" altLang="en-US" dirty="0">
                <a:solidFill>
                  <a:srgbClr val="C00000"/>
                </a:solidFill>
              </a:rPr>
              <a:t>曼陀羅華、摩訶曼陀羅華、曼殊沙華、摩訶曼殊沙華</a:t>
            </a:r>
            <a:r>
              <a:rPr lang="zh-TW" altLang="en-US" dirty="0"/>
              <a:t>，而散佛上及諸大眾，普佛世界六種震動。」</a:t>
            </a:r>
          </a:p>
        </p:txBody>
      </p:sp>
    </p:spTree>
    <p:extLst>
      <p:ext uri="{BB962C8B-B14F-4D97-AF65-F5344CB8AC3E}">
        <p14:creationId xmlns:p14="http://schemas.microsoft.com/office/powerpoint/2010/main" val="116221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84438" y="188913"/>
            <a:ext cx="4032250" cy="10795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導讀重點</a:t>
            </a:r>
            <a:endParaRPr lang="zh-TW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867" name="內容版面配置區 2"/>
          <p:cNvSpPr>
            <a:spLocks noGrp="1"/>
          </p:cNvSpPr>
          <p:nvPr>
            <p:ph type="subTitle" idx="1"/>
          </p:nvPr>
        </p:nvSpPr>
        <p:spPr>
          <a:xfrm>
            <a:off x="539750" y="1557338"/>
            <a:ext cx="7920038" cy="5111750"/>
          </a:xfrm>
        </p:spPr>
        <p:txBody>
          <a:bodyPr/>
          <a:lstStyle/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無量義經</a:t>
            </a:r>
            <a:r>
              <a:rPr lang="en-US" altLang="zh-TW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，教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菩薩     法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，佛所護念。</a:t>
            </a:r>
          </a:p>
          <a:p>
            <a:pPr marL="1249363" indent="-1249363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、入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於無量義處三昧</a:t>
            </a:r>
          </a:p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、天雨妙華、六種震動</a:t>
            </a:r>
            <a:endParaRPr lang="zh-TW" altLang="en-US" sz="4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肆、聞思修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600200"/>
            <a:ext cx="7139136" cy="4525963"/>
          </a:xfrm>
        </p:spPr>
        <p:txBody>
          <a:bodyPr/>
          <a:lstStyle/>
          <a:p>
            <a:r>
              <a:rPr lang="zh-TW" altLang="en-US" dirty="0" smtClean="0"/>
              <a:t>天</a:t>
            </a:r>
            <a:r>
              <a:rPr lang="zh-TW" altLang="en-US" dirty="0"/>
              <a:t>華悅眼、</a:t>
            </a:r>
            <a:r>
              <a:rPr lang="zh-TW" altLang="en-US" dirty="0" smtClean="0"/>
              <a:t>地搖震</a:t>
            </a:r>
            <a:r>
              <a:rPr lang="zh-TW" altLang="en-US" dirty="0"/>
              <a:t>心，眾喜觀佛、眉際分輝，種種奇特，萃於</a:t>
            </a:r>
            <a:r>
              <a:rPr lang="zh-TW" altLang="en-US" dirty="0" smtClean="0"/>
              <a:t>一時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200" dirty="0" smtClean="0"/>
              <a:t>—《</a:t>
            </a:r>
            <a:r>
              <a:rPr lang="zh-TW" altLang="en-US" sz="3200" dirty="0"/>
              <a:t>法華經大成</a:t>
            </a:r>
            <a:r>
              <a:rPr lang="en-US" altLang="zh-TW" sz="3200" dirty="0"/>
              <a:t>》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32474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251520" y="836712"/>
            <a:ext cx="7999744" cy="4525963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「曼</a:t>
            </a:r>
            <a:r>
              <a:rPr lang="zh-TW" altLang="en-US" dirty="0">
                <a:solidFill>
                  <a:srgbClr val="C00000"/>
                </a:solidFill>
              </a:rPr>
              <a:t>陀</a:t>
            </a:r>
            <a:r>
              <a:rPr lang="zh-TW" altLang="en-US" dirty="0" smtClean="0">
                <a:solidFill>
                  <a:srgbClr val="C00000"/>
                </a:solidFill>
              </a:rPr>
              <a:t>羅</a:t>
            </a:r>
            <a:r>
              <a:rPr lang="zh-TW" altLang="en-US" dirty="0">
                <a:solidFill>
                  <a:srgbClr val="C00000"/>
                </a:solidFill>
              </a:rPr>
              <a:t>」</a:t>
            </a:r>
            <a:r>
              <a:rPr lang="zh-TW" altLang="en-US" dirty="0" smtClean="0"/>
              <a:t>意</a:t>
            </a:r>
            <a:r>
              <a:rPr lang="zh-TW" altLang="en-US" dirty="0"/>
              <a:t>為</a:t>
            </a:r>
            <a:r>
              <a:rPr lang="zh-TW" altLang="en-US" dirty="0" smtClean="0">
                <a:solidFill>
                  <a:srgbClr val="1A1AB8"/>
                </a:solidFill>
              </a:rPr>
              <a:t>適意</a:t>
            </a:r>
            <a:endParaRPr lang="en-US" altLang="zh-TW" dirty="0" smtClean="0">
              <a:solidFill>
                <a:srgbClr val="1A1AB8"/>
              </a:solidFill>
            </a:endParaRPr>
          </a:p>
          <a:p>
            <a:r>
              <a:rPr lang="zh-TW" altLang="en-US" dirty="0" smtClean="0">
                <a:solidFill>
                  <a:srgbClr val="C00000"/>
                </a:solidFill>
              </a:rPr>
              <a:t>「</a:t>
            </a:r>
            <a:r>
              <a:rPr lang="zh-TW" altLang="en-US" dirty="0">
                <a:solidFill>
                  <a:srgbClr val="C00000"/>
                </a:solidFill>
              </a:rPr>
              <a:t>曼殊沙」</a:t>
            </a:r>
            <a:r>
              <a:rPr lang="zh-TW" altLang="en-US" dirty="0"/>
              <a:t>意指</a:t>
            </a:r>
            <a:r>
              <a:rPr lang="zh-TW" altLang="en-US" dirty="0">
                <a:solidFill>
                  <a:srgbClr val="1A1AB8"/>
                </a:solidFill>
              </a:rPr>
              <a:t>柔軟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這</a:t>
            </a:r>
            <a:r>
              <a:rPr lang="zh-TW" altLang="en-US" dirty="0"/>
              <a:t>表示有大大小小適意又美麗的花，從空中散落、凸顯道場的莊嚴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" y="4653136"/>
            <a:ext cx="3307296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49413"/>
            <a:ext cx="3032760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4525963"/>
          </a:xfrm>
        </p:spPr>
        <p:txBody>
          <a:bodyPr>
            <a:noAutofit/>
          </a:bodyPr>
          <a:lstStyle/>
          <a:p>
            <a:r>
              <a:rPr lang="zh-TW" altLang="en-US" dirty="0" smtClean="0"/>
              <a:t>此刻</a:t>
            </a:r>
            <a:r>
              <a:rPr lang="zh-TW" altLang="en-US" dirty="0"/>
              <a:t>，也許微風一吹，花、葉不斷隨風飄落，使眾人的內心寧靜、歡喜，於是被描寫成「</a:t>
            </a:r>
            <a:r>
              <a:rPr lang="zh-TW" altLang="en-US" b="1" dirty="0">
                <a:solidFill>
                  <a:srgbClr val="C00000"/>
                </a:solidFill>
              </a:rPr>
              <a:t>天華悅眼</a:t>
            </a:r>
            <a:r>
              <a:rPr lang="zh-TW" altLang="en-US" dirty="0"/>
              <a:t>」的美妙境界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「</a:t>
            </a:r>
            <a:r>
              <a:rPr lang="zh-TW" altLang="en-US" b="1" dirty="0">
                <a:solidFill>
                  <a:srgbClr val="C00000"/>
                </a:solidFill>
              </a:rPr>
              <a:t>地搖震心</a:t>
            </a:r>
            <a:r>
              <a:rPr lang="zh-TW" altLang="en-US" dirty="0"/>
              <a:t>」</a:t>
            </a:r>
            <a:r>
              <a:rPr lang="en-US" altLang="zh-TW" dirty="0"/>
              <a:t>—</a:t>
            </a:r>
            <a:r>
              <a:rPr lang="zh-TW" altLang="en-US" dirty="0"/>
              <a:t>土地搖動、震動人心。</a:t>
            </a:r>
          </a:p>
        </p:txBody>
      </p:sp>
    </p:spTree>
    <p:extLst>
      <p:ext uri="{BB962C8B-B14F-4D97-AF65-F5344CB8AC3E}">
        <p14:creationId xmlns:p14="http://schemas.microsoft.com/office/powerpoint/2010/main" val="33863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57200" y="1600200"/>
            <a:ext cx="6851104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四十</a:t>
            </a:r>
            <a:r>
              <a:rPr lang="zh-TW" altLang="en-US" dirty="0"/>
              <a:t>年前，方便引導，各證小果，小適意故。今經演唱一乘實相，適悅諸佛本意，大適意故</a:t>
            </a:r>
            <a:r>
              <a:rPr lang="zh-TW" altLang="en-US" dirty="0" smtClean="0"/>
              <a:t>。</a:t>
            </a:r>
            <a:r>
              <a:rPr lang="en-US" altLang="zh-TW" dirty="0" smtClean="0"/>
              <a:t>—</a:t>
            </a:r>
            <a:r>
              <a:rPr lang="zh-TW" altLang="zh-TW" sz="3200" dirty="0" smtClean="0"/>
              <a:t>《</a:t>
            </a:r>
            <a:r>
              <a:rPr lang="zh-TW" altLang="zh-TW" sz="3200" dirty="0"/>
              <a:t>法華經大乘》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7874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" y="836712"/>
            <a:ext cx="8229600" cy="4525963"/>
          </a:xfrm>
        </p:spPr>
        <p:txBody>
          <a:bodyPr/>
          <a:lstStyle/>
          <a:p>
            <a:pPr lvl="0"/>
            <a:r>
              <a:rPr lang="zh-TW" altLang="en-US" dirty="0" smtClean="0">
                <a:solidFill>
                  <a:srgbClr val="C00000"/>
                </a:solidFill>
              </a:rPr>
              <a:t>天</a:t>
            </a:r>
            <a:r>
              <a:rPr lang="zh-TW" altLang="en-US" dirty="0">
                <a:solidFill>
                  <a:srgbClr val="C00000"/>
                </a:solidFill>
              </a:rPr>
              <a:t>雨者</a:t>
            </a:r>
            <a:r>
              <a:rPr lang="zh-TW" altLang="en-US" dirty="0"/>
              <a:t>，天界之中自有眾華繽紛而下也。此經所說，正</a:t>
            </a:r>
            <a:r>
              <a:rPr lang="zh-TW" altLang="en-US" dirty="0">
                <a:solidFill>
                  <a:srgbClr val="C00000"/>
                </a:solidFill>
              </a:rPr>
              <a:t>顯示佛乘之因行</a:t>
            </a:r>
            <a:r>
              <a:rPr lang="zh-TW" altLang="en-US" dirty="0"/>
              <a:t>，故有此華以為瑞應也</a:t>
            </a:r>
            <a:r>
              <a:rPr lang="zh-TW" altLang="en-US" dirty="0" smtClean="0"/>
              <a:t>。</a:t>
            </a:r>
            <a:r>
              <a:rPr lang="zh-TW" altLang="zh-TW" sz="3200" dirty="0"/>
              <a:t>—《法華經教釋》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3995936" y="6334780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/>
              <a:t>《靜思妙蓮華–序品》</a:t>
            </a:r>
            <a:r>
              <a:rPr lang="en-US" altLang="zh-TW" sz="2800" dirty="0"/>
              <a:t>P.327</a:t>
            </a:r>
            <a:endParaRPr lang="zh-TW" altLang="zh-TW" sz="2800" dirty="0"/>
          </a:p>
        </p:txBody>
      </p:sp>
    </p:spTree>
    <p:extLst>
      <p:ext uri="{BB962C8B-B14F-4D97-AF65-F5344CB8AC3E}">
        <p14:creationId xmlns:p14="http://schemas.microsoft.com/office/powerpoint/2010/main" val="315210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340768"/>
            <a:ext cx="7355160" cy="4525963"/>
          </a:xfrm>
        </p:spPr>
        <p:txBody>
          <a:bodyPr/>
          <a:lstStyle/>
          <a:p>
            <a:pPr marL="0" lvl="0" indent="0">
              <a:buNone/>
            </a:pPr>
            <a:r>
              <a:rPr lang="zh-TW" altLang="zh-TW" dirty="0"/>
              <a:t>地動有六義：</a:t>
            </a:r>
            <a:r>
              <a:rPr lang="zh-TW" altLang="zh-TW" dirty="0">
                <a:solidFill>
                  <a:srgbClr val="C00000"/>
                </a:solidFill>
              </a:rPr>
              <a:t>動、涌、震、擊、吼、爆</a:t>
            </a:r>
            <a:r>
              <a:rPr lang="zh-TW" altLang="zh-TW" dirty="0"/>
              <a:t>，六種是也。形搖為動，凹凸為涌，有聲為震，互扣為擊，巨響為吼，聲異為爆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 marL="0" lvl="0" indent="0">
              <a:buNone/>
            </a:pPr>
            <a:r>
              <a:rPr lang="zh-TW" altLang="zh-TW" sz="3200" dirty="0" smtClean="0"/>
              <a:t>—</a:t>
            </a:r>
            <a:r>
              <a:rPr lang="zh-TW" altLang="zh-TW" sz="3200" dirty="0"/>
              <a:t>《法華經教釋》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27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7355160" cy="5257800"/>
          </a:xfrm>
        </p:spPr>
        <p:txBody>
          <a:bodyPr/>
          <a:lstStyle/>
          <a:p>
            <a:pPr marL="0" lvl="0" indent="0">
              <a:buNone/>
            </a:pPr>
            <a:r>
              <a:rPr lang="zh-TW" altLang="en-US" dirty="0"/>
              <a:t>一切諸法，不外六根、六塵、六識。六種震動，隱有</a:t>
            </a:r>
            <a:r>
              <a:rPr lang="zh-TW" altLang="en-US" dirty="0">
                <a:solidFill>
                  <a:srgbClr val="C00000"/>
                </a:solidFill>
              </a:rPr>
              <a:t>震落一切根、塵、識</a:t>
            </a:r>
            <a:r>
              <a:rPr lang="zh-TW" altLang="en-US" dirty="0"/>
              <a:t>，使眾生同能證入無量義三昧之意。又有</a:t>
            </a:r>
            <a:r>
              <a:rPr lang="zh-TW" altLang="en-US" dirty="0">
                <a:solidFill>
                  <a:srgbClr val="C00000"/>
                </a:solidFill>
              </a:rPr>
              <a:t>驚怖諸魔放逸之意</a:t>
            </a:r>
            <a:r>
              <a:rPr lang="zh-TW" altLang="en-US" dirty="0" smtClean="0"/>
              <a:t>。</a:t>
            </a:r>
            <a:r>
              <a:rPr lang="zh-TW" altLang="zh-TW" sz="3200" dirty="0"/>
              <a:t>—《法華經教釋》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358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63888" y="548680"/>
            <a:ext cx="5122912" cy="612068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/>
              <a:t>「天雨」並非下雨，而是</a:t>
            </a:r>
            <a:r>
              <a:rPr lang="zh-TW" altLang="en-US" dirty="0">
                <a:solidFill>
                  <a:srgbClr val="C00000"/>
                </a:solidFill>
              </a:rPr>
              <a:t>花如雨般從空中飄散下來的意思。</a:t>
            </a:r>
            <a:r>
              <a:rPr lang="zh-TW" altLang="en-US" dirty="0"/>
              <a:t>「繽紛」代表眾花飄落的形態，使靈山法會更為莊嚴。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7" y="764704"/>
            <a:ext cx="3675071" cy="275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7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319853"/>
            <a:ext cx="8229600" cy="4525963"/>
          </a:xfrm>
        </p:spPr>
        <p:txBody>
          <a:bodyPr/>
          <a:lstStyle/>
          <a:p>
            <a:r>
              <a:rPr lang="zh-TW" altLang="en-US" dirty="0" smtClean="0"/>
              <a:t>「</a:t>
            </a:r>
            <a:r>
              <a:rPr lang="zh-TW" altLang="en-US" dirty="0"/>
              <a:t>震動」有六種</a:t>
            </a:r>
            <a:r>
              <a:rPr lang="zh-TW" altLang="en-US" dirty="0" smtClean="0"/>
              <a:t>：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動</a:t>
            </a:r>
            <a:r>
              <a:rPr lang="zh-TW" altLang="en-US" dirty="0"/>
              <a:t>、涌、震</a:t>
            </a:r>
            <a:r>
              <a:rPr lang="zh-TW" altLang="en-US" dirty="0" smtClean="0"/>
              <a:t>、擊、吼</a:t>
            </a:r>
            <a:r>
              <a:rPr lang="zh-TW" altLang="en-US" dirty="0"/>
              <a:t>、</a:t>
            </a:r>
            <a:r>
              <a:rPr lang="zh-TW" altLang="en-US" dirty="0" smtClean="0"/>
              <a:t>爆</a:t>
            </a:r>
            <a:endParaRPr lang="en-US" altLang="zh-TW" dirty="0" smtClean="0"/>
          </a:p>
          <a:p>
            <a:r>
              <a:rPr lang="zh-TW" altLang="en-US" dirty="0" smtClean="0"/>
              <a:t>「</a:t>
            </a:r>
            <a:r>
              <a:rPr lang="zh-TW" altLang="en-US" dirty="0"/>
              <a:t>形搖</a:t>
            </a:r>
            <a:r>
              <a:rPr lang="zh-TW" altLang="en-US" dirty="0" smtClean="0"/>
              <a:t>為動，</a:t>
            </a:r>
            <a:r>
              <a:rPr lang="zh-TW" altLang="en-US" dirty="0"/>
              <a:t>凹凸為涌，有聲為震，互扣為擊，巨響為吼，聲異為爆</a:t>
            </a:r>
            <a:r>
              <a:rPr lang="zh-TW" altLang="en-US" dirty="0" smtClean="0"/>
              <a:t>」。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79512" y="404664"/>
            <a:ext cx="6984776" cy="17281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「六種震動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六種境界的譬喻。</a:t>
            </a:r>
          </a:p>
        </p:txBody>
      </p:sp>
    </p:spTree>
    <p:extLst>
      <p:ext uri="{BB962C8B-B14F-4D97-AF65-F5344CB8AC3E}">
        <p14:creationId xmlns:p14="http://schemas.microsoft.com/office/powerpoint/2010/main" val="411693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100216" y="476672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形搖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為動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47864" y="476672"/>
            <a:ext cx="5400600" cy="14401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看得到的形體搖動，如花被風吹動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31048" y="2492896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凹凸為</a:t>
            </a:r>
            <a:r>
              <a:rPr lang="zh-TW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涌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363808" y="2492896"/>
            <a:ext cx="5400600" cy="14401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凹下或凸出的起落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23192" y="4365104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有聲為震</a:t>
            </a:r>
          </a:p>
        </p:txBody>
      </p:sp>
      <p:sp>
        <p:nvSpPr>
          <p:cNvPr id="10" name="矩形 9"/>
          <p:cNvSpPr/>
          <p:nvPr/>
        </p:nvSpPr>
        <p:spPr>
          <a:xfrm>
            <a:off x="3363808" y="4363968"/>
            <a:ext cx="5400600" cy="22333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聲音稍大時，周圍能觸摸到的東西好像在動</a:t>
            </a:r>
          </a:p>
        </p:txBody>
      </p:sp>
    </p:spTree>
    <p:extLst>
      <p:ext uri="{BB962C8B-B14F-4D97-AF65-F5344CB8AC3E}">
        <p14:creationId xmlns:p14="http://schemas.microsoft.com/office/powerpoint/2010/main" val="30572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124744"/>
            <a:ext cx="7543800" cy="3662263"/>
          </a:xfrm>
        </p:spPr>
        <p:txBody>
          <a:bodyPr/>
          <a:lstStyle/>
          <a:p>
            <a:pPr algn="ctr"/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</a:t>
            </a:r>
            <a:r>
              <a:rPr lang="zh-TW" altLang="en-US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無量義經</a:t>
            </a:r>
            <a:r>
              <a:rPr lang="en-US" altLang="zh-TW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6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，教菩薩法，佛所護念</a:t>
            </a:r>
            <a: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100216" y="476672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互扣為擊</a:t>
            </a:r>
          </a:p>
        </p:txBody>
      </p:sp>
      <p:sp>
        <p:nvSpPr>
          <p:cNvPr id="6" name="矩形 5"/>
          <p:cNvSpPr/>
          <p:nvPr/>
        </p:nvSpPr>
        <p:spPr>
          <a:xfrm>
            <a:off x="3347864" y="476672"/>
            <a:ext cx="5400600" cy="14401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互相撞擊，如板塊相撞而成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31048" y="2492896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巨響為吼</a:t>
            </a:r>
          </a:p>
        </p:txBody>
      </p:sp>
      <p:sp>
        <p:nvSpPr>
          <p:cNvPr id="8" name="矩形 7"/>
          <p:cNvSpPr/>
          <p:nvPr/>
        </p:nvSpPr>
        <p:spPr>
          <a:xfrm>
            <a:off x="3363808" y="2492896"/>
            <a:ext cx="5400600" cy="144016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發出巨大的吼聲時，真的會產生地動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223192" y="4365104"/>
            <a:ext cx="3024336" cy="144016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聲異為爆</a:t>
            </a:r>
          </a:p>
        </p:txBody>
      </p:sp>
      <p:sp>
        <p:nvSpPr>
          <p:cNvPr id="10" name="矩形 9"/>
          <p:cNvSpPr/>
          <p:nvPr/>
        </p:nvSpPr>
        <p:spPr>
          <a:xfrm>
            <a:off x="3363808" y="4363968"/>
            <a:ext cx="5400600" cy="144129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地動前爆發的異聲</a:t>
            </a:r>
          </a:p>
        </p:txBody>
      </p:sp>
    </p:spTree>
    <p:extLst>
      <p:ext uri="{BB962C8B-B14F-4D97-AF65-F5344CB8AC3E}">
        <p14:creationId xmlns:p14="http://schemas.microsoft.com/office/powerpoint/2010/main" val="101797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620688"/>
            <a:ext cx="8424936" cy="5714092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「六種震動」，就是要</a:t>
            </a:r>
            <a:r>
              <a:rPr lang="zh-TW" altLang="zh-TW" dirty="0">
                <a:solidFill>
                  <a:srgbClr val="C00000"/>
                </a:solidFill>
              </a:rPr>
              <a:t>震落所有的根、塵、識，使眾生能趕緊覺醒</a:t>
            </a:r>
            <a:r>
              <a:rPr lang="zh-TW" altLang="zh-TW" dirty="0"/>
              <a:t>，</a:t>
            </a:r>
            <a:r>
              <a:rPr lang="zh-TW" altLang="zh-TW" sz="5200" dirty="0"/>
              <a:t>共同</a:t>
            </a:r>
            <a:r>
              <a:rPr lang="zh-TW" altLang="zh-TW" dirty="0"/>
              <a:t>證入無量義處；同時也具有「驚怖諸魔」的用意，因為諸魔稍被震動，就會感到驚怖；而「</a:t>
            </a:r>
            <a:r>
              <a:rPr lang="zh-TW" altLang="zh-TW" dirty="0">
                <a:solidFill>
                  <a:srgbClr val="C00000"/>
                </a:solidFill>
              </a:rPr>
              <a:t>警覺放逸之意</a:t>
            </a:r>
            <a:r>
              <a:rPr lang="zh-TW" altLang="zh-TW" dirty="0"/>
              <a:t>」，則是警惕大眾之用。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995936" y="6334780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/>
              <a:t>《靜思妙蓮華–序品》</a:t>
            </a:r>
            <a:r>
              <a:rPr lang="en-US" altLang="zh-TW" sz="2800" dirty="0" smtClean="0"/>
              <a:t>P.396</a:t>
            </a:r>
            <a:endParaRPr lang="zh-TW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65863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六種震動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hlinkClick r:id="rId4" action="ppaction://hlinkfile"/>
              </a:rPr>
              <a:t>影像連結：六種震動</a:t>
            </a:r>
            <a:endParaRPr lang="zh-TW" altLang="en-US" dirty="0"/>
          </a:p>
        </p:txBody>
      </p:sp>
      <p:pic>
        <p:nvPicPr>
          <p:cNvPr id="6" name="20130625六種震動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106579"/>
            <a:ext cx="6120679" cy="45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0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476672"/>
            <a:ext cx="8003232" cy="5256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/>
              <a:t>上人解說，</a:t>
            </a:r>
            <a:r>
              <a:rPr lang="zh-TW" altLang="en-US" dirty="0">
                <a:solidFill>
                  <a:srgbClr val="C00000"/>
                </a:solidFill>
              </a:rPr>
              <a:t>佛法講六種震動，可謂心靈的波動、心地的振動</a:t>
            </a:r>
            <a:r>
              <a:rPr lang="zh-TW" altLang="en-US" dirty="0"/>
              <a:t>。心裡深受震撼猶如頭要炸裂，聽聞歡喜的事則心生鼓舞，這些都是在形容心裡的</a:t>
            </a:r>
            <a:r>
              <a:rPr lang="zh-TW" altLang="en-US" dirty="0" smtClean="0"/>
              <a:t>感受。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619672" y="6237312"/>
            <a:ext cx="6718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 smtClean="0"/>
              <a:t>《</a:t>
            </a:r>
            <a:r>
              <a:rPr lang="zh-TW" altLang="en-US" sz="2800" dirty="0" smtClean="0"/>
              <a:t>證嚴上人衲履足跡</a:t>
            </a:r>
            <a:r>
              <a:rPr lang="en-US" altLang="zh-TW" sz="2800" dirty="0" smtClean="0"/>
              <a:t>2003</a:t>
            </a:r>
            <a:r>
              <a:rPr lang="zh-TW" altLang="en-US" sz="2800" dirty="0" smtClean="0"/>
              <a:t>年春之卷</a:t>
            </a:r>
            <a:r>
              <a:rPr lang="zh-TW" altLang="zh-TW" sz="2800" dirty="0" smtClean="0"/>
              <a:t>》</a:t>
            </a:r>
            <a:r>
              <a:rPr lang="en-US" altLang="zh-TW" sz="2800" dirty="0" smtClean="0"/>
              <a:t>P.228</a:t>
            </a:r>
            <a:endParaRPr lang="zh-TW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1112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323528" y="620688"/>
            <a:ext cx="8003232" cy="468052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TW" altLang="en-US" dirty="0" smtClean="0"/>
              <a:t>「</a:t>
            </a:r>
            <a:r>
              <a:rPr lang="zh-TW" altLang="en-US" dirty="0" smtClean="0">
                <a:solidFill>
                  <a:srgbClr val="1A1AB8"/>
                </a:solidFill>
              </a:rPr>
              <a:t>續前文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pPr marL="114300" indent="0">
              <a:buNone/>
            </a:pPr>
            <a:r>
              <a:rPr lang="zh-TW" altLang="en-US" dirty="0" smtClean="0"/>
              <a:t>就</a:t>
            </a:r>
            <a:r>
              <a:rPr lang="zh-TW" altLang="en-US" dirty="0"/>
              <a:t>如地震時有隆隆的聲響，大地有陣陣的鼓動，所以</a:t>
            </a:r>
            <a:r>
              <a:rPr lang="zh-TW" altLang="en-US" dirty="0">
                <a:solidFill>
                  <a:srgbClr val="C00000"/>
                </a:solidFill>
              </a:rPr>
              <a:t>用大地鼓動的六種形態來描述心靈的歡喜與感動的境界</a:t>
            </a:r>
            <a:r>
              <a:rPr lang="zh-TW" altLang="en-US" dirty="0"/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1619672" y="6237312"/>
            <a:ext cx="6718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dirty="0" smtClean="0"/>
              <a:t>《</a:t>
            </a:r>
            <a:r>
              <a:rPr lang="zh-TW" altLang="en-US" sz="2800" dirty="0" smtClean="0"/>
              <a:t>證嚴上人衲履足跡</a:t>
            </a:r>
            <a:r>
              <a:rPr lang="en-US" altLang="zh-TW" sz="2800" dirty="0" smtClean="0"/>
              <a:t>2003</a:t>
            </a:r>
            <a:r>
              <a:rPr lang="zh-TW" altLang="en-US" sz="2800" dirty="0" smtClean="0"/>
              <a:t>年春之卷</a:t>
            </a:r>
            <a:r>
              <a:rPr lang="zh-TW" altLang="zh-TW" sz="2800" dirty="0" smtClean="0"/>
              <a:t>》</a:t>
            </a:r>
            <a:r>
              <a:rPr lang="en-US" altLang="zh-TW" sz="2800" dirty="0" smtClean="0"/>
              <a:t>P.228</a:t>
            </a:r>
            <a:endParaRPr lang="zh-TW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445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764704"/>
            <a:ext cx="8229600" cy="4525963"/>
          </a:xfrm>
        </p:spPr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zh-TW" altLang="en-US" dirty="0"/>
              <a:t>上人常說：「天下災難頻傳，人人要有警世覺悟。聽佛法時，應專心一意，不要昏沉，讓種種煩惱之魔住於心。心若清淨，自然一切都是美的境界，即使風吹花葉飄落，都有如天華墜下。</a:t>
            </a:r>
          </a:p>
        </p:txBody>
      </p:sp>
      <p:sp>
        <p:nvSpPr>
          <p:cNvPr id="4" name="矩形 3"/>
          <p:cNvSpPr/>
          <p:nvPr/>
        </p:nvSpPr>
        <p:spPr>
          <a:xfrm>
            <a:off x="4003634" y="6165304"/>
            <a:ext cx="43847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/>
              <a:t>《</a:t>
            </a:r>
            <a:r>
              <a:rPr lang="zh-TW" altLang="en-US" sz="2800" dirty="0"/>
              <a:t>靜思妙蓮華</a:t>
            </a:r>
            <a:r>
              <a:rPr lang="en-US" altLang="zh-TW" sz="2800" dirty="0"/>
              <a:t>–</a:t>
            </a:r>
            <a:r>
              <a:rPr lang="zh-TW" altLang="en-US" sz="2800" dirty="0"/>
              <a:t>序品</a:t>
            </a:r>
            <a:r>
              <a:rPr lang="en-US" altLang="zh-TW" sz="2800" dirty="0"/>
              <a:t>》P.396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4617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33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當</a:t>
            </a:r>
            <a:r>
              <a:rPr lang="zh-TW" altLang="en-US" dirty="0"/>
              <a:t>我們聞法時，是否曾經有過這種心靈的歡喜與感動的境界，可以分享你的經驗和感受嗎？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4490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標題 3"/>
          <p:cNvSpPr>
            <a:spLocks noGrp="1"/>
          </p:cNvSpPr>
          <p:nvPr>
            <p:ph type="title"/>
          </p:nvPr>
        </p:nvSpPr>
        <p:spPr>
          <a:xfrm>
            <a:off x="1981150" y="2132856"/>
            <a:ext cx="5975226" cy="2735808"/>
          </a:xfrm>
        </p:spPr>
        <p:txBody>
          <a:bodyPr/>
          <a:lstStyle/>
          <a:p>
            <a:pPr eaLnBrk="1" hangingPunct="1"/>
            <a:r>
              <a:rPr lang="zh-TW" altLang="en-US" sz="3600" cap="none" dirty="0" smtClean="0">
                <a:latin typeface="標楷體" pitchFamily="65" charset="-120"/>
                <a:ea typeface="標楷體" pitchFamily="65" charset="-120"/>
              </a:rPr>
              <a:t>溫嘉新師兄、周國龍師兄</a:t>
            </a:r>
            <a: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cap="none" dirty="0" smtClean="0">
                <a:latin typeface="標楷體" pitchFamily="65" charset="-120"/>
                <a:ea typeface="標楷體" pitchFamily="65" charset="-120"/>
              </a:rPr>
              <a:t>李木松師兄  趙叔蘋師姐</a:t>
            </a:r>
            <a: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cap="none" dirty="0" smtClean="0">
                <a:latin typeface="標楷體" pitchFamily="65" charset="-120"/>
                <a:ea typeface="標楷體" pitchFamily="65" charset="-120"/>
              </a:rPr>
              <a:t>洪美麗師姐、王美紅師姐 </a:t>
            </a:r>
            <a: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cap="none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3600" cap="none" dirty="0" smtClean="0">
                <a:latin typeface="標楷體" pitchFamily="65" charset="-120"/>
                <a:ea typeface="標楷體" pitchFamily="65" charset="-120"/>
              </a:rPr>
              <a:t>李美惠師姐、鄭春玉師姐</a:t>
            </a:r>
          </a:p>
        </p:txBody>
      </p:sp>
      <p:sp>
        <p:nvSpPr>
          <p:cNvPr id="81922" name="文字版面配置區 4"/>
          <p:cNvSpPr>
            <a:spLocks noGrp="1"/>
          </p:cNvSpPr>
          <p:nvPr>
            <p:ph type="body" idx="1"/>
          </p:nvPr>
        </p:nvSpPr>
        <p:spPr>
          <a:xfrm>
            <a:off x="1043608" y="2420888"/>
            <a:ext cx="7848600" cy="692696"/>
          </a:xfrm>
        </p:spPr>
        <p:txBody>
          <a:bodyPr/>
          <a:lstStyle/>
          <a:p>
            <a:pPr algn="ctr" eaLnBrk="1" hangingPunct="1"/>
            <a:r>
              <a:rPr lang="zh-TW" altLang="en-US" sz="4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製作團隊：</a:t>
            </a:r>
            <a:endParaRPr lang="en-US" altLang="zh-TW" sz="4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4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中區法繹第一組</a:t>
            </a:r>
            <a:br>
              <a:rPr lang="zh-TW" altLang="en-US" sz="44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endParaRPr lang="en-US" altLang="zh-TW" sz="4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endParaRPr lang="zh-TW" altLang="en-US" sz="44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23" name="圖片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3913" y="4508500"/>
            <a:ext cx="2233612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8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/>
          </p:nvPr>
        </p:nvSpPr>
        <p:spPr>
          <a:xfrm>
            <a:off x="899864" y="27856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5400" dirty="0" smtClean="0">
                <a:latin typeface="標楷體" pitchFamily="65" charset="-120"/>
                <a:ea typeface="標楷體" pitchFamily="65" charset="-120"/>
              </a:rPr>
              <a:t>下次進度</a:t>
            </a:r>
          </a:p>
        </p:txBody>
      </p:sp>
      <p:sp>
        <p:nvSpPr>
          <p:cNvPr id="79875" name="內容版面配置區 4"/>
          <p:cNvSpPr>
            <a:spLocks noGrp="1"/>
          </p:cNvSpPr>
          <p:nvPr>
            <p:ph idx="1"/>
          </p:nvPr>
        </p:nvSpPr>
        <p:spPr>
          <a:xfrm>
            <a:off x="1758950" y="1124744"/>
            <a:ext cx="7308850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序品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0" indent="0" eaLnBrk="1" hangingPunct="1">
              <a:buNone/>
            </a:pPr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爾時，會中比丘、比丘尼、優婆塞、優婆夷、天、龍、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夜叉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marL="0" indent="0" eaLnBrk="1" hangingPunct="1">
              <a:buNone/>
            </a:pP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P.399-403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靜思妙蓮華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</a:rPr>
              <a:t>-75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</a:rPr>
              <a:t>集</a:t>
            </a:r>
          </a:p>
        </p:txBody>
      </p:sp>
    </p:spTree>
    <p:extLst>
      <p:ext uri="{BB962C8B-B14F-4D97-AF65-F5344CB8AC3E}">
        <p14:creationId xmlns:p14="http://schemas.microsoft.com/office/powerpoint/2010/main" val="22410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經文</a:t>
            </a:r>
          </a:p>
        </p:txBody>
      </p:sp>
      <p:sp>
        <p:nvSpPr>
          <p:cNvPr id="37891" name="文字方塊 6"/>
          <p:cNvSpPr txBox="1">
            <a:spLocks noChangeArrowheads="1"/>
          </p:cNvSpPr>
          <p:nvPr/>
        </p:nvSpPr>
        <p:spPr bwMode="auto">
          <a:xfrm>
            <a:off x="468313" y="1773238"/>
            <a:ext cx="72723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80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>
              <a:buNone/>
            </a:pPr>
            <a:r>
              <a:rPr lang="zh-TW" altLang="en-US" dirty="0" smtClean="0"/>
              <a:t>「</a:t>
            </a:r>
            <a:r>
              <a:rPr lang="zh-TW" altLang="en-US" dirty="0"/>
              <a:t>為諸菩薩說大乘經，名</a:t>
            </a:r>
            <a:r>
              <a:rPr lang="en-US" altLang="zh-TW" dirty="0"/>
              <a:t>《</a:t>
            </a:r>
            <a:r>
              <a:rPr lang="zh-TW" altLang="en-US" dirty="0"/>
              <a:t>無量義</a:t>
            </a:r>
            <a:r>
              <a:rPr lang="en-US" altLang="zh-TW" dirty="0"/>
              <a:t>》</a:t>
            </a:r>
            <a:r>
              <a:rPr lang="zh-TW" altLang="en-US" dirty="0"/>
              <a:t>，教菩薩法，佛所護念。」</a:t>
            </a:r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C000"/>
                </a:solidFill>
              </a:rPr>
              <a:t>入無量義三昧法界實相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hlinkClick r:id="rId4" action="ppaction://hlinkfile"/>
              </a:rPr>
              <a:t>影片連結：入無量義三昧法界實相</a:t>
            </a:r>
            <a:endParaRPr lang="zh-TW" altLang="en-US" dirty="0"/>
          </a:p>
        </p:txBody>
      </p:sp>
      <p:pic>
        <p:nvPicPr>
          <p:cNvPr id="5" name="入無量義三昧法界實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51792" y="836712"/>
            <a:ext cx="8075240" cy="4997152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rgbClr val="C00000"/>
                </a:solidFill>
              </a:rPr>
              <a:t>《</a:t>
            </a:r>
            <a:r>
              <a:rPr lang="zh-TW" altLang="en-US" dirty="0">
                <a:solidFill>
                  <a:srgbClr val="C00000"/>
                </a:solidFill>
              </a:rPr>
              <a:t>無量義經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r>
              <a:rPr lang="zh-TW" altLang="en-US" dirty="0">
                <a:solidFill>
                  <a:srgbClr val="C00000"/>
                </a:solidFill>
              </a:rPr>
              <a:t>是法華經的精粹</a:t>
            </a:r>
            <a:r>
              <a:rPr lang="zh-TW" altLang="en-US" dirty="0"/>
              <a:t>，無不展現佛陀的本懷。</a:t>
            </a:r>
            <a:r>
              <a:rPr lang="zh-TW" altLang="en-US" dirty="0">
                <a:solidFill>
                  <a:srgbClr val="C00000"/>
                </a:solidFill>
              </a:rPr>
              <a:t>此經也是「教菩薩法」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佛陀用無量義的方法，教導人人發大心、立大願，入人群救濟眾生。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635896" y="609329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</a:t>
            </a:r>
            <a:r>
              <a:rPr lang="en-US" altLang="zh-TW" sz="2800" dirty="0" smtClean="0"/>
              <a:t>383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98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6816" y="980728"/>
            <a:ext cx="8229600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dirty="0"/>
              <a:t>佛陀在《無量義經》裡，描述如何施教、救拔眾生，並從人間印證佛法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zh-TW" dirty="0" smtClean="0"/>
              <a:t>如今</a:t>
            </a:r>
            <a:r>
              <a:rPr lang="zh-TW" altLang="zh-TW" dirty="0"/>
              <a:t>佛陀要宣講《法華經》，即是以《無量義經》為本，使聽聞者一開始就走進佛法的精髓。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131840" y="6093296"/>
            <a:ext cx="5904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P.384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337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980728"/>
            <a:ext cx="7560840" cy="54546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zh-TW" dirty="0"/>
              <a:t>「佛佛道同」，過去、現在、未來的諸佛，都是護念無量義的大乘經。</a:t>
            </a:r>
            <a:r>
              <a:rPr lang="zh-TW" altLang="zh-TW" dirty="0">
                <a:solidFill>
                  <a:srgbClr val="C00000"/>
                </a:solidFill>
              </a:rPr>
              <a:t>佛陀為諸菩薩演說這部《無量義經》，真是人間佛法</a:t>
            </a:r>
            <a:r>
              <a:rPr lang="zh-TW" altLang="zh-TW" dirty="0"/>
              <a:t>。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707904" y="6165304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《靜思妙蓮華–序品》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P.386</a:t>
            </a:r>
            <a:endParaRPr lang="zh-TW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7602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57200" y="1600200"/>
            <a:ext cx="6923112" cy="452596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佛為大眾既說無量義經，此無量</a:t>
            </a:r>
            <a:r>
              <a:rPr lang="zh-TW" altLang="en-US" dirty="0" smtClean="0"/>
              <a:t>義無非</a:t>
            </a:r>
            <a:r>
              <a:rPr lang="zh-TW" altLang="en-US" dirty="0"/>
              <a:t>隨順眾生說方便法，而實從</a:t>
            </a:r>
            <a:r>
              <a:rPr lang="zh-TW" altLang="en-US" dirty="0">
                <a:solidFill>
                  <a:srgbClr val="C00000"/>
                </a:solidFill>
              </a:rPr>
              <a:t>一真法界</a:t>
            </a:r>
            <a:r>
              <a:rPr lang="zh-TW" altLang="en-US" dirty="0"/>
              <a:t>之平等實相所生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sz="3200" dirty="0" smtClean="0"/>
              <a:t>—《</a:t>
            </a:r>
            <a:r>
              <a:rPr lang="zh-TW" altLang="en-US" sz="3200" dirty="0"/>
              <a:t>法華經教釋</a:t>
            </a:r>
            <a:r>
              <a:rPr lang="en-US" altLang="zh-TW" sz="3200" dirty="0"/>
              <a:t>》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221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自訂設計">
  <a:themeElements>
    <a:clrScheme name="1_自訂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自訂設計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自訂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自訂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自訂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相鄰">
  <a:themeElements>
    <a:clrScheme name="相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相鄰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12536</TotalTime>
  <Words>1493</Words>
  <Application>Microsoft Office PowerPoint</Application>
  <PresentationFormat>如螢幕大小 (4:3)</PresentationFormat>
  <Paragraphs>96</Paragraphs>
  <Slides>39</Slides>
  <Notes>0</Notes>
  <HiddenSlides>0</HiddenSlides>
  <MMClips>2</MMClips>
  <ScaleCrop>false</ScaleCrop>
  <HeadingPairs>
    <vt:vector size="4" baseType="variant">
      <vt:variant>
        <vt:lpstr>佈景主題</vt:lpstr>
      </vt:variant>
      <vt:variant>
        <vt:i4>15</vt:i4>
      </vt:variant>
      <vt:variant>
        <vt:lpstr>投影片標題</vt:lpstr>
      </vt:variant>
      <vt:variant>
        <vt:i4>39</vt:i4>
      </vt:variant>
    </vt:vector>
  </HeadingPairs>
  <TitlesOfParts>
    <vt:vector size="54" baseType="lpstr">
      <vt:lpstr>Office 佈景主題</vt:lpstr>
      <vt:lpstr>1_自訂設計</vt:lpstr>
      <vt:lpstr>3_自訂設計</vt:lpstr>
      <vt:lpstr>4_Office 佈景主題</vt:lpstr>
      <vt:lpstr>自訂設計</vt:lpstr>
      <vt:lpstr>2_自訂設計</vt:lpstr>
      <vt:lpstr>19_Office 佈景主題</vt:lpstr>
      <vt:lpstr>相鄰</vt:lpstr>
      <vt:lpstr>4_自訂設計</vt:lpstr>
      <vt:lpstr>5_自訂設計</vt:lpstr>
      <vt:lpstr>6_自訂設計</vt:lpstr>
      <vt:lpstr>1_相鄰</vt:lpstr>
      <vt:lpstr>7_自訂設計</vt:lpstr>
      <vt:lpstr>1_Office 佈景主題</vt:lpstr>
      <vt:lpstr>2_Office 佈景主題</vt:lpstr>
      <vt:lpstr>佛說此經已，結跏趺坐，入於無量義處三昧</vt:lpstr>
      <vt:lpstr>導讀重點</vt:lpstr>
      <vt:lpstr> 壹、 《無量義經》，教菩薩法，佛所護念 </vt:lpstr>
      <vt:lpstr>經文</vt:lpstr>
      <vt:lpstr>入無量義三昧法界實相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經文</vt:lpstr>
      <vt:lpstr>PowerPoint 簡報</vt:lpstr>
      <vt:lpstr>PowerPoint 簡報</vt:lpstr>
      <vt:lpstr>PowerPoint 簡報</vt:lpstr>
      <vt:lpstr>PowerPoint 簡報</vt:lpstr>
      <vt:lpstr>PowerPoint 簡報</vt:lpstr>
      <vt:lpstr>經文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六種震動</vt:lpstr>
      <vt:lpstr>PowerPoint 簡報</vt:lpstr>
      <vt:lpstr>PowerPoint 簡報</vt:lpstr>
      <vt:lpstr>PowerPoint 簡報</vt:lpstr>
      <vt:lpstr>PowerPoint 簡報</vt:lpstr>
      <vt:lpstr>PowerPoint 簡報</vt:lpstr>
      <vt:lpstr>溫嘉新師兄、周國龍師兄 李木松師兄  趙叔蘋師姐 洪美麗師姐、王美紅師姐  李美惠師姐、鄭春玉師姐</vt:lpstr>
      <vt:lpstr>下次進度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gikhiam</dc:creator>
  <cp:lastModifiedBy>User</cp:lastModifiedBy>
  <cp:revision>898</cp:revision>
  <dcterms:created xsi:type="dcterms:W3CDTF">2013-05-02T02:55:18Z</dcterms:created>
  <dcterms:modified xsi:type="dcterms:W3CDTF">2015-12-01T07:51:38Z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0008005c25000000000001023620</vt:lpwstr>
  </property>
</Properties>
</file>