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</p:sldMasterIdLst>
  <p:notesMasterIdLst>
    <p:notesMasterId r:id="rId35"/>
  </p:notesMasterIdLst>
  <p:sldIdLst>
    <p:sldId id="430" r:id="rId4"/>
    <p:sldId id="431" r:id="rId5"/>
    <p:sldId id="545" r:id="rId6"/>
    <p:sldId id="548" r:id="rId7"/>
    <p:sldId id="441" r:id="rId8"/>
    <p:sldId id="433" r:id="rId9"/>
    <p:sldId id="270" r:id="rId10"/>
    <p:sldId id="432" r:id="rId11"/>
    <p:sldId id="549" r:id="rId12"/>
    <p:sldId id="547" r:id="rId13"/>
    <p:sldId id="436" r:id="rId14"/>
    <p:sldId id="437" r:id="rId15"/>
    <p:sldId id="434" r:id="rId16"/>
    <p:sldId id="435" r:id="rId17"/>
    <p:sldId id="544" r:id="rId18"/>
    <p:sldId id="260" r:id="rId19"/>
    <p:sldId id="440" r:id="rId20"/>
    <p:sldId id="415" r:id="rId21"/>
    <p:sldId id="550" r:id="rId22"/>
    <p:sldId id="439" r:id="rId23"/>
    <p:sldId id="442" r:id="rId24"/>
    <p:sldId id="420" r:id="rId25"/>
    <p:sldId id="556" r:id="rId26"/>
    <p:sldId id="554" r:id="rId27"/>
    <p:sldId id="413" r:id="rId28"/>
    <p:sldId id="395" r:id="rId29"/>
    <p:sldId id="418" r:id="rId30"/>
    <p:sldId id="416" r:id="rId31"/>
    <p:sldId id="419" r:id="rId32"/>
    <p:sldId id="552" r:id="rId33"/>
    <p:sldId id="553" r:id="rId3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216" y="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3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4F412-3238-4CD2-8F73-1334F65EA151}" type="datetimeFigureOut">
              <a:rPr lang="zh-TW" altLang="en-US" smtClean="0"/>
              <a:t>2024/4/24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BD6A8-432B-4491-A54A-1347BFF1F5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4502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>
            <a:extLst>
              <a:ext uri="{FF2B5EF4-FFF2-40B4-BE49-F238E27FC236}">
                <a16:creationId xmlns:a16="http://schemas.microsoft.com/office/drawing/2014/main" id="{FE5E5EAD-950E-E587-CB51-8269E6DAF6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備忘稿版面配置區 2">
            <a:extLst>
              <a:ext uri="{FF2B5EF4-FFF2-40B4-BE49-F238E27FC236}">
                <a16:creationId xmlns:a16="http://schemas.microsoft.com/office/drawing/2014/main" id="{EE4AAD12-0323-3117-CD5E-1673A0A8E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/>
              <a:t>二０一二年海山區社區歲末祝福</a:t>
            </a:r>
          </a:p>
        </p:txBody>
      </p:sp>
      <p:sp>
        <p:nvSpPr>
          <p:cNvPr id="39940" name="投影片編號版面配置區 3">
            <a:extLst>
              <a:ext uri="{FF2B5EF4-FFF2-40B4-BE49-F238E27FC236}">
                <a16:creationId xmlns:a16="http://schemas.microsoft.com/office/drawing/2014/main" id="{8BFCA206-81E3-611E-F5D9-55996F5558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06F706C5-A2C1-45FC-B716-1601E5E804FA}" type="slidenum">
              <a:rPr lang="en-US" altLang="zh-TW" smtClean="0"/>
              <a:pPr>
                <a:spcBef>
                  <a:spcPct val="0"/>
                </a:spcBef>
              </a:pPr>
              <a:t>15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投影片圖像版面配置區 1">
            <a:extLst>
              <a:ext uri="{FF2B5EF4-FFF2-40B4-BE49-F238E27FC236}">
                <a16:creationId xmlns:a16="http://schemas.microsoft.com/office/drawing/2014/main" id="{1E462857-4555-1C2A-B47F-5EC19E9FBE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備忘稿版面配置區 2">
            <a:extLst>
              <a:ext uri="{FF2B5EF4-FFF2-40B4-BE49-F238E27FC236}">
                <a16:creationId xmlns:a16="http://schemas.microsoft.com/office/drawing/2014/main" id="{C6B592FC-99B2-2CD4-CDF6-06FDF6BEE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>
                <a:latin typeface="Arial" panose="020B0604020202020204" pitchFamily="34" charset="0"/>
              </a:rPr>
              <a:t>區塊繞佛，適合於人數較多的共修</a:t>
            </a:r>
            <a:r>
              <a:rPr lang="en-US" altLang="zh-TW">
                <a:latin typeface="Arial" panose="020B0604020202020204" pitchFamily="34" charset="0"/>
              </a:rPr>
              <a:t>(</a:t>
            </a:r>
            <a:r>
              <a:rPr lang="zh-TW" altLang="en-US">
                <a:latin typeface="Arial" panose="020B0604020202020204" pitchFamily="34" charset="0"/>
              </a:rPr>
              <a:t>按一下左鍵讓圖跑</a:t>
            </a:r>
            <a:r>
              <a:rPr lang="en-US" altLang="zh-TW">
                <a:latin typeface="Arial" panose="020B0604020202020204" pitchFamily="34" charset="0"/>
              </a:rPr>
              <a:t>)</a:t>
            </a:r>
            <a:r>
              <a:rPr lang="zh-TW" altLang="en-US">
                <a:latin typeface="Arial" panose="020B0604020202020204" pitchFamily="34" charset="0"/>
              </a:rPr>
              <a:t>，大家看到的動態示意圖，紅色的是隨第一排出來的兩班第二排人員。區塊繞佛東西班各自成一區塊，或是分數區塊，由精進組或課務組事先評估進行。</a:t>
            </a:r>
          </a:p>
        </p:txBody>
      </p:sp>
      <p:sp>
        <p:nvSpPr>
          <p:cNvPr id="8196" name="投影片編號版面配置區 3">
            <a:extLst>
              <a:ext uri="{FF2B5EF4-FFF2-40B4-BE49-F238E27FC236}">
                <a16:creationId xmlns:a16="http://schemas.microsoft.com/office/drawing/2014/main" id="{C039EF92-0129-029F-75D7-776853C67B7F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CE039E-51C4-4FC1-8AF9-503D43868203}" type="slidenum">
              <a:rPr kumimoji="1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圖像版面配置區 1">
            <a:extLst>
              <a:ext uri="{FF2B5EF4-FFF2-40B4-BE49-F238E27FC236}">
                <a16:creationId xmlns:a16="http://schemas.microsoft.com/office/drawing/2014/main" id="{595DF0B7-B1AF-72A5-7B4C-E9B14361935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備忘稿版面配置區 2">
            <a:extLst>
              <a:ext uri="{FF2B5EF4-FFF2-40B4-BE49-F238E27FC236}">
                <a16:creationId xmlns:a16="http://schemas.microsoft.com/office/drawing/2014/main" id="{798FAAED-5567-732B-0B1A-EFB9DDABF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>
                <a:latin typeface="Arial" panose="020B0604020202020204" pitchFamily="34" charset="0"/>
              </a:rPr>
              <a:t>小圈繞佛，如繞佛繞法時間有限，或是為了在長時間坐姿上課後，以繞佛繞法來靜心與舒展筋骨</a:t>
            </a:r>
            <a:r>
              <a:rPr lang="en-US" altLang="zh-TW">
                <a:latin typeface="Arial" panose="020B0604020202020204" pitchFamily="34" charset="0"/>
              </a:rPr>
              <a:t>(</a:t>
            </a:r>
            <a:r>
              <a:rPr lang="zh-TW" altLang="en-US">
                <a:latin typeface="Arial" panose="020B0604020202020204" pitchFamily="34" charset="0"/>
              </a:rPr>
              <a:t>按一下讓圖跑</a:t>
            </a:r>
            <a:r>
              <a:rPr lang="en-US" altLang="zh-TW">
                <a:latin typeface="Arial" panose="020B0604020202020204" pitchFamily="34" charset="0"/>
              </a:rPr>
              <a:t>)</a:t>
            </a:r>
            <a:r>
              <a:rPr lang="zh-TW" altLang="en-US">
                <a:latin typeface="Arial" panose="020B0604020202020204" pitchFamily="34" charset="0"/>
              </a:rPr>
              <a:t>，大家看到的動態示意圖，紅色的是兩班第二排最靠牆的人員。</a:t>
            </a:r>
          </a:p>
        </p:txBody>
      </p:sp>
      <p:sp>
        <p:nvSpPr>
          <p:cNvPr id="9220" name="投影片編號版面配置區 3">
            <a:extLst>
              <a:ext uri="{FF2B5EF4-FFF2-40B4-BE49-F238E27FC236}">
                <a16:creationId xmlns:a16="http://schemas.microsoft.com/office/drawing/2014/main" id="{B5F91D3C-B4D7-99B4-A0B8-8DF89ACAB0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B5F924-AB7C-42C6-AA29-A233461FA4E8}" type="slidenum">
              <a:rPr kumimoji="1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投影片圖像版面配置區 1">
            <a:extLst>
              <a:ext uri="{FF2B5EF4-FFF2-40B4-BE49-F238E27FC236}">
                <a16:creationId xmlns:a16="http://schemas.microsoft.com/office/drawing/2014/main" id="{45C5552E-5953-0328-892E-C6B8CBDAF0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備忘稿版面配置區 2">
            <a:extLst>
              <a:ext uri="{FF2B5EF4-FFF2-40B4-BE49-F238E27FC236}">
                <a16:creationId xmlns:a16="http://schemas.microsoft.com/office/drawing/2014/main" id="{57D69E98-B3B8-52AE-5F8F-386876389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>
                <a:latin typeface="Arial" panose="020B0604020202020204" pitchFamily="34" charset="0"/>
              </a:rPr>
              <a:t>小圈繞佛，如繞佛繞法時間有限，或是為了在長時間坐姿上課後，以繞佛繞法來靜心與舒展筋骨</a:t>
            </a:r>
            <a:r>
              <a:rPr lang="en-US" altLang="zh-TW">
                <a:latin typeface="Arial" panose="020B0604020202020204" pitchFamily="34" charset="0"/>
              </a:rPr>
              <a:t>(</a:t>
            </a:r>
            <a:r>
              <a:rPr lang="zh-TW" altLang="en-US">
                <a:latin typeface="Arial" panose="020B0604020202020204" pitchFamily="34" charset="0"/>
              </a:rPr>
              <a:t>按一下讓圖跑</a:t>
            </a:r>
            <a:r>
              <a:rPr lang="en-US" altLang="zh-TW">
                <a:latin typeface="Arial" panose="020B0604020202020204" pitchFamily="34" charset="0"/>
              </a:rPr>
              <a:t>)</a:t>
            </a:r>
            <a:r>
              <a:rPr lang="zh-TW" altLang="en-US">
                <a:latin typeface="Arial" panose="020B0604020202020204" pitchFamily="34" charset="0"/>
              </a:rPr>
              <a:t>，大家看到的動態示意圖，紅色的是兩班第二排最靠牆的人員。</a:t>
            </a:r>
          </a:p>
        </p:txBody>
      </p:sp>
      <p:sp>
        <p:nvSpPr>
          <p:cNvPr id="27652" name="投影片編號版面配置區 3">
            <a:extLst>
              <a:ext uri="{FF2B5EF4-FFF2-40B4-BE49-F238E27FC236}">
                <a16:creationId xmlns:a16="http://schemas.microsoft.com/office/drawing/2014/main" id="{6B766017-F0A9-106C-1CC4-F937E0B8901D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7BA545-AC54-436D-8B2E-1FBC2CA994DB}" type="slidenum">
              <a:rPr kumimoji="1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投影片圖像版面配置區 1">
            <a:extLst>
              <a:ext uri="{FF2B5EF4-FFF2-40B4-BE49-F238E27FC236}">
                <a16:creationId xmlns:a16="http://schemas.microsoft.com/office/drawing/2014/main" id="{37300347-139C-4C70-D9A6-D62ED2B103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備忘稿版面配置區 2">
            <a:extLst>
              <a:ext uri="{FF2B5EF4-FFF2-40B4-BE49-F238E27FC236}">
                <a16:creationId xmlns:a16="http://schemas.microsoft.com/office/drawing/2014/main" id="{576C999E-8708-D17B-5C97-A9AB93B7E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>
                <a:latin typeface="Arial" panose="020B0604020202020204" pitchFamily="34" charset="0"/>
              </a:rPr>
              <a:t>小圈繞佛，如繞佛繞法時間有限，或是為了在長時間坐姿上課後，以繞佛繞法來靜心與舒展筋骨</a:t>
            </a:r>
            <a:r>
              <a:rPr lang="en-US" altLang="zh-TW">
                <a:latin typeface="Arial" panose="020B0604020202020204" pitchFamily="34" charset="0"/>
              </a:rPr>
              <a:t>(</a:t>
            </a:r>
            <a:r>
              <a:rPr lang="zh-TW" altLang="en-US">
                <a:latin typeface="Arial" panose="020B0604020202020204" pitchFamily="34" charset="0"/>
              </a:rPr>
              <a:t>按一下讓圖跑</a:t>
            </a:r>
            <a:r>
              <a:rPr lang="en-US" altLang="zh-TW">
                <a:latin typeface="Arial" panose="020B0604020202020204" pitchFamily="34" charset="0"/>
              </a:rPr>
              <a:t>)</a:t>
            </a:r>
            <a:r>
              <a:rPr lang="zh-TW" altLang="en-US">
                <a:latin typeface="Arial" panose="020B0604020202020204" pitchFamily="34" charset="0"/>
              </a:rPr>
              <a:t>，大家看到的動態示意圖，紅色的是兩班第二排最靠牆的人員。</a:t>
            </a:r>
          </a:p>
        </p:txBody>
      </p:sp>
      <p:sp>
        <p:nvSpPr>
          <p:cNvPr id="23556" name="投影片編號版面配置區 3">
            <a:extLst>
              <a:ext uri="{FF2B5EF4-FFF2-40B4-BE49-F238E27FC236}">
                <a16:creationId xmlns:a16="http://schemas.microsoft.com/office/drawing/2014/main" id="{3132DE16-E1B0-D375-BA80-FA2803633483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02B45B-264D-44F7-A529-FD4E6A83A799}" type="slidenum">
              <a:rPr kumimoji="1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投影片圖像版面配置區 1">
            <a:extLst>
              <a:ext uri="{FF2B5EF4-FFF2-40B4-BE49-F238E27FC236}">
                <a16:creationId xmlns:a16="http://schemas.microsoft.com/office/drawing/2014/main" id="{04009F98-106D-E492-E0EC-AC2C46F8DEE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備忘稿版面配置區 2">
            <a:extLst>
              <a:ext uri="{FF2B5EF4-FFF2-40B4-BE49-F238E27FC236}">
                <a16:creationId xmlns:a16="http://schemas.microsoft.com/office/drawing/2014/main" id="{6A9D2268-D748-5B59-66C6-7308445AB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>
                <a:latin typeface="Arial" panose="020B0604020202020204" pitchFamily="34" charset="0"/>
              </a:rPr>
              <a:t>小圈繞佛，如繞佛繞法時間有限，或是為了在長時間坐姿上課後，以繞佛繞法來靜心與舒展筋骨</a:t>
            </a:r>
            <a:r>
              <a:rPr lang="en-US" altLang="zh-TW">
                <a:latin typeface="Arial" panose="020B0604020202020204" pitchFamily="34" charset="0"/>
              </a:rPr>
              <a:t>(</a:t>
            </a:r>
            <a:r>
              <a:rPr lang="zh-TW" altLang="en-US">
                <a:latin typeface="Arial" panose="020B0604020202020204" pitchFamily="34" charset="0"/>
              </a:rPr>
              <a:t>按一下讓圖跑</a:t>
            </a:r>
            <a:r>
              <a:rPr lang="en-US" altLang="zh-TW">
                <a:latin typeface="Arial" panose="020B0604020202020204" pitchFamily="34" charset="0"/>
              </a:rPr>
              <a:t>)</a:t>
            </a:r>
            <a:r>
              <a:rPr lang="zh-TW" altLang="en-US">
                <a:latin typeface="Arial" panose="020B0604020202020204" pitchFamily="34" charset="0"/>
              </a:rPr>
              <a:t>，大家看到的動態示意圖，紅色的是兩班第二排最靠牆的人員。</a:t>
            </a:r>
          </a:p>
        </p:txBody>
      </p:sp>
      <p:sp>
        <p:nvSpPr>
          <p:cNvPr id="29700" name="投影片編號版面配置區 3">
            <a:extLst>
              <a:ext uri="{FF2B5EF4-FFF2-40B4-BE49-F238E27FC236}">
                <a16:creationId xmlns:a16="http://schemas.microsoft.com/office/drawing/2014/main" id="{88135B2C-74F8-EE8E-FC2C-A12D251008FC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FD2FA0-CCD9-4642-B5A9-6A7A5ACABB67}" type="slidenum">
              <a:rPr kumimoji="1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2052581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785184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81533" y="1"/>
            <a:ext cx="2878667" cy="6126163"/>
          </a:xfrm>
        </p:spPr>
        <p:txBody>
          <a:bodyPr vert="eaVert"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439149" cy="6126163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868474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F4D178-CB02-5271-718F-F71225C8F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84" y="0"/>
            <a:ext cx="11521016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>
            <a:extLst>
              <a:ext uri="{FF2B5EF4-FFF2-40B4-BE49-F238E27FC236}">
                <a16:creationId xmlns:a16="http://schemas.microsoft.com/office/drawing/2014/main" id="{3726636A-1EAC-600F-806D-E04205A57296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6291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972715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460058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035063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264130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805802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371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57808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658091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EC97448-D2EF-1586-BAB0-D6219342B2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39184" y="0"/>
            <a:ext cx="1152101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這是標題區</a:t>
            </a:r>
          </a:p>
        </p:txBody>
      </p:sp>
      <p:sp>
        <p:nvSpPr>
          <p:cNvPr id="2051" name="Rectangle 8">
            <a:extLst>
              <a:ext uri="{FF2B5EF4-FFF2-40B4-BE49-F238E27FC236}">
                <a16:creationId xmlns:a16="http://schemas.microsoft.com/office/drawing/2014/main" id="{B95538C4-72FF-577D-726C-D4A644796D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2052" name="文字方塊 3">
            <a:extLst>
              <a:ext uri="{FF2B5EF4-FFF2-40B4-BE49-F238E27FC236}">
                <a16:creationId xmlns:a16="http://schemas.microsoft.com/office/drawing/2014/main" id="{09866458-3342-5C11-0A3F-E897BE63DD3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167285" y="168275"/>
            <a:ext cx="273896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2400" b="1">
                <a:solidFill>
                  <a:srgbClr val="FFFFFF"/>
                </a:solidFill>
                <a:ea typeface="標楷體" pitchFamily="65" charset="-120"/>
              </a:rPr>
              <a:t>共修篇之一</a:t>
            </a:r>
          </a:p>
          <a:p>
            <a:pPr eaLnBrk="1" hangingPunct="1">
              <a:defRPr/>
            </a:pPr>
            <a:endParaRPr lang="zh-TW" altLang="en-US" sz="1800"/>
          </a:p>
        </p:txBody>
      </p:sp>
    </p:spTree>
    <p:extLst>
      <p:ext uri="{BB962C8B-B14F-4D97-AF65-F5344CB8AC3E}">
        <p14:creationId xmlns:p14="http://schemas.microsoft.com/office/powerpoint/2010/main" val="490029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0000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0000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0000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000066"/>
          </a:solidFill>
          <a:latin typeface="Arial" charset="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000">
          <a:solidFill>
            <a:srgbClr val="000066"/>
          </a:solidFill>
          <a:latin typeface="Arial" charset="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000">
          <a:solidFill>
            <a:srgbClr val="000066"/>
          </a:solidFill>
          <a:latin typeface="Arial" charset="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000">
          <a:solidFill>
            <a:srgbClr val="000066"/>
          </a:solidFill>
          <a:latin typeface="Arial" charset="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000">
          <a:solidFill>
            <a:srgbClr val="0000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1302A1-85F0-1B02-E1A7-E492B8D80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3939F5F-61C5-877E-159E-26A99E466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2188" y="2186297"/>
            <a:ext cx="9375008" cy="4525963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6000" dirty="0">
                <a:solidFill>
                  <a:srgbClr val="FFC000"/>
                </a:solidFill>
              </a:rPr>
              <a:t>             佛堂共修須知</a:t>
            </a:r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           :</a:t>
            </a:r>
            <a:r>
              <a:rPr lang="zh-TW" altLang="en-US" dirty="0"/>
              <a:t>                  </a:t>
            </a:r>
            <a:r>
              <a:rPr lang="zh-TW" altLang="en-US" sz="4400" dirty="0">
                <a:solidFill>
                  <a:srgbClr val="FFC000"/>
                </a:solidFill>
                <a:latin typeface="+mj-ea"/>
                <a:ea typeface="+mj-ea"/>
              </a:rPr>
              <a:t>分享</a:t>
            </a:r>
            <a:r>
              <a:rPr lang="en-US" altLang="zh-TW" sz="4400" dirty="0">
                <a:solidFill>
                  <a:srgbClr val="FFC000"/>
                </a:solidFill>
                <a:latin typeface="+mj-ea"/>
                <a:ea typeface="+mj-ea"/>
              </a:rPr>
              <a:t>:</a:t>
            </a:r>
            <a:r>
              <a:rPr lang="zh-TW" altLang="en-US" sz="4400" dirty="0">
                <a:solidFill>
                  <a:srgbClr val="FFC000"/>
                </a:solidFill>
                <a:latin typeface="+mj-ea"/>
                <a:ea typeface="+mj-ea"/>
              </a:rPr>
              <a:t>德 勱</a:t>
            </a:r>
            <a:endParaRPr lang="en-US" altLang="zh-TW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757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4B6DE7-8F50-C99C-704A-A98EA0A42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80AAB8EA-E08F-745E-417B-74621EB9F9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8962" y="1029904"/>
            <a:ext cx="8374112" cy="557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78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1B1D38-0AFE-6F03-11AE-888EA07F3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C0B134CF-FE53-FB2D-D051-BA1839FFB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7171" y="778285"/>
            <a:ext cx="7951861" cy="596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54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101074-A71C-042C-D59C-6590DBE39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CAB1379C-1800-8F2E-6F44-29882846E4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0167" y="788225"/>
            <a:ext cx="7836359" cy="587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597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69C212-9C4F-A742-F0C9-5639EDE1A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4D486155-299E-E879-20F5-C01B5B2DED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6753" y="814112"/>
            <a:ext cx="8819912" cy="587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26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4B6DE7-8F50-C99C-704A-A98EA0A42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80AAB8EA-E08F-745E-417B-74621EB9F9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8962" y="1029904"/>
            <a:ext cx="8374112" cy="557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92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投影片編號版面配置區 3">
            <a:extLst>
              <a:ext uri="{FF2B5EF4-FFF2-40B4-BE49-F238E27FC236}">
                <a16:creationId xmlns:a16="http://schemas.microsoft.com/office/drawing/2014/main" id="{8317A257-3424-F9A5-568C-9DDAA3B39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l">
              <a:spcBef>
                <a:spcPct val="0"/>
              </a:spcBef>
              <a:buFontTx/>
              <a:buNone/>
              <a:defRPr/>
            </a:pPr>
            <a:fld id="{E07EBADC-9FAB-4F0B-9C65-6386E5CC99FE}" type="slidenum">
              <a:rPr lang="en-US" altLang="zh-TW" smtClean="0"/>
              <a:pPr algn="l">
                <a:spcBef>
                  <a:spcPct val="0"/>
                </a:spcBef>
                <a:buFontTx/>
                <a:buNone/>
                <a:defRPr/>
              </a:pPr>
              <a:t>15</a:t>
            </a:fld>
            <a:endParaRPr lang="en-US" altLang="zh-TW" sz="1400">
              <a:ea typeface="文鼎粗明" pitchFamily="49" charset="-120"/>
            </a:endParaRPr>
          </a:p>
        </p:txBody>
      </p:sp>
      <p:sp>
        <p:nvSpPr>
          <p:cNvPr id="38915" name="標題 5">
            <a:extLst>
              <a:ext uri="{FF2B5EF4-FFF2-40B4-BE49-F238E27FC236}">
                <a16:creationId xmlns:a16="http://schemas.microsoft.com/office/drawing/2014/main" id="{EB2A41BB-C2A0-2895-B692-1299AD16BB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42364" y="0"/>
            <a:ext cx="1925637" cy="6858000"/>
          </a:xfrm>
        </p:spPr>
        <p:txBody>
          <a:bodyPr vert="eaVert"/>
          <a:lstStyle/>
          <a:p>
            <a:pPr algn="l"/>
            <a:r>
              <a:rPr lang="zh-TW" altLang="en-US" sz="5400">
                <a:solidFill>
                  <a:srgbClr val="F8FEF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起身合掌</a:t>
            </a:r>
          </a:p>
        </p:txBody>
      </p:sp>
      <p:sp>
        <p:nvSpPr>
          <p:cNvPr id="38916" name="文字方塊 5">
            <a:extLst>
              <a:ext uri="{FF2B5EF4-FFF2-40B4-BE49-F238E27FC236}">
                <a16:creationId xmlns:a16="http://schemas.microsoft.com/office/drawing/2014/main" id="{39AC8A22-A10B-65FA-4663-6965103E8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7151" y="6186488"/>
            <a:ext cx="183991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6907" tIns="33453" rIns="66907" bIns="33453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900">
                <a:solidFill>
                  <a:srgbClr val="EAEAEA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文鼎粗明" pitchFamily="49" charset="-120"/>
              </a:rPr>
              <a:t>攝影者：林冠葳</a:t>
            </a:r>
          </a:p>
        </p:txBody>
      </p:sp>
      <p:sp>
        <p:nvSpPr>
          <p:cNvPr id="38917" name="內容版面配置區 1">
            <a:extLst>
              <a:ext uri="{FF2B5EF4-FFF2-40B4-BE49-F238E27FC236}">
                <a16:creationId xmlns:a16="http://schemas.microsoft.com/office/drawing/2014/main" id="{35EC5E63-5FF4-6308-F764-444250839B6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8918" name="Picture 2">
            <a:extLst>
              <a:ext uri="{FF2B5EF4-FFF2-40B4-BE49-F238E27FC236}">
                <a16:creationId xmlns:a16="http://schemas.microsoft.com/office/drawing/2014/main" id="{56874C9D-B829-82D8-2C93-039E16FC0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C336F94-C894-4BED-A8B5-39AAE87F1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410" y="634266"/>
            <a:ext cx="11454582" cy="41294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4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zh-TW" altLang="en-US" sz="4800" dirty="0">
                <a:solidFill>
                  <a:schemeClr val="bg1">
                    <a:lumMod val="95000"/>
                  </a:schemeClr>
                </a:solidFill>
              </a:rPr>
              <a:t>共修中必須空出中央走道，面對佛像的右邊稱為</a:t>
            </a:r>
            <a:r>
              <a:rPr lang="zh-TW" altLang="en-US" sz="4800" dirty="0">
                <a:solidFill>
                  <a:srgbClr val="FFC000"/>
                </a:solidFill>
              </a:rPr>
              <a:t>東班</a:t>
            </a:r>
            <a:r>
              <a:rPr lang="zh-TW" altLang="en-US" sz="4800" dirty="0">
                <a:solidFill>
                  <a:schemeClr val="bg1">
                    <a:lumMod val="95000"/>
                  </a:schemeClr>
                </a:solidFill>
              </a:rPr>
              <a:t>，左邊稱為</a:t>
            </a:r>
            <a:r>
              <a:rPr lang="zh-TW" altLang="en-US" sz="4800" dirty="0">
                <a:solidFill>
                  <a:srgbClr val="FFC000"/>
                </a:solidFill>
                <a:latin typeface="+mn-ea"/>
              </a:rPr>
              <a:t>西</a:t>
            </a:r>
            <a:r>
              <a:rPr lang="zh-TW" altLang="en-US" sz="4800" dirty="0">
                <a:solidFill>
                  <a:srgbClr val="FFC000"/>
                </a:solidFill>
              </a:rPr>
              <a:t>班</a:t>
            </a:r>
            <a:r>
              <a:rPr lang="zh-TW" altLang="en-US" sz="4800" dirty="0">
                <a:solidFill>
                  <a:schemeClr val="bg1">
                    <a:lumMod val="95000"/>
                  </a:schemeClr>
                </a:solidFill>
              </a:rPr>
              <a:t>。在禮佛共修唱誦中或主講者在前方時，不宜在中央走道行走，其餘時間則無妨。若共修中有男女居士群，男眾位於東班、女眾位於西班，或男眾於女眾之前方、居士應位於僧眾後禮拜。較慢入佛堂者，應於隊伍後方先問訊或禮佛後，再進入座位。</a:t>
            </a:r>
            <a:endParaRPr lang="en-US" altLang="zh-TW" sz="48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en-US" altLang="zh-TW" sz="4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343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C336F94-C894-4BED-A8B5-39AAE87F1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2442" y="-232007"/>
            <a:ext cx="10356889" cy="412942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altLang="zh-TW" sz="44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sz="4400" dirty="0">
                <a:solidFill>
                  <a:schemeClr val="bg1">
                    <a:lumMod val="95000"/>
                  </a:schemeClr>
                </a:solidFill>
              </a:rPr>
              <a:t>於一般靜態共修場合時，蒲團可直接以</a:t>
            </a:r>
            <a:endParaRPr lang="en-US" altLang="zh-TW" sz="44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sz="4400" dirty="0">
                <a:solidFill>
                  <a:schemeClr val="bg1">
                    <a:lumMod val="95000"/>
                  </a:schemeClr>
                </a:solidFill>
              </a:rPr>
              <a:t>「</a:t>
            </a:r>
            <a:r>
              <a:rPr lang="zh-TW" altLang="en-US" sz="4400" dirty="0">
                <a:solidFill>
                  <a:srgbClr val="FFC000"/>
                </a:solidFill>
              </a:rPr>
              <a:t>前低後高</a:t>
            </a:r>
            <a:r>
              <a:rPr lang="zh-TW" altLang="en-US" sz="4400" dirty="0">
                <a:solidFill>
                  <a:schemeClr val="bg1">
                    <a:lumMod val="95000"/>
                  </a:schemeClr>
                </a:solidFill>
              </a:rPr>
              <a:t>」的方向擺放，以利長時間的</a:t>
            </a:r>
            <a:endParaRPr lang="en-US" altLang="zh-TW" sz="44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sz="4400" dirty="0">
                <a:solidFill>
                  <a:schemeClr val="bg1">
                    <a:lumMod val="95000"/>
                  </a:schemeClr>
                </a:solidFill>
              </a:rPr>
              <a:t>盤坐；而在精進禮拜的場合，為適於多次</a:t>
            </a:r>
            <a:endParaRPr lang="en-US" altLang="zh-TW" sz="44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sz="4400" dirty="0">
                <a:solidFill>
                  <a:schemeClr val="bg1">
                    <a:lumMod val="95000"/>
                  </a:schemeClr>
                </a:solidFill>
              </a:rPr>
              <a:t>頂禮跪拜的方便，蒲團可以「</a:t>
            </a:r>
            <a:r>
              <a:rPr lang="zh-TW" altLang="en-US" sz="4400" dirty="0">
                <a:solidFill>
                  <a:srgbClr val="FFC000"/>
                </a:solidFill>
              </a:rPr>
              <a:t>前高後低</a:t>
            </a:r>
            <a:r>
              <a:rPr lang="zh-TW" altLang="en-US" sz="4400" dirty="0">
                <a:solidFill>
                  <a:schemeClr val="bg1">
                    <a:lumMod val="95000"/>
                  </a:schemeClr>
                </a:solidFill>
              </a:rPr>
              <a:t>」</a:t>
            </a:r>
            <a:endParaRPr lang="en-US" altLang="zh-TW" sz="44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sz="4400" dirty="0">
                <a:solidFill>
                  <a:schemeClr val="bg1">
                    <a:lumMod val="95000"/>
                  </a:schemeClr>
                </a:solidFill>
              </a:rPr>
              <a:t>方式擺放</a:t>
            </a:r>
            <a:r>
              <a:rPr lang="zh-TW" altLang="en-US" sz="4400" dirty="0">
                <a:solidFill>
                  <a:schemeClr val="bg1">
                    <a:lumMod val="9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endParaRPr lang="en-US" altLang="zh-TW" sz="44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sz="4400" dirty="0">
                <a:solidFill>
                  <a:schemeClr val="bg1">
                    <a:lumMod val="95000"/>
                  </a:schemeClr>
                </a:solidFill>
              </a:rPr>
              <a:t>共修中，如活動當日</a:t>
            </a:r>
            <a:r>
              <a:rPr lang="zh-TW" altLang="en-US" sz="4400" dirty="0">
                <a:solidFill>
                  <a:srgbClr val="FFC000"/>
                </a:solidFill>
              </a:rPr>
              <a:t>坐椅子</a:t>
            </a:r>
            <a:r>
              <a:rPr lang="zh-TW" altLang="en-US" sz="4400" dirty="0">
                <a:solidFill>
                  <a:schemeClr val="bg1">
                    <a:lumMod val="95000"/>
                  </a:schemeClr>
                </a:solidFill>
              </a:rPr>
              <a:t>唱供養歌時，將餐盒</a:t>
            </a:r>
            <a:r>
              <a:rPr lang="zh-TW" altLang="en-US" sz="4400" dirty="0">
                <a:solidFill>
                  <a:srgbClr val="FFC000"/>
                </a:solidFill>
              </a:rPr>
              <a:t>捧在胸前</a:t>
            </a:r>
            <a:r>
              <a:rPr lang="zh-TW" altLang="en-US" sz="4400" dirty="0">
                <a:solidFill>
                  <a:schemeClr val="bg1">
                    <a:lumMod val="95000"/>
                  </a:schemeClr>
                </a:solidFill>
              </a:rPr>
              <a:t>；</a:t>
            </a:r>
            <a:r>
              <a:rPr lang="zh-TW" altLang="en-US" sz="4400" dirty="0">
                <a:solidFill>
                  <a:srgbClr val="FFC000"/>
                </a:solidFill>
              </a:rPr>
              <a:t>坐蒲團</a:t>
            </a:r>
            <a:r>
              <a:rPr lang="zh-TW" altLang="en-US" sz="4400" dirty="0">
                <a:solidFill>
                  <a:schemeClr val="bg1">
                    <a:lumMod val="95000"/>
                  </a:schemeClr>
                </a:solidFill>
              </a:rPr>
              <a:t>則將餐盒整齊放在</a:t>
            </a:r>
            <a:r>
              <a:rPr lang="zh-TW" altLang="en-US" sz="4400" dirty="0">
                <a:solidFill>
                  <a:srgbClr val="FFC000"/>
                </a:solidFill>
              </a:rPr>
              <a:t>正前方地上</a:t>
            </a:r>
            <a:r>
              <a:rPr lang="zh-TW" altLang="en-US" sz="4400" dirty="0">
                <a:solidFill>
                  <a:schemeClr val="bg1">
                    <a:lumMod val="95000"/>
                  </a:schemeClr>
                </a:solidFill>
              </a:rPr>
              <a:t>，合掌供養</a:t>
            </a:r>
            <a:r>
              <a:rPr lang="zh-TW" altLang="en-US" sz="4400" dirty="0">
                <a:solidFill>
                  <a:schemeClr val="bg1">
                    <a:lumMod val="9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endParaRPr lang="zh-TW" altLang="en-US" sz="4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3442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4" name="Rectangle 26">
            <a:extLst>
              <a:ext uri="{FF2B5EF4-FFF2-40B4-BE49-F238E27FC236}">
                <a16:creationId xmlns:a16="http://schemas.microsoft.com/office/drawing/2014/main" id="{74D4875E-2B3C-1A6B-53D3-D1CBEA3257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6413" y="1916113"/>
            <a:ext cx="8640762" cy="2233612"/>
          </a:xfrm>
        </p:spPr>
        <p:txBody>
          <a:bodyPr/>
          <a:lstStyle/>
          <a:p>
            <a:r>
              <a:rPr lang="zh-TW" altLang="en-US" sz="3600">
                <a:solidFill>
                  <a:schemeClr val="bg1"/>
                </a:solidFill>
              </a:rPr>
              <a:t>繞佛，願佛常在人間，</a:t>
            </a:r>
            <a:br>
              <a:rPr lang="zh-TW" altLang="en-US" sz="3600">
                <a:solidFill>
                  <a:schemeClr val="bg1"/>
                </a:solidFill>
              </a:rPr>
            </a:br>
            <a:r>
              <a:rPr lang="zh-TW" altLang="en-US" sz="3600">
                <a:solidFill>
                  <a:schemeClr val="bg1"/>
                </a:solidFill>
              </a:rPr>
              <a:t>繞法，願法常在心田。</a:t>
            </a:r>
            <a:br>
              <a:rPr lang="zh-TW" altLang="en-US" sz="3600">
                <a:solidFill>
                  <a:schemeClr val="bg1"/>
                </a:solidFill>
              </a:rPr>
            </a:br>
            <a:br>
              <a:rPr lang="zh-TW" altLang="en-US" sz="3600">
                <a:solidFill>
                  <a:schemeClr val="bg1"/>
                </a:solidFill>
              </a:rPr>
            </a:br>
            <a:r>
              <a:rPr lang="zh-TW" altLang="en-US" sz="3600">
                <a:solidFill>
                  <a:schemeClr val="bg1"/>
                </a:solidFill>
              </a:rPr>
              <a:t>心境保持「靜寂清澄」，</a:t>
            </a:r>
            <a:br>
              <a:rPr lang="zh-TW" altLang="en-US" sz="3600">
                <a:solidFill>
                  <a:schemeClr val="bg1"/>
                </a:solidFill>
              </a:rPr>
            </a:br>
            <a:r>
              <a:rPr lang="zh-TW" altLang="en-US" sz="3600">
                <a:solidFill>
                  <a:schemeClr val="bg1"/>
                </a:solidFill>
              </a:rPr>
              <a:t>精神保持「敏睿明朗」，</a:t>
            </a:r>
            <a:br>
              <a:rPr lang="zh-TW" altLang="en-US" sz="3600">
                <a:solidFill>
                  <a:schemeClr val="bg1"/>
                </a:solidFill>
              </a:rPr>
            </a:br>
            <a:r>
              <a:rPr lang="zh-TW" altLang="en-US" sz="3600">
                <a:solidFill>
                  <a:schemeClr val="bg1"/>
                </a:solidFill>
              </a:rPr>
              <a:t>相互觀照，才能成就合齊莊嚴之美。</a:t>
            </a:r>
            <a:endParaRPr lang="en-US" altLang="zh-TW" sz="3600">
              <a:solidFill>
                <a:schemeClr val="bg1"/>
              </a:solidFill>
            </a:endParaRPr>
          </a:p>
        </p:txBody>
      </p:sp>
      <p:sp>
        <p:nvSpPr>
          <p:cNvPr id="12485" name="Text Box 197">
            <a:extLst>
              <a:ext uri="{FF2B5EF4-FFF2-40B4-BE49-F238E27FC236}">
                <a16:creationId xmlns:a16="http://schemas.microsoft.com/office/drawing/2014/main" id="{54A4EC71-FDEB-B577-B396-E2A2EBB2D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995988"/>
            <a:ext cx="9144000" cy="457200"/>
          </a:xfrm>
          <a:prstGeom prst="rect">
            <a:avLst/>
          </a:prstGeom>
          <a:gradFill rotWithShape="1">
            <a:gsLst>
              <a:gs pos="0">
                <a:srgbClr val="FFFFFF">
                  <a:gamma/>
                  <a:shade val="4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宗教處精進培訓室 謹製</a:t>
            </a:r>
            <a:r>
              <a:rPr kumimoji="1" lang="en-US" altLang="zh-TW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2012.08.21</a:t>
            </a:r>
          </a:p>
        </p:txBody>
      </p:sp>
      <p:pic>
        <p:nvPicPr>
          <p:cNvPr id="12488" name="Picture 200">
            <a:extLst>
              <a:ext uri="{FF2B5EF4-FFF2-40B4-BE49-F238E27FC236}">
                <a16:creationId xmlns:a16="http://schemas.microsoft.com/office/drawing/2014/main" id="{934FF8ED-4546-9421-035D-E40511C1A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4581526"/>
            <a:ext cx="869950" cy="190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9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4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8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693C9F5-6887-8C4F-7F36-069210B03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3035" y="1166018"/>
            <a:ext cx="10972800" cy="4525963"/>
          </a:xfrm>
        </p:spPr>
        <p:txBody>
          <a:bodyPr/>
          <a:lstStyle/>
          <a:p>
            <a:r>
              <a:rPr lang="zh-TW" altLang="en-US" sz="7200" dirty="0">
                <a:solidFill>
                  <a:srgbClr val="FFC000"/>
                </a:solidFill>
              </a:rPr>
              <a:t>佛教禮儀之一 </a:t>
            </a:r>
            <a:endParaRPr lang="en-US" altLang="zh-TW" sz="7200" dirty="0">
              <a:solidFill>
                <a:srgbClr val="FFC000"/>
              </a:solidFill>
            </a:endParaRPr>
          </a:p>
          <a:p>
            <a:r>
              <a:rPr lang="zh-TW" altLang="en-US" sz="7200" dirty="0">
                <a:solidFill>
                  <a:srgbClr val="FFC000"/>
                </a:solidFill>
              </a:rPr>
              <a:t>佛教的儀式</a:t>
            </a:r>
            <a:r>
              <a:rPr lang="en-US" altLang="zh-TW" sz="7200" dirty="0">
                <a:solidFill>
                  <a:srgbClr val="FFC000"/>
                </a:solidFill>
              </a:rPr>
              <a:t>-</a:t>
            </a:r>
            <a:r>
              <a:rPr lang="zh-TW" altLang="en-US" sz="7200" dirty="0">
                <a:solidFill>
                  <a:srgbClr val="FFC000"/>
                </a:solidFill>
              </a:rPr>
              <a:t>右繞</a:t>
            </a:r>
            <a:endParaRPr lang="en-US" altLang="zh-TW" sz="7200" dirty="0">
              <a:solidFill>
                <a:srgbClr val="FFC000"/>
              </a:solidFill>
              <a:latin typeface="Poiret One" panose="00000500000000000000" pitchFamily="2" charset="0"/>
            </a:endParaRPr>
          </a:p>
          <a:p>
            <a:pPr marL="0" indent="0">
              <a:buNone/>
            </a:pPr>
            <a:r>
              <a:rPr lang="zh-TW" altLang="en-US" sz="7200" dirty="0">
                <a:solidFill>
                  <a:srgbClr val="FFC000"/>
                </a:solidFill>
                <a:latin typeface="Poiret One" panose="00000500000000000000" pitchFamily="2" charset="0"/>
              </a:rPr>
              <a:t> </a:t>
            </a:r>
            <a:r>
              <a:rPr lang="zh-TW" altLang="en-US" sz="7200" dirty="0">
                <a:solidFill>
                  <a:srgbClr val="FFC000"/>
                </a:solidFill>
              </a:rPr>
              <a:t>表示恭敬仰慕之意</a:t>
            </a:r>
            <a:endParaRPr lang="en-US" altLang="zh-TW" sz="7200" dirty="0">
              <a:solidFill>
                <a:srgbClr val="FFC000"/>
              </a:solidFill>
            </a:endParaRPr>
          </a:p>
          <a:p>
            <a:r>
              <a:rPr lang="zh-TW" altLang="en-US" sz="7200" dirty="0">
                <a:solidFill>
                  <a:srgbClr val="FFC000"/>
                </a:solidFill>
              </a:rPr>
              <a:t>行道</a:t>
            </a:r>
          </a:p>
        </p:txBody>
      </p:sp>
    </p:spTree>
    <p:extLst>
      <p:ext uri="{BB962C8B-B14F-4D97-AF65-F5344CB8AC3E}">
        <p14:creationId xmlns:p14="http://schemas.microsoft.com/office/powerpoint/2010/main" val="4242108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2F9607-493F-4AC4-1D06-449EC502B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E5B14E9A-B1C7-FEF2-5E40-25A0B706A8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0673" y="674703"/>
            <a:ext cx="8989996" cy="598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82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99BE4B-5787-F85A-3D59-00DB9DF33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952015"/>
            <a:ext cx="11521016" cy="1143000"/>
          </a:xfrm>
        </p:spPr>
        <p:txBody>
          <a:bodyPr/>
          <a:lstStyle/>
          <a:p>
            <a:r>
              <a:rPr lang="zh-TW" altLang="en-US" sz="6000" dirty="0">
                <a:solidFill>
                  <a:srgbClr val="FFC000"/>
                </a:solidFill>
              </a:rPr>
              <a:t>繞佛繞法</a:t>
            </a:r>
            <a:br>
              <a:rPr lang="zh-TW" altLang="en-US" sz="6000" dirty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endParaRPr lang="zh-TW" altLang="en-US" sz="6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6E2676A-1216-0E0E-3430-841A50B28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047" y="1523515"/>
            <a:ext cx="10972800" cy="4525963"/>
          </a:xfrm>
        </p:spPr>
        <p:txBody>
          <a:bodyPr/>
          <a:lstStyle/>
          <a:p>
            <a:r>
              <a:rPr lang="zh-TW" altLang="en-US" sz="4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五分音聲和齊念佛</a:t>
            </a:r>
            <a:endParaRPr lang="en-US" altLang="zh-TW" sz="4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zh-TW" altLang="en-US" sz="4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口念</a:t>
            </a:r>
            <a:r>
              <a:rPr lang="zh-TW" altLang="en-US" sz="4400" dirty="0">
                <a:solidFill>
                  <a:schemeClr val="accent2">
                    <a:lumMod val="20000"/>
                    <a:lumOff val="80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4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心憶</a:t>
            </a:r>
            <a:r>
              <a:rPr lang="zh-TW" altLang="en-US" sz="4400" dirty="0">
                <a:solidFill>
                  <a:schemeClr val="accent2">
                    <a:lumMod val="20000"/>
                    <a:lumOff val="80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4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身行</a:t>
            </a:r>
            <a:endParaRPr lang="en-US" altLang="zh-TW" sz="4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zh-TW" altLang="en-US" sz="4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行進間切勿左顧右盼</a:t>
            </a:r>
            <a:r>
              <a:rPr lang="en-US" altLang="zh-TW" sz="4400" dirty="0">
                <a:solidFill>
                  <a:schemeClr val="accent2">
                    <a:lumMod val="20000"/>
                    <a:lumOff val="80000"/>
                  </a:schemeClr>
                </a:solidFill>
                <a:latin typeface="Poiret One" panose="00000500000000000000" pitchFamily="2" charset="0"/>
              </a:rPr>
              <a:t>﹐</a:t>
            </a:r>
            <a:r>
              <a:rPr lang="zh-TW" altLang="en-US" sz="4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雙眼垂視</a:t>
            </a:r>
            <a:r>
              <a:rPr lang="en-US" altLang="zh-TW" sz="4400" dirty="0">
                <a:solidFill>
                  <a:schemeClr val="accent2">
                    <a:lumMod val="20000"/>
                    <a:lumOff val="80000"/>
                  </a:schemeClr>
                </a:solidFill>
                <a:latin typeface="Poiret One" panose="00000500000000000000" pitchFamily="2" charset="0"/>
              </a:rPr>
              <a:t>﹐</a:t>
            </a:r>
          </a:p>
          <a:p>
            <a:pPr marL="0" indent="0">
              <a:buNone/>
            </a:pPr>
            <a:r>
              <a:rPr lang="zh-TW" altLang="en-US" sz="4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 看前一位衣領為宜</a:t>
            </a:r>
            <a:endParaRPr lang="en-US" altLang="zh-TW" sz="36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endParaRPr lang="en-US" altLang="zh-TW" sz="3600" dirty="0">
              <a:solidFill>
                <a:schemeClr val="accent2">
                  <a:lumMod val="20000"/>
                  <a:lumOff val="80000"/>
                </a:schemeClr>
              </a:solidFill>
              <a:latin typeface="+mn-ea"/>
            </a:endParaRPr>
          </a:p>
          <a:p>
            <a:pPr marL="0" indent="0">
              <a:buNone/>
            </a:pPr>
            <a:r>
              <a:rPr lang="zh-TW" altLang="en-US" sz="5400" dirty="0">
                <a:solidFill>
                  <a:srgbClr val="FFC000"/>
                </a:solidFill>
                <a:latin typeface="+mn-ea"/>
              </a:rPr>
              <a:t>若有停滯須原地踏步</a:t>
            </a:r>
            <a:endParaRPr lang="en-US" altLang="zh-TW" sz="5400" dirty="0">
              <a:solidFill>
                <a:srgbClr val="FFC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25382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E9A29E-4CFD-E95A-E3DB-5CEF7D601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65" y="534203"/>
            <a:ext cx="11521016" cy="1143000"/>
          </a:xfrm>
        </p:spPr>
        <p:txBody>
          <a:bodyPr/>
          <a:lstStyle/>
          <a:p>
            <a:r>
              <a:rPr lang="zh-TW" altLang="en-US" sz="6000" dirty="0">
                <a:solidFill>
                  <a:srgbClr val="FFC000"/>
                </a:solidFill>
              </a:rPr>
              <a:t>繞佛繞法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5E289D0-16D1-D677-1FB1-FC847410A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2758" y="1436571"/>
            <a:ext cx="10972800" cy="4525963"/>
          </a:xfrm>
        </p:spPr>
        <p:txBody>
          <a:bodyPr/>
          <a:lstStyle/>
          <a:p>
            <a:r>
              <a:rPr lang="zh-TW" altLang="en-US" sz="4000" dirty="0">
                <a:solidFill>
                  <a:schemeClr val="bg1">
                    <a:lumMod val="75000"/>
                  </a:schemeClr>
                </a:solidFill>
              </a:rPr>
              <a:t>避免衣服</a:t>
            </a:r>
            <a:r>
              <a:rPr lang="zh-TW" altLang="en-US" sz="4000" dirty="0">
                <a:solidFill>
                  <a:schemeClr val="bg1">
                    <a:lumMod val="7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4000" dirty="0">
                <a:solidFill>
                  <a:schemeClr val="bg1">
                    <a:lumMod val="75000"/>
                  </a:schemeClr>
                </a:solidFill>
              </a:rPr>
              <a:t>提包</a:t>
            </a:r>
            <a:r>
              <a:rPr lang="zh-TW" altLang="en-US" sz="4000" dirty="0">
                <a:solidFill>
                  <a:schemeClr val="bg1">
                    <a:lumMod val="7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4000" dirty="0">
                <a:solidFill>
                  <a:schemeClr val="bg1">
                    <a:lumMod val="75000"/>
                  </a:schemeClr>
                </a:solidFill>
              </a:rPr>
              <a:t>雜物等入佛堂共修</a:t>
            </a:r>
            <a:endParaRPr lang="en-US" altLang="zh-TW" sz="40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zh-TW" altLang="en-US" sz="4000" dirty="0">
                <a:solidFill>
                  <a:schemeClr val="bg1">
                    <a:lumMod val="75000"/>
                  </a:schemeClr>
                </a:solidFill>
              </a:rPr>
              <a:t>遇禮佛或開始繞佛筆記本</a:t>
            </a:r>
            <a:r>
              <a:rPr lang="zh-TW" altLang="en-US" sz="4000" dirty="0">
                <a:solidFill>
                  <a:schemeClr val="bg1">
                    <a:lumMod val="7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4000" dirty="0">
                <a:solidFill>
                  <a:schemeClr val="bg1">
                    <a:lumMod val="75000"/>
                  </a:schemeClr>
                </a:solidFill>
              </a:rPr>
              <a:t>筆放置於</a:t>
            </a:r>
            <a:endParaRPr lang="en-US" altLang="zh-TW" sz="40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sz="4000" dirty="0">
                <a:solidFill>
                  <a:schemeClr val="bg1">
                    <a:lumMod val="75000"/>
                  </a:schemeClr>
                </a:solidFill>
              </a:rPr>
              <a:t>  蒲團左右或蓮花椅中置物處</a:t>
            </a:r>
            <a:endParaRPr lang="en-US" altLang="zh-TW" sz="40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zh-TW" altLang="en-US" sz="4000" dirty="0">
                <a:solidFill>
                  <a:schemeClr val="bg1">
                    <a:lumMod val="75000"/>
                  </a:schemeClr>
                </a:solidFill>
              </a:rPr>
              <a:t>禮拜中或離開</a:t>
            </a:r>
            <a:r>
              <a:rPr lang="zh-TW" altLang="en-US" sz="4000" dirty="0">
                <a:solidFill>
                  <a:schemeClr val="bg1">
                    <a:lumMod val="75000"/>
                  </a:schemeClr>
                </a:solidFill>
                <a:latin typeface="Poiret One" panose="00000500000000000000" pitchFamily="2" charset="0"/>
              </a:rPr>
              <a:t>，</a:t>
            </a:r>
            <a:r>
              <a:rPr lang="zh-TW" altLang="en-US" sz="4000" dirty="0">
                <a:solidFill>
                  <a:schemeClr val="bg1">
                    <a:lumMod val="75000"/>
                  </a:schemeClr>
                </a:solidFill>
              </a:rPr>
              <a:t>要保持蒲團前後左右對齊</a:t>
            </a:r>
            <a:endParaRPr lang="en-US" altLang="zh-TW" sz="40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sz="4000" dirty="0">
                <a:solidFill>
                  <a:schemeClr val="bg1">
                    <a:lumMod val="75000"/>
                  </a:schemeClr>
                </a:solidFill>
              </a:rPr>
              <a:t>  蓮花椅統一收椅背</a:t>
            </a:r>
            <a:endParaRPr lang="en-US" altLang="zh-TW" sz="40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zh-TW" altLang="en-US" sz="4000" dirty="0">
                <a:solidFill>
                  <a:schemeClr val="bg1">
                    <a:lumMod val="75000"/>
                  </a:schemeClr>
                </a:solidFill>
              </a:rPr>
              <a:t>共修中水杯</a:t>
            </a:r>
            <a:r>
              <a:rPr lang="zh-TW" altLang="en-US" sz="4000" dirty="0">
                <a:solidFill>
                  <a:schemeClr val="bg1">
                    <a:lumMod val="7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4000" dirty="0">
                <a:solidFill>
                  <a:schemeClr val="bg1">
                    <a:lumMod val="75000"/>
                  </a:schemeClr>
                </a:solidFill>
              </a:rPr>
              <a:t>食物不可帶入佛堂</a:t>
            </a:r>
            <a:endParaRPr lang="en-US" altLang="zh-TW" sz="40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zh-TW" altLang="en-US" sz="4000" dirty="0">
                <a:solidFill>
                  <a:schemeClr val="bg1">
                    <a:lumMod val="75000"/>
                  </a:schemeClr>
                </a:solidFill>
              </a:rPr>
              <a:t>關手機或調為震動</a:t>
            </a:r>
            <a:endParaRPr lang="en-US" altLang="zh-TW" sz="4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571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8CC065AC-2FA7-0D35-6A7F-4898C297EE7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zh-TW" altLang="en-US" dirty="0">
                <a:solidFill>
                  <a:schemeClr val="bg2"/>
                </a:solidFill>
              </a:rPr>
              <a:t>慈濟社區道場共修</a:t>
            </a:r>
            <a:br>
              <a:rPr kumimoji="0" lang="zh-TW" altLang="en-US" dirty="0">
                <a:solidFill>
                  <a:schemeClr val="bg1"/>
                </a:solidFill>
              </a:rPr>
            </a:br>
            <a:r>
              <a:rPr kumimoji="0" lang="zh-TW" altLang="en-US" sz="7200" dirty="0">
                <a:solidFill>
                  <a:schemeClr val="bg1"/>
                </a:solidFill>
              </a:rPr>
              <a:t>繞</a:t>
            </a:r>
            <a:r>
              <a:rPr lang="zh-TW" altLang="en-US" sz="7200" dirty="0">
                <a:solidFill>
                  <a:schemeClr val="bg1"/>
                </a:solidFill>
              </a:rPr>
              <a:t>佛繞法示意圖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51C56778-F655-9A77-C869-04C00AB412C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D32AEE9B-AEC0-8E62-7E5D-583878F14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995988"/>
            <a:ext cx="9144000" cy="457200"/>
          </a:xfrm>
          <a:prstGeom prst="rect">
            <a:avLst/>
          </a:prstGeom>
          <a:gradFill rotWithShape="1">
            <a:gsLst>
              <a:gs pos="0">
                <a:srgbClr val="FFFFFF">
                  <a:gamma/>
                  <a:shade val="4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宗教處精進培訓室 謹製</a:t>
            </a:r>
            <a:r>
              <a:rPr kumimoji="1" lang="en-US" altLang="zh-TW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2012.08.21</a:t>
            </a:r>
          </a:p>
        </p:txBody>
      </p:sp>
      <p:pic>
        <p:nvPicPr>
          <p:cNvPr id="30725" name="Picture 5">
            <a:extLst>
              <a:ext uri="{FF2B5EF4-FFF2-40B4-BE49-F238E27FC236}">
                <a16:creationId xmlns:a16="http://schemas.microsoft.com/office/drawing/2014/main" id="{E8CDE605-5132-BEE4-485B-2B4F52B21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4581526"/>
            <a:ext cx="869950" cy="190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8CC065AC-2FA7-0D35-6A7F-4898C297EE7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71340" y="2780907"/>
            <a:ext cx="11048215" cy="2857893"/>
          </a:xfrm>
        </p:spPr>
        <p:txBody>
          <a:bodyPr/>
          <a:lstStyle/>
          <a:p>
            <a:pPr lvl="1" algn="l"/>
            <a:r>
              <a:rPr lang="zh-TW" altLang="en-US" sz="4800" dirty="0">
                <a:solidFill>
                  <a:schemeClr val="bg1"/>
                </a:solidFill>
              </a:rPr>
              <a:t>請留意</a:t>
            </a:r>
            <a:br>
              <a:rPr lang="en-US" altLang="zh-TW" sz="4800" dirty="0">
                <a:solidFill>
                  <a:schemeClr val="bg1"/>
                </a:solidFill>
              </a:rPr>
            </a:br>
            <a:br>
              <a:rPr lang="en-US" altLang="zh-TW" dirty="0">
                <a:solidFill>
                  <a:schemeClr val="bg1"/>
                </a:solidFill>
              </a:rPr>
            </a:br>
            <a:r>
              <a:rPr lang="en-US" altLang="zh-TW" dirty="0">
                <a:solidFill>
                  <a:schemeClr val="bg1"/>
                </a:solidFill>
              </a:rPr>
              <a:t>1.</a:t>
            </a:r>
            <a:r>
              <a:rPr lang="zh-TW" altLang="en-US" dirty="0">
                <a:solidFill>
                  <a:schemeClr val="bg1"/>
                </a:solidFill>
              </a:rPr>
              <a:t>由於慈濟的</a:t>
            </a:r>
            <a:r>
              <a:rPr lang="zh-TW" altLang="zh-TW" dirty="0">
                <a:solidFill>
                  <a:schemeClr val="bg1"/>
                </a:solidFill>
              </a:rPr>
              <a:t>繞佛繞法人</a:t>
            </a:r>
            <a:r>
              <a:rPr lang="zh-TW" altLang="en-US" dirty="0">
                <a:solidFill>
                  <a:schemeClr val="bg1"/>
                </a:solidFill>
              </a:rPr>
              <a:t>數眾</a:t>
            </a:r>
            <a:r>
              <a:rPr lang="zh-TW" altLang="zh-TW" dirty="0">
                <a:solidFill>
                  <a:schemeClr val="bg1"/>
                </a:solidFill>
              </a:rPr>
              <a:t>多，</a:t>
            </a:r>
            <a:r>
              <a:rPr lang="zh-TW" altLang="en-US" dirty="0">
                <a:solidFill>
                  <a:schemeClr val="bg1"/>
                </a:solidFill>
              </a:rPr>
              <a:t>所以</a:t>
            </a:r>
            <a:r>
              <a:rPr lang="zh-TW" altLang="zh-TW" dirty="0">
                <a:solidFill>
                  <a:schemeClr val="bg1"/>
                </a:solidFill>
              </a:rPr>
              <a:t>東、西班</a:t>
            </a:r>
            <a:r>
              <a:rPr lang="zh-TW" altLang="en-US" dirty="0">
                <a:solidFill>
                  <a:schemeClr val="bg1"/>
                </a:solidFill>
              </a:rPr>
              <a:t>會</a:t>
            </a:r>
            <a:r>
              <a:rPr lang="zh-TW" altLang="zh-TW" dirty="0">
                <a:solidFill>
                  <a:schemeClr val="bg1"/>
                </a:solidFill>
              </a:rPr>
              <a:t>各自繞。</a:t>
            </a:r>
            <a:br>
              <a:rPr lang="zh-TW" altLang="zh-TW" dirty="0">
                <a:solidFill>
                  <a:schemeClr val="bg1"/>
                </a:solidFill>
              </a:rPr>
            </a:br>
            <a:r>
              <a:rPr lang="en-US" altLang="zh-TW" dirty="0">
                <a:solidFill>
                  <a:schemeClr val="bg1"/>
                </a:solidFill>
              </a:rPr>
              <a:t>2.</a:t>
            </a:r>
            <a:r>
              <a:rPr lang="zh-TW" altLang="zh-TW" dirty="0">
                <a:solidFill>
                  <a:schemeClr val="bg1"/>
                </a:solidFill>
              </a:rPr>
              <a:t>東、西班的班首要同時轉彎，才會同時歸隊。</a:t>
            </a:r>
            <a:br>
              <a:rPr lang="zh-TW" altLang="zh-TW" dirty="0">
                <a:solidFill>
                  <a:schemeClr val="bg1"/>
                </a:solidFill>
              </a:rPr>
            </a:br>
            <a:r>
              <a:rPr lang="en-US" altLang="zh-TW" dirty="0">
                <a:solidFill>
                  <a:schemeClr val="bg1"/>
                </a:solidFill>
              </a:rPr>
              <a:t>3.</a:t>
            </a:r>
            <a:r>
              <a:rPr lang="zh-TW" altLang="en-US" dirty="0">
                <a:solidFill>
                  <a:schemeClr val="bg1"/>
                </a:solidFill>
              </a:rPr>
              <a:t>請於</a:t>
            </a:r>
            <a:r>
              <a:rPr lang="zh-TW" altLang="zh-TW" dirty="0">
                <a:solidFill>
                  <a:schemeClr val="bg1"/>
                </a:solidFill>
              </a:rPr>
              <a:t>第一個轉彎</a:t>
            </a:r>
            <a:r>
              <a:rPr lang="zh-TW" altLang="en-US" dirty="0">
                <a:solidFill>
                  <a:schemeClr val="bg1"/>
                </a:solidFill>
              </a:rPr>
              <a:t>處</a:t>
            </a:r>
            <a:r>
              <a:rPr lang="zh-TW" altLang="zh-TW" dirty="0">
                <a:solidFill>
                  <a:schemeClr val="bg1"/>
                </a:solidFill>
              </a:rPr>
              <a:t>放掌。</a:t>
            </a:r>
            <a:br>
              <a:rPr lang="zh-TW" altLang="zh-TW" dirty="0">
                <a:solidFill>
                  <a:schemeClr val="bg1"/>
                </a:solidFill>
              </a:rPr>
            </a:br>
            <a:r>
              <a:rPr lang="en-US" altLang="zh-TW" dirty="0">
                <a:solidFill>
                  <a:schemeClr val="bg1"/>
                </a:solidFill>
              </a:rPr>
              <a:t>4.</a:t>
            </a:r>
            <a:r>
              <a:rPr lang="zh-TW" altLang="zh-TW" dirty="0">
                <a:solidFill>
                  <a:schemeClr val="bg1"/>
                </a:solidFill>
              </a:rPr>
              <a:t>動線中央走道和外側走道轉彎時，要靠著蒲團走。</a:t>
            </a:r>
            <a:br>
              <a:rPr lang="zh-TW" altLang="zh-TW" dirty="0">
                <a:solidFill>
                  <a:schemeClr val="bg1"/>
                </a:solidFill>
              </a:rPr>
            </a:br>
            <a:endParaRPr lang="zh-TW" altLang="en-US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1130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4F39622D-9C83-43E5-BF0C-706DEBD2B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619" y="506413"/>
            <a:ext cx="8640762" cy="665162"/>
          </a:xfrm>
        </p:spPr>
        <p:txBody>
          <a:bodyPr/>
          <a:lstStyle/>
          <a:p>
            <a:pPr>
              <a:defRPr/>
            </a:pPr>
            <a:r>
              <a:rPr lang="en-US" altLang="zh-TW" sz="4800" b="1" dirty="0">
                <a:solidFill>
                  <a:schemeClr val="bg1"/>
                </a:solidFill>
                <a:latin typeface="+mn-ea"/>
                <a:ea typeface="+mn-ea"/>
              </a:rPr>
              <a:t>S</a:t>
            </a:r>
            <a:r>
              <a:rPr lang="zh-TW" altLang="en-US" sz="4800" b="1" dirty="0">
                <a:solidFill>
                  <a:schemeClr val="bg1"/>
                </a:solidFill>
                <a:latin typeface="+mn-ea"/>
                <a:ea typeface="+mn-ea"/>
              </a:rPr>
              <a:t>型繞佛</a:t>
            </a:r>
            <a:r>
              <a:rPr lang="en-US" altLang="zh-TW" sz="4800" b="1" dirty="0">
                <a:solidFill>
                  <a:schemeClr val="bg1"/>
                </a:solidFill>
                <a:latin typeface="+mn-ea"/>
                <a:ea typeface="+mn-ea"/>
              </a:rPr>
              <a:t> </a:t>
            </a:r>
            <a:r>
              <a:rPr lang="zh-TW" altLang="en-US" sz="4800" b="1" dirty="0">
                <a:solidFill>
                  <a:schemeClr val="bg1"/>
                </a:solidFill>
                <a:latin typeface="+mn-ea"/>
                <a:ea typeface="+mn-ea"/>
              </a:rPr>
              <a:t>示意圖</a:t>
            </a:r>
          </a:p>
        </p:txBody>
      </p:sp>
      <p:pic>
        <p:nvPicPr>
          <p:cNvPr id="5" name="Picture 16" descr="圖片2">
            <a:extLst>
              <a:ext uri="{FF2B5EF4-FFF2-40B4-BE49-F238E27FC236}">
                <a16:creationId xmlns:a16="http://schemas.microsoft.com/office/drawing/2014/main" id="{1AC952A3-34C4-49FB-8541-46B63936E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5" b="28259"/>
          <a:stretch>
            <a:fillRect/>
          </a:stretch>
        </p:blipFill>
        <p:spPr bwMode="auto">
          <a:xfrm>
            <a:off x="2416969" y="1185863"/>
            <a:ext cx="7848600" cy="567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小人">
            <a:extLst>
              <a:ext uri="{FF2B5EF4-FFF2-40B4-BE49-F238E27FC236}">
                <a16:creationId xmlns:a16="http://schemas.microsoft.com/office/drawing/2014/main" id="{93BB41D3-ED8C-4661-B7EF-A08E3EBC4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094" y="1844675"/>
            <a:ext cx="352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 descr="小人">
            <a:extLst>
              <a:ext uri="{FF2B5EF4-FFF2-40B4-BE49-F238E27FC236}">
                <a16:creationId xmlns:a16="http://schemas.microsoft.com/office/drawing/2014/main" id="{8DEE2B23-3AF1-4071-A323-7ADA2A820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894" y="1876425"/>
            <a:ext cx="352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56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7 L -0.00573 0.65231 L 0.24596 0.65231 L 0.24596 0.0118 L 0.0013 0.0118 L 0.0013 0.05625 L 0.2125 0.05833 L 0.21367 0.09861 L 0.00247 0.09861 L 0.0013 0.14074 L 0.21367 0.14074 L 0.21367 0.18102 L 0.00247 0.18102 L 0.00364 0.22106 L 0.21367 0.22315 L 0.2125 0.26134 L 0.00364 0.26134 L 0.00364 0.3037 L 0.21367 0.3037 L 0.21367 0.34375 L 0.00247 0.34375 L 0.00364 0.38379 L 0.2125 0.38379 L 0.2125 0.42616 L 0.00364 0.42616 L 0.00482 0.46643 L 0.2125 0.46643 L 0.21367 0.50671 L 0.00364 0.50671 L 0.00482 0.54653 L 0.21146 0.54653 L 0.21146 0.58889 L 0.00364 0.5868 L 0.00364 0.63333 L 0.26042 0.63333 L 0.26042 0.00764 L 1.66667E-6 0.00972 " pathEditMode="relative" rAng="0" ptsTypes="AAAAAAAAAAAAAAAAAAAAAAAAAAAAAAAAAAAAA">
                                      <p:cBhvr>
                                        <p:cTn id="6" dur="4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07" y="30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833 L 5E-6 0.64676 L -0.25586 0.64676 L -0.25352 0.00625 L -0.01081 0.00625 L -0.00964 0.05486 L -0.22123 0.05486 L -0.22123 0.09514 L -0.01081 0.09514 L -0.00964 0.13727 L -0.22006 0.13727 L -0.22006 0.17546 L -0.00964 0.17546 L -0.00964 0.21759 L -0.22123 0.21759 L -0.22123 0.25787 L -0.01081 0.25787 L -0.00964 0.30023 L -0.22123 0.29815 L -0.22006 0.33819 L -0.00964 0.33819 L -0.01081 0.37824 L -0.2224 0.37824 L -0.2224 0.4206 L -0.01081 0.4206 L -0.01198 0.46296 L -0.22123 0.46296 L -0.22006 0.50324 L -0.00964 0.50324 L -0.01081 0.54537 L -0.22123 0.54305 L -0.22006 0.58333 L -0.01081 0.58125 L -0.01198 0.62569 L -0.26902 0.62361 L -0.26902 0.00833 L 5E-6 0.00833 Z " pathEditMode="relative" rAng="0" ptsTypes="AAAAAAAAAAAAAAAAAAAAAAAAAAAAAAAAAAAAA">
                                      <p:cBhvr>
                                        <p:cTn id="8" dur="4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1" y="3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B740B7-9727-A86D-3721-C0A42983997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1" y="214313"/>
            <a:ext cx="8640763" cy="982662"/>
          </a:xfrm>
        </p:spPr>
        <p:txBody>
          <a:bodyPr/>
          <a:lstStyle/>
          <a:p>
            <a:pPr>
              <a:defRPr/>
            </a:pPr>
            <a:r>
              <a:rPr lang="zh-TW" altLang="en-US" sz="4800" b="1" dirty="0">
                <a:solidFill>
                  <a:schemeClr val="bg1"/>
                </a:solidFill>
                <a:latin typeface="+mn-ea"/>
                <a:ea typeface="+mn-ea"/>
              </a:rPr>
              <a:t>區塊繞佛 示意圖</a:t>
            </a:r>
          </a:p>
        </p:txBody>
      </p:sp>
      <p:pic>
        <p:nvPicPr>
          <p:cNvPr id="4099" name="內容版面配置區 4" descr="wawa.jpg">
            <a:extLst>
              <a:ext uri="{FF2B5EF4-FFF2-40B4-BE49-F238E27FC236}">
                <a16:creationId xmlns:a16="http://schemas.microsoft.com/office/drawing/2014/main" id="{3BC456FF-2F0B-1131-25C6-0F58DF15FEF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73764" y="3633788"/>
            <a:ext cx="244475" cy="457200"/>
          </a:xfrm>
        </p:spPr>
      </p:pic>
      <p:pic>
        <p:nvPicPr>
          <p:cNvPr id="4100" name="Picture 4" descr="投影片2">
            <a:extLst>
              <a:ext uri="{FF2B5EF4-FFF2-40B4-BE49-F238E27FC236}">
                <a16:creationId xmlns:a16="http://schemas.microsoft.com/office/drawing/2014/main" id="{94110EF5-BD1C-3A52-9346-9044E5DEC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9" t="10345" r="10823" b="26485"/>
          <a:stretch>
            <a:fillRect/>
          </a:stretch>
        </p:blipFill>
        <p:spPr bwMode="auto">
          <a:xfrm>
            <a:off x="2495551" y="1098550"/>
            <a:ext cx="7000875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5" descr="小人">
            <a:extLst>
              <a:ext uri="{FF2B5EF4-FFF2-40B4-BE49-F238E27FC236}">
                <a16:creationId xmlns:a16="http://schemas.microsoft.com/office/drawing/2014/main" id="{D960ACEC-8C86-6545-0261-A6DB20930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1F6F9"/>
              </a:clrFrom>
              <a:clrTo>
                <a:srgbClr val="F1F6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2020888"/>
            <a:ext cx="352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6" descr="小人">
            <a:extLst>
              <a:ext uri="{FF2B5EF4-FFF2-40B4-BE49-F238E27FC236}">
                <a16:creationId xmlns:a16="http://schemas.microsoft.com/office/drawing/2014/main" id="{4D6AD487-711F-08A4-AE19-C9AF188AA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1F6F9"/>
              </a:clrFrom>
              <a:clrTo>
                <a:srgbClr val="F1F6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2381250"/>
            <a:ext cx="352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9" name="Picture 7" descr="小人">
            <a:extLst>
              <a:ext uri="{FF2B5EF4-FFF2-40B4-BE49-F238E27FC236}">
                <a16:creationId xmlns:a16="http://schemas.microsoft.com/office/drawing/2014/main" id="{25A7C8AC-E698-2C7E-B889-35EF7FED4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1F6F9"/>
              </a:clrFrom>
              <a:clrTo>
                <a:srgbClr val="F1F6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01" y="2049463"/>
            <a:ext cx="352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0" name="Picture 8" descr="小人">
            <a:extLst>
              <a:ext uri="{FF2B5EF4-FFF2-40B4-BE49-F238E27FC236}">
                <a16:creationId xmlns:a16="http://schemas.microsoft.com/office/drawing/2014/main" id="{827BFE77-AD31-173A-F300-68AC8FE2A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1F6F9"/>
              </a:clrFrom>
              <a:clrTo>
                <a:srgbClr val="F1F6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9" y="2381250"/>
            <a:ext cx="352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0301 L 0.20938 0.00301 L 0.20938 0.58588 L -2.5E-6 0.58588 L -2.5E-6 0.00301 Z " pathEditMode="relative" rAng="0" ptsTypes="AAAAA">
                                      <p:cBhvr>
                                        <p:cTn id="6" dur="10000" spd="-1000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69" y="291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2.5E-6 3.33333E-6 L 0.20938 3.33333E-6 L 0.20938 0.53333 L -2.5E-6 0.53333 L -2.5E-6 3.33333E-6 Z " pathEditMode="relative" rAng="0" ptsTypes="AAAAA">
                                      <p:cBhvr>
                                        <p:cTn id="8" dur="10000" spd="-1000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69" y="2666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01042 L -0.21184 -0.01042 L -0.21184 0.5662 L -4.79167E-6 0.5662 L -4.79167E-6 -0.01042 Z " pathEditMode="relative" rAng="0" ptsTypes="AAAAA">
                                      <p:cBhvr>
                                        <p:cTn id="10" dur="10000" spd="-100000" fill="hold"/>
                                        <p:tgtEl>
                                          <p:spTgt spid="90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288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7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2.5E-6 -0.00903 L -0.21198 -0.00903 L -0.21198 0.51574 L 2.5E-6 0.51574 L 2.5E-6 -0.00903 Z " pathEditMode="relative" rAng="0" ptsTypes="AAAAA">
                                      <p:cBhvr>
                                        <p:cTn id="12" dur="10000" spd="-100000" fill="hold"/>
                                        <p:tgtEl>
                                          <p:spTgt spid="90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2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>
            <a:extLst>
              <a:ext uri="{FF2B5EF4-FFF2-40B4-BE49-F238E27FC236}">
                <a16:creationId xmlns:a16="http://schemas.microsoft.com/office/drawing/2014/main" id="{0B7E35EA-5C67-3BF1-4BB1-BBF943D9D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388" y="836613"/>
            <a:ext cx="8640762" cy="1079500"/>
          </a:xfrm>
        </p:spPr>
        <p:txBody>
          <a:bodyPr/>
          <a:lstStyle/>
          <a:p>
            <a:r>
              <a:rPr lang="en-US" altLang="zh-TW" sz="4800" b="1">
                <a:solidFill>
                  <a:schemeClr val="bg1"/>
                </a:solidFill>
              </a:rPr>
              <a:t>(</a:t>
            </a:r>
            <a:r>
              <a:rPr lang="zh-TW" altLang="en-US" sz="4800" b="1">
                <a:solidFill>
                  <a:schemeClr val="bg1"/>
                </a:solidFill>
              </a:rPr>
              <a:t>二班</a:t>
            </a:r>
            <a:r>
              <a:rPr lang="en-US" altLang="zh-TW" sz="4800" b="1">
                <a:solidFill>
                  <a:schemeClr val="bg1"/>
                </a:solidFill>
              </a:rPr>
              <a:t>)</a:t>
            </a:r>
            <a:r>
              <a:rPr lang="zh-TW" altLang="en-US" sz="4800" b="1">
                <a:solidFill>
                  <a:schemeClr val="bg1"/>
                </a:solidFill>
              </a:rPr>
              <a:t>小圈圈繞佛繞法 示意圖</a:t>
            </a:r>
            <a:br>
              <a:rPr lang="en-US" altLang="zh-TW" sz="4800" b="1">
                <a:solidFill>
                  <a:schemeClr val="bg1"/>
                </a:solidFill>
              </a:rPr>
            </a:br>
            <a:endParaRPr lang="zh-TW" altLang="en-US" sz="4800" b="1">
              <a:solidFill>
                <a:schemeClr val="bg1"/>
              </a:solidFill>
            </a:endParaRPr>
          </a:p>
        </p:txBody>
      </p:sp>
      <p:pic>
        <p:nvPicPr>
          <p:cNvPr id="5123" name="Picture 6">
            <a:extLst>
              <a:ext uri="{FF2B5EF4-FFF2-40B4-BE49-F238E27FC236}">
                <a16:creationId xmlns:a16="http://schemas.microsoft.com/office/drawing/2014/main" id="{CDD5FCAA-60D8-21D8-8E2B-97032E0C50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9" y="2205039"/>
            <a:ext cx="8669337" cy="3095625"/>
          </a:xfrm>
          <a:noFill/>
        </p:spPr>
      </p:pic>
      <p:pic>
        <p:nvPicPr>
          <p:cNvPr id="23565" name="Picture 13" descr="小人">
            <a:extLst>
              <a:ext uri="{FF2B5EF4-FFF2-40B4-BE49-F238E27FC236}">
                <a16:creationId xmlns:a16="http://schemas.microsoft.com/office/drawing/2014/main" id="{A273E83D-D6DE-79D1-861E-5733EECC5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1" y="3141663"/>
            <a:ext cx="352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14" descr="小人2">
            <a:extLst>
              <a:ext uri="{FF2B5EF4-FFF2-40B4-BE49-F238E27FC236}">
                <a16:creationId xmlns:a16="http://schemas.microsoft.com/office/drawing/2014/main" id="{41532319-0929-25B2-87EC-DE992C7F1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3676650"/>
            <a:ext cx="352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15" descr="小人">
            <a:extLst>
              <a:ext uri="{FF2B5EF4-FFF2-40B4-BE49-F238E27FC236}">
                <a16:creationId xmlns:a16="http://schemas.microsoft.com/office/drawing/2014/main" id="{1860DB84-3D5A-C032-4FBE-C65CB572E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9FBF6"/>
              </a:clrFrom>
              <a:clrTo>
                <a:srgbClr val="F9F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6" y="3213100"/>
            <a:ext cx="352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Picture 16" descr="小人2">
            <a:extLst>
              <a:ext uri="{FF2B5EF4-FFF2-40B4-BE49-F238E27FC236}">
                <a16:creationId xmlns:a16="http://schemas.microsoft.com/office/drawing/2014/main" id="{7CF912CF-544C-E135-F0E0-14BD41751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4FBF3"/>
              </a:clrFrom>
              <a:clrTo>
                <a:srgbClr val="F4FB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576" y="3660775"/>
            <a:ext cx="352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Text Box 9">
            <a:extLst>
              <a:ext uri="{FF2B5EF4-FFF2-40B4-BE49-F238E27FC236}">
                <a16:creationId xmlns:a16="http://schemas.microsoft.com/office/drawing/2014/main" id="{C2B707EE-D422-0D31-9266-6DE3E45DB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714" y="5570539"/>
            <a:ext cx="5329237" cy="1060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3600">
                <a:solidFill>
                  <a:srgbClr val="FFFFFF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單數排向中間轉</a:t>
            </a:r>
          </a:p>
          <a:p>
            <a:pPr algn="ctr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3600">
                <a:solidFill>
                  <a:srgbClr val="FFFFFF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雙數排向外側轉</a:t>
            </a:r>
          </a:p>
        </p:txBody>
      </p:sp>
      <p:sp>
        <p:nvSpPr>
          <p:cNvPr id="5130" name="Rectangle 10">
            <a:extLst>
              <a:ext uri="{FF2B5EF4-FFF2-40B4-BE49-F238E27FC236}">
                <a16:creationId xmlns:a16="http://schemas.microsoft.com/office/drawing/2014/main" id="{3FDEA7F1-FC27-F1CF-3517-77F3D82B3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839" y="3357563"/>
            <a:ext cx="1368425" cy="1079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3 2.22222E-6 L -0.0017 -0.06574 L 0.26197 -0.06574 L 0.2608 0.00416 L -0.00053 2.22222E-6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60" y="-30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00235 0.07199 L -0.2655 0.07199 L -0.26328 0.00416 L -0.0155 0.0041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1" y="35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8 -0.0125 L -4.375E-6 0.06574 L 0.27331 0.06574 L 0.27331 -0.00209 L -4.375E-6 4.81481E-6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39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2.96296E-6 L 0.00169 -0.07199 L -0.26823 -0.0699 L -0.26823 -0.00208 L 0.00039 -2.96296E-6 Z " pathEditMode="relative" rAng="0" ptsTypes="AAAAA">
                                      <p:cBhvr>
                                        <p:cTn id="12" dur="100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72" y="-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0CC02AB4-DD4F-43CF-5566-A4523E90E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93888"/>
            <a:ext cx="8643938" cy="307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7" name="標題 1">
            <a:extLst>
              <a:ext uri="{FF2B5EF4-FFF2-40B4-BE49-F238E27FC236}">
                <a16:creationId xmlns:a16="http://schemas.microsoft.com/office/drawing/2014/main" id="{9A748B81-3BAD-688D-39E2-1D5A3DD76BD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03388" y="836613"/>
            <a:ext cx="8640762" cy="1079500"/>
          </a:xfrm>
        </p:spPr>
        <p:txBody>
          <a:bodyPr/>
          <a:lstStyle/>
          <a:p>
            <a:r>
              <a:rPr lang="en-US" altLang="zh-TW" sz="4800" b="1">
                <a:solidFill>
                  <a:schemeClr val="bg1"/>
                </a:solidFill>
              </a:rPr>
              <a:t>(</a:t>
            </a:r>
            <a:r>
              <a:rPr lang="zh-TW" altLang="en-US" sz="4800" b="1">
                <a:solidFill>
                  <a:schemeClr val="bg1"/>
                </a:solidFill>
              </a:rPr>
              <a:t>三班</a:t>
            </a:r>
            <a:r>
              <a:rPr lang="en-US" altLang="zh-TW" sz="4800" b="1">
                <a:solidFill>
                  <a:schemeClr val="bg1"/>
                </a:solidFill>
              </a:rPr>
              <a:t>)</a:t>
            </a:r>
            <a:r>
              <a:rPr lang="zh-TW" altLang="en-US" sz="4800" b="1">
                <a:solidFill>
                  <a:schemeClr val="bg1"/>
                </a:solidFill>
              </a:rPr>
              <a:t>小圈圈繞佛繞法 示意圖</a:t>
            </a:r>
            <a:br>
              <a:rPr lang="en-US" altLang="zh-TW" sz="4800" b="1">
                <a:solidFill>
                  <a:schemeClr val="bg1"/>
                </a:solidFill>
              </a:rPr>
            </a:br>
            <a:endParaRPr lang="zh-TW" altLang="en-US" sz="4800" b="1">
              <a:solidFill>
                <a:schemeClr val="bg1"/>
              </a:solidFill>
            </a:endParaRPr>
          </a:p>
        </p:txBody>
      </p:sp>
      <p:pic>
        <p:nvPicPr>
          <p:cNvPr id="23565" name="Picture 13" descr="小人">
            <a:extLst>
              <a:ext uri="{FF2B5EF4-FFF2-40B4-BE49-F238E27FC236}">
                <a16:creationId xmlns:a16="http://schemas.microsoft.com/office/drawing/2014/main" id="{173B9AE1-071F-85F1-0810-BE5A70D10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2420938"/>
            <a:ext cx="352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14" descr="小人2">
            <a:extLst>
              <a:ext uri="{FF2B5EF4-FFF2-40B4-BE49-F238E27FC236}">
                <a16:creationId xmlns:a16="http://schemas.microsoft.com/office/drawing/2014/main" id="{A978D01C-2BF3-3279-6AAD-83D568334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026" y="3063875"/>
            <a:ext cx="352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15" descr="小人">
            <a:extLst>
              <a:ext uri="{FF2B5EF4-FFF2-40B4-BE49-F238E27FC236}">
                <a16:creationId xmlns:a16="http://schemas.microsoft.com/office/drawing/2014/main" id="{413CD92B-0F22-648C-1D7F-D5B849C46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9FBF6"/>
              </a:clrFrom>
              <a:clrTo>
                <a:srgbClr val="F9F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2420938"/>
            <a:ext cx="352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Picture 16" descr="小人2">
            <a:extLst>
              <a:ext uri="{FF2B5EF4-FFF2-40B4-BE49-F238E27FC236}">
                <a16:creationId xmlns:a16="http://schemas.microsoft.com/office/drawing/2014/main" id="{389BBECF-627E-7910-F6A6-53E1D9C3C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4FBF3"/>
              </a:clrFrom>
              <a:clrTo>
                <a:srgbClr val="F4FB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1" y="3049588"/>
            <a:ext cx="352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Text Box 8">
            <a:extLst>
              <a:ext uri="{FF2B5EF4-FFF2-40B4-BE49-F238E27FC236}">
                <a16:creationId xmlns:a16="http://schemas.microsoft.com/office/drawing/2014/main" id="{D9C440B6-4F3F-2571-669C-6D7071707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075" y="5232401"/>
            <a:ext cx="453548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3200">
                <a:solidFill>
                  <a:srgbClr val="FFFFFF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單數排向中央轉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3200">
                <a:solidFill>
                  <a:srgbClr val="FFFFFF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雙數排向外側轉</a:t>
            </a:r>
          </a:p>
        </p:txBody>
      </p:sp>
      <p:sp>
        <p:nvSpPr>
          <p:cNvPr id="26633" name="Text Box 9">
            <a:extLst>
              <a:ext uri="{FF2B5EF4-FFF2-40B4-BE49-F238E27FC236}">
                <a16:creationId xmlns:a16="http://schemas.microsoft.com/office/drawing/2014/main" id="{0B2147DD-BBB8-CD5D-1501-E1D5BC44F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1057" y="3284539"/>
            <a:ext cx="800219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2000" b="1">
                <a:solidFill>
                  <a:srgbClr val="9900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若以此為中央走道</a:t>
            </a:r>
          </a:p>
        </p:txBody>
      </p:sp>
      <p:sp>
        <p:nvSpPr>
          <p:cNvPr id="26634" name="Line 10">
            <a:extLst>
              <a:ext uri="{FF2B5EF4-FFF2-40B4-BE49-F238E27FC236}">
                <a16:creationId xmlns:a16="http://schemas.microsoft.com/office/drawing/2014/main" id="{58BF8268-B3E0-CBB8-485C-26AB2E37A088}"/>
              </a:ext>
            </a:extLst>
          </p:cNvPr>
          <p:cNvSpPr>
            <a:spLocks noChangeShapeType="1"/>
          </p:cNvSpPr>
          <p:nvPr/>
        </p:nvSpPr>
        <p:spPr bwMode="auto">
          <a:xfrm>
            <a:off x="7059613" y="2781301"/>
            <a:ext cx="0" cy="576263"/>
          </a:xfrm>
          <a:prstGeom prst="line">
            <a:avLst/>
          </a:prstGeom>
          <a:noFill/>
          <a:ln w="57150">
            <a:solidFill>
              <a:srgbClr val="3333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6635" name="Line 11">
            <a:extLst>
              <a:ext uri="{FF2B5EF4-FFF2-40B4-BE49-F238E27FC236}">
                <a16:creationId xmlns:a16="http://schemas.microsoft.com/office/drawing/2014/main" id="{B19EC8C9-A2F5-302B-1E54-EE7669927C23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9975" y="2781301"/>
            <a:ext cx="0" cy="576263"/>
          </a:xfrm>
          <a:prstGeom prst="line">
            <a:avLst/>
          </a:prstGeom>
          <a:noFill/>
          <a:ln w="57150">
            <a:solidFill>
              <a:srgbClr val="3333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6636" name="Line 12">
            <a:extLst>
              <a:ext uri="{FF2B5EF4-FFF2-40B4-BE49-F238E27FC236}">
                <a16:creationId xmlns:a16="http://schemas.microsoft.com/office/drawing/2014/main" id="{333EEB84-FC01-75BF-F3B7-18872A1A2D1D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4488657" y="859632"/>
            <a:ext cx="0" cy="3411537"/>
          </a:xfrm>
          <a:prstGeom prst="line">
            <a:avLst/>
          </a:prstGeom>
          <a:noFill/>
          <a:ln w="57150">
            <a:solidFill>
              <a:srgbClr val="3333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6637" name="Line 13">
            <a:extLst>
              <a:ext uri="{FF2B5EF4-FFF2-40B4-BE49-F238E27FC236}">
                <a16:creationId xmlns:a16="http://schemas.microsoft.com/office/drawing/2014/main" id="{BFBEF15D-F2BC-9B4D-0165-95A56D7CF351}"/>
              </a:ext>
            </a:extLst>
          </p:cNvPr>
          <p:cNvSpPr>
            <a:spLocks noChangeShapeType="1"/>
          </p:cNvSpPr>
          <p:nvPr/>
        </p:nvSpPr>
        <p:spPr bwMode="auto">
          <a:xfrm rot="5400000" flipH="1">
            <a:off x="8508207" y="1808957"/>
            <a:ext cx="0" cy="1512887"/>
          </a:xfrm>
          <a:prstGeom prst="line">
            <a:avLst/>
          </a:prstGeom>
          <a:noFill/>
          <a:ln w="57150">
            <a:solidFill>
              <a:srgbClr val="3333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6638" name="Line 14">
            <a:extLst>
              <a:ext uri="{FF2B5EF4-FFF2-40B4-BE49-F238E27FC236}">
                <a16:creationId xmlns:a16="http://schemas.microsoft.com/office/drawing/2014/main" id="{375BAEFB-B22A-4B64-386F-3BC6BEC0B5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27263" y="2708276"/>
            <a:ext cx="0" cy="576263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6639" name="Line 15">
            <a:extLst>
              <a:ext uri="{FF2B5EF4-FFF2-40B4-BE49-F238E27FC236}">
                <a16:creationId xmlns:a16="http://schemas.microsoft.com/office/drawing/2014/main" id="{2210EDEF-6AE3-9BD9-7E23-56BAFD4CE4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663113" y="2727326"/>
            <a:ext cx="0" cy="576263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6640" name="Line 16">
            <a:extLst>
              <a:ext uri="{FF2B5EF4-FFF2-40B4-BE49-F238E27FC236}">
                <a16:creationId xmlns:a16="http://schemas.microsoft.com/office/drawing/2014/main" id="{6ED8FDF7-482E-48A1-D1D0-4BAACADF7B63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8527257" y="2528095"/>
            <a:ext cx="0" cy="1512887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6641" name="Line 17">
            <a:extLst>
              <a:ext uri="{FF2B5EF4-FFF2-40B4-BE49-F238E27FC236}">
                <a16:creationId xmlns:a16="http://schemas.microsoft.com/office/drawing/2014/main" id="{82062AEE-2DDC-A01F-FB93-9A08E0A4A8D7}"/>
              </a:ext>
            </a:extLst>
          </p:cNvPr>
          <p:cNvSpPr>
            <a:spLocks noChangeShapeType="1"/>
          </p:cNvSpPr>
          <p:nvPr/>
        </p:nvSpPr>
        <p:spPr bwMode="auto">
          <a:xfrm rot="5400000" flipH="1">
            <a:off x="4489451" y="1651001"/>
            <a:ext cx="0" cy="3267075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07407E-6 L -0.03594 -0.00255 L -0.03663 -0.07732 L 0.49583 -0.07871 L 0.49583 0.00185 L -2.77778E-7 4.07407E-6 Z " pathEditMode="relative" rAng="0" ptsTypes="AAAAAA">
                                      <p:cBhvr>
                                        <p:cTn id="6" dur="10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51" y="-38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88 0.00948 L 0.02222 0.08625 L -0.50746 0.08625 L -0.50607 0.00925 L -0.00364 0.0115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58" y="38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39 0.01041 L -0.02239 0.08842 L 0.22171 0.08842 L 0.22171 0.01157 L -0.00225 0.01319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388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78 0.00647 L 0.02621 -0.07191 L -0.21823 -0.07191 L -0.21823 0.00647 L 0.02778 0.00647 Z " pathEditMode="relative" rAng="0" ptsTypes="AAAAA">
                                      <p:cBhvr>
                                        <p:cTn id="12" dur="100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09" y="-3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54" name="Picture 226">
            <a:extLst>
              <a:ext uri="{FF2B5EF4-FFF2-40B4-BE49-F238E27FC236}">
                <a16:creationId xmlns:a16="http://schemas.microsoft.com/office/drawing/2014/main" id="{2CE5875B-E830-640F-9F61-1DBB729F5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893888"/>
            <a:ext cx="8208963" cy="307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3" name="標題 1">
            <a:extLst>
              <a:ext uri="{FF2B5EF4-FFF2-40B4-BE49-F238E27FC236}">
                <a16:creationId xmlns:a16="http://schemas.microsoft.com/office/drawing/2014/main" id="{1BF20897-DAC7-152F-D06D-83C648E004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03388" y="836613"/>
            <a:ext cx="8640762" cy="1079500"/>
          </a:xfrm>
        </p:spPr>
        <p:txBody>
          <a:bodyPr/>
          <a:lstStyle/>
          <a:p>
            <a:r>
              <a:rPr lang="en-US" altLang="zh-TW" sz="4800" b="1">
                <a:solidFill>
                  <a:schemeClr val="bg1"/>
                </a:solidFill>
              </a:rPr>
              <a:t>(</a:t>
            </a:r>
            <a:r>
              <a:rPr lang="zh-TW" altLang="en-US" sz="4800" b="1">
                <a:solidFill>
                  <a:schemeClr val="bg1"/>
                </a:solidFill>
              </a:rPr>
              <a:t>四班</a:t>
            </a:r>
            <a:r>
              <a:rPr lang="en-US" altLang="zh-TW" sz="4800" b="1">
                <a:solidFill>
                  <a:schemeClr val="bg1"/>
                </a:solidFill>
              </a:rPr>
              <a:t>)</a:t>
            </a:r>
            <a:r>
              <a:rPr lang="zh-TW" altLang="en-US" sz="4800" b="1">
                <a:solidFill>
                  <a:schemeClr val="bg1"/>
                </a:solidFill>
              </a:rPr>
              <a:t>小圈圈繞佛繞法 示意圖</a:t>
            </a:r>
            <a:br>
              <a:rPr lang="en-US" altLang="zh-TW" sz="4800" b="1">
                <a:solidFill>
                  <a:schemeClr val="bg1"/>
                </a:solidFill>
              </a:rPr>
            </a:br>
            <a:endParaRPr lang="zh-TW" altLang="en-US" sz="4800" b="1">
              <a:solidFill>
                <a:schemeClr val="bg1"/>
              </a:solidFill>
            </a:endParaRPr>
          </a:p>
        </p:txBody>
      </p:sp>
      <p:pic>
        <p:nvPicPr>
          <p:cNvPr id="23565" name="Picture 13" descr="小人">
            <a:extLst>
              <a:ext uri="{FF2B5EF4-FFF2-40B4-BE49-F238E27FC236}">
                <a16:creationId xmlns:a16="http://schemas.microsoft.com/office/drawing/2014/main" id="{CC552574-47FA-9EB6-738D-ACABBAE2D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564" y="2447926"/>
            <a:ext cx="352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14" descr="小人2">
            <a:extLst>
              <a:ext uri="{FF2B5EF4-FFF2-40B4-BE49-F238E27FC236}">
                <a16:creationId xmlns:a16="http://schemas.microsoft.com/office/drawing/2014/main" id="{541D30BA-37BA-CA50-1FBE-C021B6E4A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13" y="2997200"/>
            <a:ext cx="352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15" descr="小人">
            <a:extLst>
              <a:ext uri="{FF2B5EF4-FFF2-40B4-BE49-F238E27FC236}">
                <a16:creationId xmlns:a16="http://schemas.microsoft.com/office/drawing/2014/main" id="{59976A37-A2D8-9831-433D-6988AE104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9FBF6"/>
              </a:clrFrom>
              <a:clrTo>
                <a:srgbClr val="F9F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2449420"/>
            <a:ext cx="352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Picture 16" descr="小人2">
            <a:extLst>
              <a:ext uri="{FF2B5EF4-FFF2-40B4-BE49-F238E27FC236}">
                <a16:creationId xmlns:a16="http://schemas.microsoft.com/office/drawing/2014/main" id="{AFBB9FD2-D818-81B1-4F13-91DD4B598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4FBF3"/>
              </a:clrFrom>
              <a:clrTo>
                <a:srgbClr val="F4FB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89" y="2997200"/>
            <a:ext cx="352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59" name="Line 231">
            <a:extLst>
              <a:ext uri="{FF2B5EF4-FFF2-40B4-BE49-F238E27FC236}">
                <a16:creationId xmlns:a16="http://schemas.microsoft.com/office/drawing/2014/main" id="{AEE8D333-8C13-95E4-3DE8-B18E3E3F70A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35638" y="2781301"/>
            <a:ext cx="0" cy="576263"/>
          </a:xfrm>
          <a:prstGeom prst="line">
            <a:avLst/>
          </a:prstGeom>
          <a:noFill/>
          <a:ln w="57150">
            <a:solidFill>
              <a:srgbClr val="3333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2760" name="Line 232">
            <a:extLst>
              <a:ext uri="{FF2B5EF4-FFF2-40B4-BE49-F238E27FC236}">
                <a16:creationId xmlns:a16="http://schemas.microsoft.com/office/drawing/2014/main" id="{83AA13C9-6235-40C1-52E8-5B4AA3306EB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4763" y="2781301"/>
            <a:ext cx="0" cy="576263"/>
          </a:xfrm>
          <a:prstGeom prst="line">
            <a:avLst/>
          </a:prstGeom>
          <a:noFill/>
          <a:ln w="57150">
            <a:solidFill>
              <a:srgbClr val="3333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2761" name="Line 233">
            <a:extLst>
              <a:ext uri="{FF2B5EF4-FFF2-40B4-BE49-F238E27FC236}">
                <a16:creationId xmlns:a16="http://schemas.microsoft.com/office/drawing/2014/main" id="{563E73CC-336A-64AE-07F0-5CFD2A9D6DC5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4079082" y="1629569"/>
            <a:ext cx="0" cy="1871663"/>
          </a:xfrm>
          <a:prstGeom prst="line">
            <a:avLst/>
          </a:prstGeom>
          <a:noFill/>
          <a:ln w="57150">
            <a:solidFill>
              <a:srgbClr val="3333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2762" name="Line 234">
            <a:extLst>
              <a:ext uri="{FF2B5EF4-FFF2-40B4-BE49-F238E27FC236}">
                <a16:creationId xmlns:a16="http://schemas.microsoft.com/office/drawing/2014/main" id="{3507497F-C49C-FF70-F563-8216F671FC99}"/>
              </a:ext>
            </a:extLst>
          </p:cNvPr>
          <p:cNvSpPr>
            <a:spLocks noChangeShapeType="1"/>
          </p:cNvSpPr>
          <p:nvPr/>
        </p:nvSpPr>
        <p:spPr bwMode="auto">
          <a:xfrm rot="5400000" flipH="1">
            <a:off x="8111332" y="1629569"/>
            <a:ext cx="0" cy="1871663"/>
          </a:xfrm>
          <a:prstGeom prst="line">
            <a:avLst/>
          </a:prstGeom>
          <a:noFill/>
          <a:ln w="57150">
            <a:solidFill>
              <a:srgbClr val="3333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2763" name="Line 235">
            <a:extLst>
              <a:ext uri="{FF2B5EF4-FFF2-40B4-BE49-F238E27FC236}">
                <a16:creationId xmlns:a16="http://schemas.microsoft.com/office/drawing/2014/main" id="{49C89399-A9F9-07D0-ADAF-BC0EBACF47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51088" y="2708276"/>
            <a:ext cx="0" cy="576263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2764" name="Line 236">
            <a:extLst>
              <a:ext uri="{FF2B5EF4-FFF2-40B4-BE49-F238E27FC236}">
                <a16:creationId xmlns:a16="http://schemas.microsoft.com/office/drawing/2014/main" id="{AFFD831D-DF1F-5308-358B-F1471B0B11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748838" y="2708276"/>
            <a:ext cx="0" cy="576263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2765" name="Line 237">
            <a:extLst>
              <a:ext uri="{FF2B5EF4-FFF2-40B4-BE49-F238E27FC236}">
                <a16:creationId xmlns:a16="http://schemas.microsoft.com/office/drawing/2014/main" id="{87463F46-21DE-1943-E925-D143E118C9C0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8111332" y="2348707"/>
            <a:ext cx="0" cy="1871663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2766" name="Line 238">
            <a:extLst>
              <a:ext uri="{FF2B5EF4-FFF2-40B4-BE49-F238E27FC236}">
                <a16:creationId xmlns:a16="http://schemas.microsoft.com/office/drawing/2014/main" id="{03F4DCBD-29CA-738B-F13D-120C6EEC404C}"/>
              </a:ext>
            </a:extLst>
          </p:cNvPr>
          <p:cNvSpPr>
            <a:spLocks noChangeShapeType="1"/>
          </p:cNvSpPr>
          <p:nvPr/>
        </p:nvSpPr>
        <p:spPr bwMode="auto">
          <a:xfrm rot="5400000" flipH="1">
            <a:off x="4007644" y="2348707"/>
            <a:ext cx="0" cy="1871662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2767" name="Text Box 239">
            <a:extLst>
              <a:ext uri="{FF2B5EF4-FFF2-40B4-BE49-F238E27FC236}">
                <a16:creationId xmlns:a16="http://schemas.microsoft.com/office/drawing/2014/main" id="{AEFFF6DC-B1B8-87AD-AFE9-FF140C1F6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075" y="5232401"/>
            <a:ext cx="453548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3200">
                <a:solidFill>
                  <a:srgbClr val="FFFFFF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單數排向中央轉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3200">
                <a:solidFill>
                  <a:srgbClr val="FFFFFF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雙數排向外側轉</a:t>
            </a:r>
          </a:p>
        </p:txBody>
      </p:sp>
      <p:sp>
        <p:nvSpPr>
          <p:cNvPr id="22768" name="Text Box 240">
            <a:extLst>
              <a:ext uri="{FF2B5EF4-FFF2-40B4-BE49-F238E27FC236}">
                <a16:creationId xmlns:a16="http://schemas.microsoft.com/office/drawing/2014/main" id="{4DD76DEB-4320-B2E6-926B-968FD189D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4674" y="3246438"/>
            <a:ext cx="738664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kumimoji="1" lang="zh-TW" altLang="en-US" sz="2000" b="1">
                <a:solidFill>
                  <a:srgbClr val="9900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以中央走道</a:t>
            </a: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kumimoji="1" lang="zh-TW" altLang="en-US" sz="2000" b="1">
                <a:solidFill>
                  <a:srgbClr val="9900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視同東西班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00833 L -0.01823 -0.075 L 0.26914 -0.07453 L 0.26758 -0.00463 L -0.01849 -0.00833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75" y="-31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23 -0.00347 L 0.01159 0.08056 L -0.27175 0.08056 L -0.27019 -1.11111E-6 L -0.00235 -1.11111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49" y="419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78 -0.01203 L -0.02578 0.075 L 0.26315 0.075 L 0.26315 -0.00625 L -0.00612 -0.00555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40" y="435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83 -3.7037E-6 L 0.02083 -0.08588 L -0.26771 -0.0831 L -0.26771 -0.00347 L 0.02083 -3.7037E-6 Z " pathEditMode="relative" rAng="0" ptsTypes="AAAAA">
                                      <p:cBhvr>
                                        <p:cTn id="12" dur="100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27" y="-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C3A5D923-A0F1-3E83-08CA-35161A224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93888"/>
            <a:ext cx="8643938" cy="307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5" name="標題 1">
            <a:extLst>
              <a:ext uri="{FF2B5EF4-FFF2-40B4-BE49-F238E27FC236}">
                <a16:creationId xmlns:a16="http://schemas.microsoft.com/office/drawing/2014/main" id="{37227AD8-6B55-FB8C-8AE0-4698E5A5D14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03388" y="908050"/>
            <a:ext cx="8640762" cy="1079500"/>
          </a:xfrm>
        </p:spPr>
        <p:txBody>
          <a:bodyPr/>
          <a:lstStyle/>
          <a:p>
            <a:r>
              <a:rPr lang="en-US" altLang="zh-TW" sz="4400" b="1">
                <a:solidFill>
                  <a:schemeClr val="bg1"/>
                </a:solidFill>
              </a:rPr>
              <a:t>(</a:t>
            </a:r>
            <a:r>
              <a:rPr lang="zh-TW" altLang="en-US" sz="4400" b="1">
                <a:solidFill>
                  <a:schemeClr val="bg1"/>
                </a:solidFill>
              </a:rPr>
              <a:t>跨東西班</a:t>
            </a:r>
            <a:r>
              <a:rPr lang="en-US" altLang="zh-TW" sz="4400" b="1">
                <a:solidFill>
                  <a:schemeClr val="bg1"/>
                </a:solidFill>
              </a:rPr>
              <a:t>)</a:t>
            </a:r>
            <a:r>
              <a:rPr lang="zh-TW" altLang="en-US" sz="4400" b="1">
                <a:solidFill>
                  <a:schemeClr val="bg1"/>
                </a:solidFill>
              </a:rPr>
              <a:t>小圈圈繞佛繞法 示意圖</a:t>
            </a:r>
            <a:br>
              <a:rPr lang="en-US" altLang="zh-TW" sz="4800" b="1">
                <a:solidFill>
                  <a:schemeClr val="bg1"/>
                </a:solidFill>
              </a:rPr>
            </a:br>
            <a:endParaRPr lang="en-US" altLang="zh-TW" sz="4800" b="1">
              <a:solidFill>
                <a:schemeClr val="bg1"/>
              </a:solidFill>
            </a:endParaRPr>
          </a:p>
        </p:txBody>
      </p:sp>
      <p:pic>
        <p:nvPicPr>
          <p:cNvPr id="23565" name="Picture 13" descr="小人">
            <a:extLst>
              <a:ext uri="{FF2B5EF4-FFF2-40B4-BE49-F238E27FC236}">
                <a16:creationId xmlns:a16="http://schemas.microsoft.com/office/drawing/2014/main" id="{3313D9D3-7016-9631-6273-D898D5A19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589" y="2420938"/>
            <a:ext cx="352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14" descr="小人2">
            <a:extLst>
              <a:ext uri="{FF2B5EF4-FFF2-40B4-BE49-F238E27FC236}">
                <a16:creationId xmlns:a16="http://schemas.microsoft.com/office/drawing/2014/main" id="{D6DE9C1D-65ED-F4F1-244E-6288798C3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026" y="3063875"/>
            <a:ext cx="352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Text Box 8">
            <a:extLst>
              <a:ext uri="{FF2B5EF4-FFF2-40B4-BE49-F238E27FC236}">
                <a16:creationId xmlns:a16="http://schemas.microsoft.com/office/drawing/2014/main" id="{CF476BAA-4FA9-196D-2894-6B88EB3D5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3" y="5232401"/>
            <a:ext cx="51117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3200">
                <a:solidFill>
                  <a:srgbClr val="FFFFFF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單數排向東班</a:t>
            </a:r>
            <a:r>
              <a:rPr kumimoji="1" lang="en-US" altLang="zh-TW" sz="3200">
                <a:solidFill>
                  <a:srgbClr val="FFFFFF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(</a:t>
            </a:r>
            <a:r>
              <a:rPr kumimoji="1" lang="zh-TW" altLang="en-US" sz="3200">
                <a:solidFill>
                  <a:srgbClr val="FFFFFF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右</a:t>
            </a:r>
            <a:r>
              <a:rPr kumimoji="1" lang="en-US" altLang="zh-TW" sz="3200">
                <a:solidFill>
                  <a:srgbClr val="FFFFFF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)</a:t>
            </a:r>
            <a:r>
              <a:rPr kumimoji="1" lang="zh-TW" altLang="en-US" sz="3200">
                <a:solidFill>
                  <a:srgbClr val="FFFFFF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轉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3200">
                <a:solidFill>
                  <a:srgbClr val="FFFFFF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雙數排向西班</a:t>
            </a:r>
            <a:r>
              <a:rPr kumimoji="1" lang="en-US" altLang="zh-TW" sz="3200">
                <a:solidFill>
                  <a:srgbClr val="FFFFFF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(</a:t>
            </a:r>
            <a:r>
              <a:rPr kumimoji="1" lang="zh-TW" altLang="en-US" sz="3200">
                <a:solidFill>
                  <a:srgbClr val="FFFFFF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左</a:t>
            </a:r>
            <a:r>
              <a:rPr kumimoji="1" lang="en-US" altLang="zh-TW" sz="3200">
                <a:solidFill>
                  <a:srgbClr val="FFFFFF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)</a:t>
            </a:r>
            <a:r>
              <a:rPr kumimoji="1" lang="zh-TW" altLang="en-US" sz="3200">
                <a:solidFill>
                  <a:srgbClr val="FFFFFF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轉</a:t>
            </a:r>
          </a:p>
        </p:txBody>
      </p:sp>
      <p:sp>
        <p:nvSpPr>
          <p:cNvPr id="28682" name="Line 10">
            <a:extLst>
              <a:ext uri="{FF2B5EF4-FFF2-40B4-BE49-F238E27FC236}">
                <a16:creationId xmlns:a16="http://schemas.microsoft.com/office/drawing/2014/main" id="{C288A500-0B75-F279-9251-0B41D84D6AAB}"/>
              </a:ext>
            </a:extLst>
          </p:cNvPr>
          <p:cNvSpPr>
            <a:spLocks noChangeShapeType="1"/>
          </p:cNvSpPr>
          <p:nvPr/>
        </p:nvSpPr>
        <p:spPr bwMode="auto">
          <a:xfrm>
            <a:off x="9644063" y="2781301"/>
            <a:ext cx="0" cy="576263"/>
          </a:xfrm>
          <a:prstGeom prst="line">
            <a:avLst/>
          </a:prstGeom>
          <a:noFill/>
          <a:ln w="57150">
            <a:solidFill>
              <a:srgbClr val="3333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8684" name="Line 12">
            <a:extLst>
              <a:ext uri="{FF2B5EF4-FFF2-40B4-BE49-F238E27FC236}">
                <a16:creationId xmlns:a16="http://schemas.microsoft.com/office/drawing/2014/main" id="{5BBE5ECA-FFC1-8FEC-B62E-E9F82E24BA8B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5951538" y="-603250"/>
            <a:ext cx="0" cy="6337300"/>
          </a:xfrm>
          <a:prstGeom prst="line">
            <a:avLst/>
          </a:prstGeom>
          <a:noFill/>
          <a:ln w="57150">
            <a:solidFill>
              <a:srgbClr val="3333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8686" name="Line 14">
            <a:extLst>
              <a:ext uri="{FF2B5EF4-FFF2-40B4-BE49-F238E27FC236}">
                <a16:creationId xmlns:a16="http://schemas.microsoft.com/office/drawing/2014/main" id="{2AE2D93F-E061-7313-C8FF-5FE621A553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27263" y="2708276"/>
            <a:ext cx="0" cy="576263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8689" name="Line 17">
            <a:extLst>
              <a:ext uri="{FF2B5EF4-FFF2-40B4-BE49-F238E27FC236}">
                <a16:creationId xmlns:a16="http://schemas.microsoft.com/office/drawing/2014/main" id="{B732BA5E-401A-D7C6-32DF-1D5A578E80DF}"/>
              </a:ext>
            </a:extLst>
          </p:cNvPr>
          <p:cNvSpPr>
            <a:spLocks noChangeShapeType="1"/>
          </p:cNvSpPr>
          <p:nvPr/>
        </p:nvSpPr>
        <p:spPr bwMode="auto">
          <a:xfrm rot="5400000" flipH="1">
            <a:off x="5952332" y="188120"/>
            <a:ext cx="0" cy="6192837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4 -0.00834 L -0.0362 -0.01088 L -0.03659 -0.08565 L 0.59844 -0.08565 L 0.59844 -0.0051 L -0.00794 -0.00834 Z " pathEditMode="relative" rAng="0" ptsTypes="AAAAAA">
                                      <p:cBhvr>
                                        <p:cTn id="6" dur="10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80" y="-37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62 -0.00231 L 0.01927 0.07894 L -0.57917 0.07546 L -0.57917 -0.00509 L -2.08333E-7 -7.40741E-7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57" y="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45B3897-6AE9-E680-ED77-2CCEBFB16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492" y="539015"/>
            <a:ext cx="11521016" cy="1143000"/>
          </a:xfrm>
        </p:spPr>
        <p:txBody>
          <a:bodyPr/>
          <a:lstStyle/>
          <a:p>
            <a:r>
              <a:rPr lang="zh-TW" altLang="en-US" sz="7200" dirty="0">
                <a:solidFill>
                  <a:srgbClr val="FFC000"/>
                </a:solidFill>
              </a:rPr>
              <a:t>入</a:t>
            </a:r>
            <a:r>
              <a:rPr lang="zh-TW" altLang="en-US" sz="8000" dirty="0">
                <a:solidFill>
                  <a:srgbClr val="FFC000"/>
                </a:solidFill>
              </a:rPr>
              <a:t>佛堂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27C0F43-5D4B-9960-2FA6-DE690CAFC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6686" y="1874520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8000" dirty="0">
                <a:solidFill>
                  <a:schemeClr val="bg1">
                    <a:lumMod val="85000"/>
                  </a:schemeClr>
                </a:solidFill>
              </a:rPr>
              <a:t>爐香乍熱</a:t>
            </a:r>
            <a:endParaRPr lang="en-US" altLang="zh-TW" sz="8000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sz="8000" dirty="0">
                <a:solidFill>
                  <a:schemeClr val="bg1">
                    <a:lumMod val="85000"/>
                  </a:schemeClr>
                </a:solidFill>
              </a:rPr>
              <a:t>誠意方殷</a:t>
            </a:r>
            <a:endParaRPr lang="en-US" altLang="zh-TW" sz="8000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sz="8000" dirty="0">
                <a:solidFill>
                  <a:schemeClr val="bg1">
                    <a:lumMod val="85000"/>
                  </a:schemeClr>
                </a:solidFill>
              </a:rPr>
              <a:t>諸佛現全身</a:t>
            </a:r>
            <a:r>
              <a:rPr lang="zh-TW" altLang="zh-TW" sz="8000" dirty="0">
                <a:solidFill>
                  <a:schemeClr val="bg1">
                    <a:lumMod val="85000"/>
                  </a:schemeClr>
                </a:solidFill>
                <a:latin typeface="Poiret One" panose="00000500000000000000" pitchFamily="2" charset="0"/>
              </a:rPr>
              <a:t>.</a:t>
            </a:r>
            <a:r>
              <a:rPr lang="en-US" altLang="zh-TW" sz="8000" dirty="0">
                <a:solidFill>
                  <a:schemeClr val="bg1">
                    <a:lumMod val="85000"/>
                  </a:schemeClr>
                </a:solidFill>
                <a:latin typeface="Poiret One" panose="00000500000000000000" pitchFamily="2" charset="0"/>
              </a:rPr>
              <a:t>..</a:t>
            </a:r>
            <a:endParaRPr lang="zh-TW" altLang="en-US" sz="8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0118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993319B-B054-1BA0-29BE-34B80C94B0FA}"/>
              </a:ext>
            </a:extLst>
          </p:cNvPr>
          <p:cNvSpPr txBox="1"/>
          <p:nvPr/>
        </p:nvSpPr>
        <p:spPr>
          <a:xfrm>
            <a:off x="3077676" y="2659598"/>
            <a:ext cx="69999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8000" dirty="0">
                <a:solidFill>
                  <a:srgbClr val="FFC000"/>
                </a:solidFill>
              </a:rPr>
              <a:t>繞佛 念佛 憶佛</a:t>
            </a:r>
            <a:endParaRPr lang="zh-TW" altLang="en-US" sz="8000" dirty="0"/>
          </a:p>
        </p:txBody>
      </p:sp>
    </p:spTree>
    <p:extLst>
      <p:ext uri="{BB962C8B-B14F-4D97-AF65-F5344CB8AC3E}">
        <p14:creationId xmlns:p14="http://schemas.microsoft.com/office/powerpoint/2010/main" val="10839817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DD9409D-B7E5-F104-C905-2A35C1A50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002" y="1058779"/>
            <a:ext cx="8119511" cy="541300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6525B0C6-1885-A956-8882-7D82CC07E7BC}"/>
              </a:ext>
            </a:extLst>
          </p:cNvPr>
          <p:cNvSpPr/>
          <p:nvPr/>
        </p:nvSpPr>
        <p:spPr>
          <a:xfrm>
            <a:off x="7720728" y="1540042"/>
            <a:ext cx="1659429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1500" dirty="0">
                <a:ln w="0"/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感</a:t>
            </a:r>
            <a:endParaRPr lang="en-US" altLang="zh-CN" sz="11500" dirty="0">
              <a:ln w="0"/>
              <a:solidFill>
                <a:schemeClr val="bg1">
                  <a:lumMod val="95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11500" dirty="0">
                <a:ln w="0"/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恩</a:t>
            </a:r>
            <a:endParaRPr lang="zh-TW" altLang="en-US" sz="11500" b="0" cap="none" spc="0" dirty="0">
              <a:ln w="0"/>
              <a:solidFill>
                <a:schemeClr val="bg1">
                  <a:lumMod val="95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3294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EBB866-F389-E17A-1FDE-BFC41AC8A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492" y="617272"/>
            <a:ext cx="11521016" cy="1143000"/>
          </a:xfrm>
        </p:spPr>
        <p:txBody>
          <a:bodyPr/>
          <a:lstStyle/>
          <a:p>
            <a:r>
              <a:rPr lang="zh-TW" altLang="en-US" sz="8000" dirty="0">
                <a:solidFill>
                  <a:srgbClr val="FFC000"/>
                </a:solidFill>
              </a:rPr>
              <a:t>入佛堂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BFEF537-BCBB-5161-5305-EBD377F5A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626" y="2051647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8000" dirty="0">
                <a:solidFill>
                  <a:schemeClr val="bg1">
                    <a:lumMod val="85000"/>
                  </a:schemeClr>
                </a:solidFill>
              </a:rPr>
              <a:t>靜</a:t>
            </a:r>
            <a:endParaRPr lang="en-US" altLang="zh-TW" sz="8000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sz="8000" dirty="0">
                <a:solidFill>
                  <a:schemeClr val="bg1">
                    <a:lumMod val="85000"/>
                  </a:schemeClr>
                </a:solidFill>
              </a:rPr>
              <a:t>敬</a:t>
            </a:r>
            <a:endParaRPr lang="en-US" altLang="zh-TW" sz="8000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sz="8000" dirty="0">
                <a:solidFill>
                  <a:schemeClr val="bg1">
                    <a:lumMod val="85000"/>
                  </a:schemeClr>
                </a:solidFill>
              </a:rPr>
              <a:t>淨語</a:t>
            </a:r>
          </a:p>
        </p:txBody>
      </p:sp>
    </p:spTree>
    <p:extLst>
      <p:ext uri="{BB962C8B-B14F-4D97-AF65-F5344CB8AC3E}">
        <p14:creationId xmlns:p14="http://schemas.microsoft.com/office/powerpoint/2010/main" val="3594472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E3DE54-0683-94CE-F6D0-25C3BCD39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492" y="582329"/>
            <a:ext cx="11521016" cy="1143000"/>
          </a:xfrm>
        </p:spPr>
        <p:txBody>
          <a:bodyPr/>
          <a:lstStyle/>
          <a:p>
            <a:r>
              <a:rPr lang="zh-TW" altLang="en-US" sz="6000" dirty="0">
                <a:solidFill>
                  <a:srgbClr val="FFC000"/>
                </a:solidFill>
              </a:rPr>
              <a:t>入佛堂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2198F34-A1DF-0EF8-44C7-BF718FFBE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1750" y="2062213"/>
            <a:ext cx="10972800" cy="4525963"/>
          </a:xfrm>
        </p:spPr>
        <p:txBody>
          <a:bodyPr/>
          <a:lstStyle/>
          <a:p>
            <a:r>
              <a:rPr lang="zh-TW" altLang="en-US" sz="4400" dirty="0">
                <a:solidFill>
                  <a:schemeClr val="bg1">
                    <a:lumMod val="85000"/>
                  </a:schemeClr>
                </a:solidFill>
              </a:rPr>
              <a:t>服儀端莊勿暴露</a:t>
            </a:r>
            <a:r>
              <a:rPr lang="zh-TW" altLang="en-US" sz="4400" dirty="0">
                <a:solidFill>
                  <a:schemeClr val="bg1">
                    <a:lumMod val="8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4400" dirty="0">
                <a:solidFill>
                  <a:schemeClr val="bg1">
                    <a:lumMod val="85000"/>
                  </a:schemeClr>
                </a:solidFill>
              </a:rPr>
              <a:t>打赤腳</a:t>
            </a:r>
            <a:endParaRPr lang="en-US" altLang="zh-TW" sz="4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TW" altLang="en-US" sz="4400" dirty="0">
                <a:solidFill>
                  <a:schemeClr val="bg1">
                    <a:lumMod val="85000"/>
                  </a:schemeClr>
                </a:solidFill>
              </a:rPr>
              <a:t>委員</a:t>
            </a:r>
            <a:r>
              <a:rPr lang="zh-TW" altLang="en-US" sz="4400" dirty="0">
                <a:solidFill>
                  <a:schemeClr val="bg1">
                    <a:lumMod val="8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4400" dirty="0">
                <a:solidFill>
                  <a:schemeClr val="bg1">
                    <a:lumMod val="85000"/>
                  </a:schemeClr>
                </a:solidFill>
              </a:rPr>
              <a:t>慈誠參加活動時</a:t>
            </a:r>
            <a:r>
              <a:rPr lang="zh-TW" altLang="en-US" sz="4400" dirty="0">
                <a:solidFill>
                  <a:schemeClr val="bg1">
                    <a:lumMod val="85000"/>
                  </a:schemeClr>
                </a:solidFill>
                <a:latin typeface="Poiret One" panose="00000500000000000000" pitchFamily="2" charset="0"/>
              </a:rPr>
              <a:t>，</a:t>
            </a:r>
            <a:r>
              <a:rPr lang="zh-TW" altLang="en-US" sz="4400" dirty="0">
                <a:solidFill>
                  <a:schemeClr val="bg1">
                    <a:lumMod val="85000"/>
                  </a:schemeClr>
                </a:solidFill>
              </a:rPr>
              <a:t>請著慈濟襪套</a:t>
            </a:r>
            <a:endParaRPr lang="en-US" altLang="zh-TW" sz="4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TW" altLang="en-US" sz="4400" dirty="0">
                <a:solidFill>
                  <a:schemeClr val="bg1">
                    <a:lumMod val="85000"/>
                  </a:schemeClr>
                </a:solidFill>
              </a:rPr>
              <a:t>出入佛堂正門</a:t>
            </a:r>
            <a:r>
              <a:rPr lang="zh-TW" altLang="en-US" sz="4400" dirty="0">
                <a:solidFill>
                  <a:schemeClr val="bg1">
                    <a:lumMod val="8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400" dirty="0">
                <a:solidFill>
                  <a:schemeClr val="bg1">
                    <a:lumMod val="85000"/>
                  </a:schemeClr>
                </a:solidFill>
              </a:rPr>
              <a:t>當靠門之左右側出入</a:t>
            </a:r>
            <a:endParaRPr lang="en-US" altLang="zh-TW" sz="4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TW" altLang="en-US" sz="4400" dirty="0">
                <a:solidFill>
                  <a:schemeClr val="bg1">
                    <a:lumMod val="85000"/>
                  </a:schemeClr>
                </a:solidFill>
              </a:rPr>
              <a:t>若有正門及邊門時，請由邊門出入</a:t>
            </a:r>
          </a:p>
        </p:txBody>
      </p:sp>
    </p:spTree>
    <p:extLst>
      <p:ext uri="{BB962C8B-B14F-4D97-AF65-F5344CB8AC3E}">
        <p14:creationId xmlns:p14="http://schemas.microsoft.com/office/powerpoint/2010/main" val="3589141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C20CDE-EAF7-01B7-77E0-ECD1ADFB8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62A4D692-2065-9F17-9289-501DAF0324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3575" y="981777"/>
            <a:ext cx="8777469" cy="576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09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>
            <a:extLst>
              <a:ext uri="{FF2B5EF4-FFF2-40B4-BE49-F238E27FC236}">
                <a16:creationId xmlns:a16="http://schemas.microsoft.com/office/drawing/2014/main" id="{839AEEA0-7D80-22B1-C2D4-D2CA38D6D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545" y="827774"/>
            <a:ext cx="4818063" cy="573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4D2892-78D4-5CB2-D3C0-6E0162F6E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24AFCFD9-DDF7-3F87-C0A3-DB9BA424B1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3275" y="914401"/>
            <a:ext cx="10165679" cy="574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90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F83CD8-0496-AC16-22BB-EFD80145A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24C6AED-4094-7252-B2C8-F1508F842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0273" y="2177717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7200" dirty="0">
                <a:solidFill>
                  <a:srgbClr val="FFC000"/>
                </a:solidFill>
              </a:rPr>
              <a:t>佛前</a:t>
            </a:r>
            <a:r>
              <a:rPr lang="zh-TW" altLang="en-US" sz="7200" dirty="0">
                <a:solidFill>
                  <a:srgbClr val="FFC000"/>
                </a:solidFill>
                <a:latin typeface="+mj-ea"/>
                <a:ea typeface="+mj-ea"/>
              </a:rPr>
              <a:t>供</a:t>
            </a:r>
            <a:r>
              <a:rPr lang="zh-TW" altLang="en-US" sz="7200" dirty="0">
                <a:solidFill>
                  <a:srgbClr val="FFC000"/>
                </a:solidFill>
              </a:rPr>
              <a:t>花</a:t>
            </a:r>
            <a:endParaRPr lang="en-US" altLang="zh-TW" sz="7200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zh-TW" altLang="en-US" sz="7200" dirty="0">
                <a:solidFill>
                  <a:srgbClr val="FFC000"/>
                </a:solidFill>
              </a:rPr>
              <a:t>花器之水每日更換</a:t>
            </a:r>
          </a:p>
        </p:txBody>
      </p:sp>
    </p:spTree>
    <p:extLst>
      <p:ext uri="{BB962C8B-B14F-4D97-AF65-F5344CB8AC3E}">
        <p14:creationId xmlns:p14="http://schemas.microsoft.com/office/powerpoint/2010/main" val="3578064387"/>
      </p:ext>
    </p:extLst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354F9F2D0D25E446B41E094B7B5D2C4E" ma:contentTypeVersion="23" ma:contentTypeDescription="建立新的文件。" ma:contentTypeScope="" ma:versionID="e7b86a4e1b6fbfd2dbc372750ea4d55c">
  <xsd:schema xmlns:xsd="http://www.w3.org/2001/XMLSchema" xmlns:xs="http://www.w3.org/2001/XMLSchema" xmlns:p="http://schemas.microsoft.com/office/2006/metadata/properties" xmlns:ns1="http://schemas.microsoft.com/sharepoint/v3" xmlns:ns2="1fbc4cb5-4b99-4f36-84b0-df3dbb87dd16" xmlns:ns3="161720ec-9319-4353-94fa-667766b2ef40" targetNamespace="http://schemas.microsoft.com/office/2006/metadata/properties" ma:root="true" ma:fieldsID="bf8757db4581d7a3172a74a77eb69f78" ns1:_="" ns2:_="" ns3:_="">
    <xsd:import namespace="http://schemas.microsoft.com/sharepoint/v3"/>
    <xsd:import namespace="1fbc4cb5-4b99-4f36-84b0-df3dbb87dd16"/>
    <xsd:import namespace="161720ec-9319-4353-94fa-667766b2ef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_x6a19__x7c64_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統一規範原則內容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統一規範原則 UI 動作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bc4cb5-4b99-4f36-84b0-df3dbb87dd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_x6a19__x7c64_" ma:index="20" nillable="true" ma:displayName="標籤" ma:internalName="_x6a19__x7c64_">
      <xsd:simpleType>
        <xsd:restriction base="dms:Text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Flow_SignoffStatus" ma:index="24" nillable="true" ma:displayName="簽核狀態" ma:internalName="_x7c3d__x6838__x72c0__x614b_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影像標籤" ma:readOnly="false" ma:fieldId="{5cf76f15-5ced-4ddc-b409-7134ff3c332f}" ma:taxonomyMulti="true" ma:sspId="5b4ba434-2e75-42c7-96db-214ac3318eb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1720ec-9319-4353-94fa-667766b2ef40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490cc34e-94e0-4fc0-b132-d6cf680a22d5}" ma:internalName="TaxCatchAll" ma:showField="CatchAllData" ma:web="161720ec-9319-4353-94fa-667766b2ef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AEB6DB2-06A8-45E4-BDDC-B243C9285A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fbc4cb5-4b99-4f36-84b0-df3dbb87dd16"/>
    <ds:schemaRef ds:uri="161720ec-9319-4353-94fa-667766b2ef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50ECA6D-29DE-417B-929F-6EF038D8B0C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1036</Words>
  <Application>Microsoft Office PowerPoint</Application>
  <PresentationFormat>寬螢幕</PresentationFormat>
  <Paragraphs>87</Paragraphs>
  <Slides>31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8" baseType="lpstr">
      <vt:lpstr>Poiret One</vt:lpstr>
      <vt:lpstr>PMingLiU</vt:lpstr>
      <vt:lpstr>標楷體</vt:lpstr>
      <vt:lpstr>Arial</vt:lpstr>
      <vt:lpstr>Calibri</vt:lpstr>
      <vt:lpstr>Times New Roman</vt:lpstr>
      <vt:lpstr>預設簡報設計</vt:lpstr>
      <vt:lpstr> </vt:lpstr>
      <vt:lpstr>PowerPoint 簡報</vt:lpstr>
      <vt:lpstr>入佛堂</vt:lpstr>
      <vt:lpstr>入佛堂</vt:lpstr>
      <vt:lpstr>入佛堂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 起身合掌</vt:lpstr>
      <vt:lpstr>PowerPoint 簡報</vt:lpstr>
      <vt:lpstr>PowerPoint 簡報</vt:lpstr>
      <vt:lpstr>繞佛，願佛常在人間， 繞法，願法常在心田。  心境保持「靜寂清澄」， 精神保持「敏睿明朗」， 相互觀照，才能成就合齊莊嚴之美。</vt:lpstr>
      <vt:lpstr>PowerPoint 簡報</vt:lpstr>
      <vt:lpstr>繞佛繞法 </vt:lpstr>
      <vt:lpstr>繞佛繞法</vt:lpstr>
      <vt:lpstr>慈濟社區道場共修 繞佛繞法示意圖</vt:lpstr>
      <vt:lpstr>請留意  1.由於慈濟的繞佛繞法人數眾多，所以東、西班會各自繞。 2.東、西班的班首要同時轉彎，才會同時歸隊。 3.請於第一個轉彎處放掌。 4.動線中央走道和外側走道轉彎時，要靠著蒲團走。 </vt:lpstr>
      <vt:lpstr>S型繞佛 示意圖</vt:lpstr>
      <vt:lpstr>區塊繞佛 示意圖</vt:lpstr>
      <vt:lpstr>(二班)小圈圈繞佛繞法 示意圖 </vt:lpstr>
      <vt:lpstr>(三班)小圈圈繞佛繞法 示意圖 </vt:lpstr>
      <vt:lpstr>(四班)小圈圈繞佛繞法 示意圖 </vt:lpstr>
      <vt:lpstr>(跨東西班)小圈圈繞佛繞法 示意圖 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德勱 釋</dc:creator>
  <cp:lastModifiedBy>王明春</cp:lastModifiedBy>
  <cp:revision>33</cp:revision>
  <dcterms:created xsi:type="dcterms:W3CDTF">2024-03-22T02:22:41Z</dcterms:created>
  <dcterms:modified xsi:type="dcterms:W3CDTF">2024-04-24T03:50:44Z</dcterms:modified>
</cp:coreProperties>
</file>