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84" r:id="rId4"/>
    <p:sldMasterId id="2147484038" r:id="rId5"/>
    <p:sldMasterId id="2147484050" r:id="rId6"/>
    <p:sldMasterId id="2147484074" r:id="rId7"/>
    <p:sldMasterId id="2147484088" r:id="rId8"/>
  </p:sldMasterIdLst>
  <p:notesMasterIdLst>
    <p:notesMasterId r:id="rId45"/>
  </p:notesMasterIdLst>
  <p:sldIdLst>
    <p:sldId id="342" r:id="rId9"/>
    <p:sldId id="264" r:id="rId10"/>
    <p:sldId id="443" r:id="rId11"/>
    <p:sldId id="444" r:id="rId12"/>
    <p:sldId id="483" r:id="rId13"/>
    <p:sldId id="383" r:id="rId14"/>
    <p:sldId id="484" r:id="rId15"/>
    <p:sldId id="382" r:id="rId16"/>
    <p:sldId id="385" r:id="rId17"/>
    <p:sldId id="386" r:id="rId18"/>
    <p:sldId id="387" r:id="rId19"/>
    <p:sldId id="390" r:id="rId20"/>
    <p:sldId id="391" r:id="rId21"/>
    <p:sldId id="478" r:id="rId22"/>
    <p:sldId id="479" r:id="rId23"/>
    <p:sldId id="388" r:id="rId24"/>
    <p:sldId id="405" r:id="rId25"/>
    <p:sldId id="406" r:id="rId26"/>
    <p:sldId id="407" r:id="rId27"/>
    <p:sldId id="485" r:id="rId28"/>
    <p:sldId id="442" r:id="rId29"/>
    <p:sldId id="394" r:id="rId30"/>
    <p:sldId id="395" r:id="rId31"/>
    <p:sldId id="396" r:id="rId32"/>
    <p:sldId id="424" r:id="rId33"/>
    <p:sldId id="422" r:id="rId34"/>
    <p:sldId id="459" r:id="rId35"/>
    <p:sldId id="458" r:id="rId36"/>
    <p:sldId id="481" r:id="rId37"/>
    <p:sldId id="471" r:id="rId38"/>
    <p:sldId id="472" r:id="rId39"/>
    <p:sldId id="474" r:id="rId40"/>
    <p:sldId id="475" r:id="rId41"/>
    <p:sldId id="476" r:id="rId42"/>
    <p:sldId id="480" r:id="rId43"/>
    <p:sldId id="456" r:id="rId4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7EA"/>
    <a:srgbClr val="FFFF99"/>
    <a:srgbClr val="FFFF66"/>
    <a:srgbClr val="FF0000"/>
    <a:srgbClr val="996633"/>
    <a:srgbClr val="FF3300"/>
    <a:srgbClr val="FF9900"/>
    <a:srgbClr val="111111"/>
    <a:srgbClr val="29292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1979" autoAdjust="0"/>
  </p:normalViewPr>
  <p:slideViewPr>
    <p:cSldViewPr>
      <p:cViewPr>
        <p:scale>
          <a:sx n="54" d="100"/>
          <a:sy n="54" d="100"/>
        </p:scale>
        <p:origin x="-142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69581EAB-C8C9-4FFE-85B1-3C4F77D440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9824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ABB04F-51D6-4995-B6A7-9F5830442D14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450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81EAB-C8C9-4FFE-85B1-3C4F77D44052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1238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81EAB-C8C9-4FFE-85B1-3C4F77D44052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0776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81EAB-C8C9-4FFE-85B1-3C4F77D44052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5448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81EAB-C8C9-4FFE-85B1-3C4F77D44052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5227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81EAB-C8C9-4FFE-85B1-3C4F77D44052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6692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81EAB-C8C9-4FFE-85B1-3C4F77D44052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5319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81EAB-C8C9-4FFE-85B1-3C4F77D44052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2019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上人開示開始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81EAB-C8C9-4FFE-85B1-3C4F77D44052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7848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81EAB-C8C9-4FFE-85B1-3C4F77D44052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2898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81EAB-C8C9-4FFE-85B1-3C4F77D44052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6585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21C9B6-4C21-48D7-A869-050DB8B8A546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81EAB-C8C9-4FFE-85B1-3C4F77D44052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75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B2DE5E-3F35-4392-9B3F-41DEA9C45456}" type="slidenum">
              <a:rPr lang="en-US" altLang="zh-TW" smtClean="0"/>
              <a:pPr/>
              <a:t>26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81EAB-C8C9-4FFE-85B1-3C4F77D44052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5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81EAB-C8C9-4FFE-85B1-3C4F77D44052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93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7F288-D239-4243-AD41-34BB3F7EB5DA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66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77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817B11B-F646-4090-9221-5529E5F0F480}" type="slidenum">
              <a:rPr lang="en-US" altLang="zh-TW">
                <a:solidFill>
                  <a:srgbClr val="000000"/>
                </a:solidFill>
              </a:rPr>
              <a:pPr eaLnBrk="1" hangingPunct="1"/>
              <a:t>30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98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3E8A252-6BB8-4A6B-9B24-70446DADA048}" type="slidenum">
              <a:rPr lang="en-US" altLang="zh-TW">
                <a:solidFill>
                  <a:srgbClr val="000000"/>
                </a:solidFill>
              </a:rPr>
              <a:pPr eaLnBrk="1" hangingPunct="1"/>
              <a:t>31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81EAB-C8C9-4FFE-85B1-3C4F77D44052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81EAB-C8C9-4FFE-85B1-3C4F77D44052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441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81EAB-C8C9-4FFE-85B1-3C4F77D44052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0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4D6081-3A70-4791-9BAB-F72CF19B72A6}" type="slidenum">
              <a:rPr lang="en-US" altLang="zh-TW" smtClean="0">
                <a:solidFill>
                  <a:srgbClr val="000000"/>
                </a:solidFill>
              </a:rPr>
              <a:pPr/>
              <a:t>3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B0C892-7512-4101-86DD-D56A91CF9116}" type="slidenum">
              <a:rPr lang="en-US" altLang="zh-TW" smtClean="0"/>
              <a:pPr/>
              <a:t>35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1444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976243-1E5C-4847-B8B8-C72D9D3EAF21}" type="slidenum">
              <a:rPr lang="en-US" altLang="zh-TW" sz="1200" b="0">
                <a:solidFill>
                  <a:prstClr val="black"/>
                </a:solidFill>
              </a:rPr>
              <a:pPr algn="r"/>
              <a:t>36</a:t>
            </a:fld>
            <a:endParaRPr lang="en-US" altLang="zh-TW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4D6081-3A70-4791-9BAB-F72CF19B72A6}" type="slidenum">
              <a:rPr lang="en-US" altLang="zh-TW" smtClean="0">
                <a:solidFill>
                  <a:srgbClr val="000000"/>
                </a:solidFill>
              </a:rPr>
              <a:pPr/>
              <a:t>4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81EAB-C8C9-4FFE-85B1-3C4F77D44052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184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F43485-4E81-4640-AB6E-28527B41C134}" type="slidenum">
              <a:rPr lang="en-US" altLang="zh-TW">
                <a:solidFill>
                  <a:prstClr val="black"/>
                </a:solidFill>
              </a:rPr>
              <a:pPr/>
              <a:t>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81EAB-C8C9-4FFE-85B1-3C4F77D44052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1456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81EAB-C8C9-4FFE-85B1-3C4F77D44052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0891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81EAB-C8C9-4FFE-85B1-3C4F77D44052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446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9466-6AA4-4549-AC2D-16C5D68D28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85D1A-87D9-4E7A-86D7-97E53F75EE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6BF79-C371-424A-9BA1-FC87733B34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2914B-D3CD-4F9C-8B5E-11D595A4E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89838-78EA-4AC8-9CEF-A47BA74F7A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BF92D-BE06-4863-99E6-C4C015E13E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E1010-443A-42C7-BF59-C586E27737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AA080-D161-47C6-A067-BE0C116C36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9A11B-822A-403D-B57D-8F0F4E063D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3E7FA-2539-4CB1-8427-8CE158A0BD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7447A-2385-45D5-8DBC-205450F567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589C6-CACF-4232-B4F7-D18F3FFB53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CC56F-E55F-4D95-9AF4-035D52629E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77A7-E7AC-4254-8A02-CCBCA58230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B026D-F104-4D90-BB2C-AF4570574E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9762C-FC71-4B3E-B410-86AABF18EB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99591-277D-4A29-A15A-3BF043AEE9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51764-F839-4D45-B8F8-F6C0C6947C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ECC4E-9A40-40CB-9A2B-EAF51EC3F0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94CFF-E2B3-4781-8B19-FDDEE1132A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43B89-5E47-42DB-9569-DAACD4A671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9332-6E36-4B9C-938E-273B3BE343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74251-240A-4092-A879-87A19A1EB8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1C30D-285E-45FC-AA62-70D023AEAB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599D2-06A2-42D8-896B-45FA2C7DDE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DF836-503B-413C-9CF5-6F8B7FC54E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9E3ED-2FE0-494B-86CB-F25BB1DF24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8E974EB-FFC3-4BC2-B33E-709F53F85A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12CEC0-4AA4-455A-B495-4E7C2F3F2C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564079-24F0-42EC-BD7B-718D483FA9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C8AAA9E-7864-4C85-8202-A4A9AD8841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C79EEBD-F89F-43AC-BEB7-41203F18F1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A672260-13B8-4B28-B6A2-756E426942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6BD38-B234-40F3-AAE6-C0069C72BA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407525" cy="706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AAD6F29-BD0C-4F8B-828A-025F6825F7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6BB9AFB-72E0-4AD0-845E-9D0EFC273F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DBF66E-408B-44A5-911E-8134FEB701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5B5458-3FEE-4396-BF11-C586E7B765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181F2BC-75A5-43B9-A0A7-AE08710E30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89466-6AA4-4549-AC2D-16C5D68D280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589C6-CACF-4232-B4F7-D18F3FFB531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74251-240A-4092-A879-87A19A1EB88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6BD38-B234-40F3-AAE6-C0069C72BAD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8F4D3-38DF-490D-BBBE-7EFD4CAD506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8F4D3-38DF-490D-BBBE-7EFD4CAD50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2CC6B-D695-49AA-8484-328A122A8A6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66994-7175-44FA-BB54-28F6AC4C1D2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31FFF-3794-456C-88D1-FFEB86B40B2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49576-379B-4E96-9A69-BA557EB72FB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85D1A-87D9-4E7A-86D7-97E53F75EEF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6BF79-C371-424A-9BA1-FC87733B34C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2914B-D3CD-4F9C-8B5E-11D595A4E24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05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89838-78EA-4AC8-9CEF-A47BA74F7A8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17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BF92D-BE06-4863-99E6-C4C015E13E0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437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E1010-443A-42C7-BF59-C586E27737D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8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2CC6B-D695-49AA-8484-328A122A8A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AA080-D161-47C6-A067-BE0C116C36E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060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9A11B-822A-403D-B57D-8F0F4E063DB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768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3E7FA-2539-4CB1-8427-8CE158A0BDF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848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7447A-2385-45D5-8DBC-205450F5677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359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CC56F-E55F-4D95-9AF4-035D52629EC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814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77A7-E7AC-4254-8A02-CCBCA582306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20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B026D-F104-4D90-BB2C-AF4570574EE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833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5157192"/>
            <a:ext cx="6400800" cy="1057672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02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8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0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3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6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21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0"/>
          </p:nvPr>
        </p:nvSpPr>
        <p:spPr>
          <a:xfrm>
            <a:off x="1403648" y="3861048"/>
            <a:ext cx="6336555" cy="914400"/>
          </a:xfrm>
        </p:spPr>
        <p:txBody>
          <a:bodyPr/>
          <a:lstStyle>
            <a:lvl1pPr marL="0" indent="0" algn="ctr">
              <a:buNone/>
              <a:defRPr sz="6000"/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1143000"/>
          </a:xfrm>
        </p:spPr>
        <p:txBody>
          <a:bodyPr/>
          <a:lstStyle>
            <a:lvl1pPr algn="ctr">
              <a:defRPr sz="72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2601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55D6AD6-4B4B-4D3F-AFC8-248A418ED1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5993588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>
                <a:solidFill>
                  <a:srgbClr val="EAEAEA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421087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  <a:lvl2pPr>
              <a:defRPr>
                <a:solidFill>
                  <a:srgbClr val="EAEAEA"/>
                </a:solidFill>
              </a:defRPr>
            </a:lvl2pPr>
            <a:lvl3pPr>
              <a:defRPr>
                <a:solidFill>
                  <a:srgbClr val="EAEAEA"/>
                </a:solidFill>
              </a:defRPr>
            </a:lvl3pPr>
            <a:lvl4pPr>
              <a:defRPr>
                <a:solidFill>
                  <a:srgbClr val="EAEAEA"/>
                </a:solidFill>
              </a:defRPr>
            </a:lvl4pPr>
            <a:lvl5pPr>
              <a:defRPr>
                <a:solidFill>
                  <a:srgbClr val="EAEAEA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2601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11DDFAC-272C-4C07-923F-9F287C2E23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0041486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9512" y="1844824"/>
            <a:ext cx="4040188" cy="639762"/>
          </a:xfrm>
        </p:spPr>
        <p:txBody>
          <a:bodyPr anchor="b"/>
          <a:lstStyle>
            <a:lvl1pPr marL="0" indent="0">
              <a:buNone/>
              <a:defRPr sz="4400" b="0"/>
            </a:lvl1pPr>
            <a:lvl2pPr marL="402714" indent="0">
              <a:buNone/>
              <a:defRPr sz="1700" b="1"/>
            </a:lvl2pPr>
            <a:lvl3pPr marL="805427" indent="0">
              <a:buNone/>
              <a:defRPr sz="1600" b="1"/>
            </a:lvl3pPr>
            <a:lvl4pPr marL="1208140" indent="0">
              <a:buNone/>
              <a:defRPr sz="1400" b="1"/>
            </a:lvl4pPr>
            <a:lvl5pPr marL="1610854" indent="0">
              <a:buNone/>
              <a:defRPr sz="1400" b="1"/>
            </a:lvl5pPr>
            <a:lvl6pPr marL="2013568" indent="0">
              <a:buNone/>
              <a:defRPr sz="1400" b="1"/>
            </a:lvl6pPr>
            <a:lvl7pPr marL="2416281" indent="0">
              <a:buNone/>
              <a:defRPr sz="1400" b="1"/>
            </a:lvl7pPr>
            <a:lvl8pPr marL="2818996" indent="0">
              <a:buNone/>
              <a:defRPr sz="1400" b="1"/>
            </a:lvl8pPr>
            <a:lvl9pPr marL="3221708" indent="0">
              <a:buNone/>
              <a:defRPr sz="14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0" y="2564904"/>
            <a:ext cx="4507732" cy="429309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6" cy="639762"/>
          </a:xfrm>
        </p:spPr>
        <p:txBody>
          <a:bodyPr anchor="b"/>
          <a:lstStyle>
            <a:lvl1pPr marL="0" indent="0">
              <a:buNone/>
              <a:defRPr sz="4400" b="0">
                <a:solidFill>
                  <a:srgbClr val="EAEAEA"/>
                </a:solidFill>
              </a:defRPr>
            </a:lvl1pPr>
            <a:lvl2pPr marL="402714" indent="0">
              <a:buNone/>
              <a:defRPr sz="1700" b="1"/>
            </a:lvl2pPr>
            <a:lvl3pPr marL="805427" indent="0">
              <a:buNone/>
              <a:defRPr sz="1600" b="1"/>
            </a:lvl3pPr>
            <a:lvl4pPr marL="1208140" indent="0">
              <a:buNone/>
              <a:defRPr sz="1400" b="1"/>
            </a:lvl4pPr>
            <a:lvl5pPr marL="1610854" indent="0">
              <a:buNone/>
              <a:defRPr sz="1400" b="1"/>
            </a:lvl5pPr>
            <a:lvl6pPr marL="2013568" indent="0">
              <a:buNone/>
              <a:defRPr sz="1400" b="1"/>
            </a:lvl6pPr>
            <a:lvl7pPr marL="2416281" indent="0">
              <a:buNone/>
              <a:defRPr sz="1400" b="1"/>
            </a:lvl7pPr>
            <a:lvl8pPr marL="2818996" indent="0">
              <a:buNone/>
              <a:defRPr sz="1400" b="1"/>
            </a:lvl8pPr>
            <a:lvl9pPr marL="3221708" indent="0">
              <a:buNone/>
              <a:defRPr sz="14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4498975" cy="429309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2601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250CFD52-037B-4F1F-9A73-20AE4E966C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81136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66994-7175-44FA-BB54-28F6AC4C1D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66925" tIns="33462" rIns="66925" bIns="33462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13A2A88-03C7-4937-BD42-7C791C3F2F8A}" type="datetimeFigureOut">
              <a:rPr lang="zh-TW" altLang="en-US" b="0"/>
              <a:pPr>
                <a:defRPr/>
              </a:pPr>
              <a:t>2018/5/17</a:t>
            </a:fld>
            <a:endParaRPr lang="en-US" altLang="zh-TW" b="0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66925" tIns="33462" rIns="66925" bIns="33462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prstClr val="black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 b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lIns="66925" tIns="33462" rIns="66925" bIns="33462"/>
          <a:lstStyle>
            <a:lvl1pPr defTabSz="912601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DAD9C7EB-62AA-480D-A61F-756B649683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3011308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prstClr val="black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 b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prstClr val="black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 b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2601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521C8F7-429B-43BF-BC81-AE3F5083FA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6533034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2601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DBEC905F-B26D-4661-A49D-62FB1264F5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6290219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af-ZA" smtClean="0"/>
              <a:t>按一下以編輯母片標題樣式</a:t>
            </a:r>
            <a:endParaRPr lang="af-ZA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af-ZA" smtClean="0"/>
              <a:t>按一下以編輯母片文字樣式</a:t>
            </a:r>
          </a:p>
          <a:p>
            <a:pPr lvl="1"/>
            <a:r>
              <a:rPr lang="zh-TW" altLang="af-ZA" smtClean="0"/>
              <a:t>第二層</a:t>
            </a:r>
          </a:p>
          <a:p>
            <a:pPr lvl="2"/>
            <a:r>
              <a:rPr lang="zh-TW" altLang="af-ZA" smtClean="0"/>
              <a:t>第三層</a:t>
            </a:r>
          </a:p>
          <a:p>
            <a:pPr lvl="3"/>
            <a:r>
              <a:rPr lang="zh-TW" altLang="af-ZA" smtClean="0"/>
              <a:t>第四層</a:t>
            </a:r>
          </a:p>
          <a:p>
            <a:pPr lvl="4"/>
            <a:r>
              <a:rPr lang="zh-TW" altLang="af-ZA" smtClean="0"/>
              <a:t>第五層</a:t>
            </a:r>
            <a:endParaRPr lang="af-ZA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3B379296-D00C-46A3-BC1C-0F64B70B357A}" type="datetimeFigureOut">
              <a:rPr lang="af-ZA" altLang="zh-TW" b="0"/>
              <a:pPr>
                <a:defRPr/>
              </a:pPr>
              <a:t>2018/05/17</a:t>
            </a:fld>
            <a:endParaRPr lang="af-ZA" altLang="zh-TW" b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prstClr val="black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af-ZA" b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601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1413285-140F-48CD-BC50-273298146D03}" type="slidenum">
              <a:rPr lang="af-ZA" altLang="zh-TW"/>
              <a:pPr>
                <a:defRPr/>
              </a:pPr>
              <a:t>‹#›</a:t>
            </a:fld>
            <a:endParaRPr lang="af-ZA" altLang="zh-TW"/>
          </a:p>
        </p:txBody>
      </p:sp>
    </p:spTree>
    <p:extLst>
      <p:ext uri="{BB962C8B-B14F-4D97-AF65-F5344CB8AC3E}">
        <p14:creationId xmlns:p14="http://schemas.microsoft.com/office/powerpoint/2010/main" val="1524994545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26777" y="188640"/>
            <a:ext cx="8534282" cy="6479313"/>
          </a:xfrm>
        </p:spPr>
        <p:txBody>
          <a:bodyPr>
            <a:noAutofit/>
          </a:bodyPr>
          <a:lstStyle>
            <a:lvl1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4800">
                <a:solidFill>
                  <a:schemeClr val="accent3">
                    <a:lumMod val="40000"/>
                    <a:lumOff val="60000"/>
                  </a:schemeClr>
                </a:solidFill>
                <a:latin typeface="+mn-ea"/>
                <a:ea typeface="+mn-ea"/>
              </a:defRPr>
            </a:lvl1pPr>
            <a:lvl2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3C937"/>
              </a:buClr>
              <a:buFont typeface="Wingdings" pitchFamily="2" charset="2"/>
              <a:buChar char="§"/>
              <a:defRPr sz="4200">
                <a:solidFill>
                  <a:schemeClr val="accent3">
                    <a:lumMod val="40000"/>
                    <a:lumOff val="60000"/>
                  </a:schemeClr>
                </a:solidFill>
                <a:latin typeface="+mn-ea"/>
                <a:ea typeface="+mn-ea"/>
              </a:defRPr>
            </a:lvl2pPr>
            <a:lvl3pPr algn="just">
              <a:lnSpc>
                <a:spcPct val="100000"/>
              </a:lnSpc>
              <a:spcBef>
                <a:spcPts val="0"/>
              </a:spcBef>
              <a:buClr>
                <a:srgbClr val="83C937"/>
              </a:buClr>
              <a:buFont typeface="Wingdings" pitchFamily="2" charset="2"/>
              <a:buChar char="ü"/>
              <a:defRPr sz="3500">
                <a:solidFill>
                  <a:schemeClr val="accent3">
                    <a:lumMod val="40000"/>
                    <a:lumOff val="60000"/>
                  </a:schemeClr>
                </a:solidFill>
                <a:latin typeface="+mn-ea"/>
                <a:ea typeface="+mn-ea"/>
              </a:defRPr>
            </a:lvl3pPr>
            <a:lvl4pPr algn="just">
              <a:lnSpc>
                <a:spcPct val="100000"/>
              </a:lnSpc>
              <a:spcBef>
                <a:spcPts val="0"/>
              </a:spcBef>
              <a:defRPr>
                <a:solidFill>
                  <a:schemeClr val="accent3">
                    <a:lumMod val="40000"/>
                    <a:lumOff val="60000"/>
                  </a:schemeClr>
                </a:solidFill>
                <a:latin typeface="+mn-ea"/>
                <a:ea typeface="+mn-ea"/>
              </a:defRPr>
            </a:lvl4pPr>
            <a:lvl5pPr algn="just">
              <a:lnSpc>
                <a:spcPct val="100000"/>
              </a:lnSpc>
              <a:spcBef>
                <a:spcPts val="0"/>
              </a:spcBef>
              <a:defRPr>
                <a:solidFill>
                  <a:schemeClr val="accent3">
                    <a:lumMod val="40000"/>
                    <a:lumOff val="60000"/>
                  </a:schemeClr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2601" fontAlgn="auto">
              <a:spcBef>
                <a:spcPts val="0"/>
              </a:spcBef>
              <a:spcAft>
                <a:spcPts val="0"/>
              </a:spcAft>
              <a:defRPr kumimoji="0">
                <a:latin typeface="文鼎中圓" charset="0"/>
              </a:defRPr>
            </a:lvl1pPr>
          </a:lstStyle>
          <a:p>
            <a:pPr>
              <a:defRPr/>
            </a:pPr>
            <a:fld id="{EC692657-BE16-4C3E-8298-377AC73A88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0100454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746C4FAC-763A-4388-A61D-38DA7BC36FEF}" type="datetimeFigureOut">
              <a:rPr lang="zh-TW" altLang="en-US" b="0"/>
              <a:pPr>
                <a:defRPr/>
              </a:pPr>
              <a:t>2018/5/17</a:t>
            </a:fld>
            <a:endParaRPr lang="zh-TW" altLang="en-US" b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TW" altLang="en-US" b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601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C77E4940-5811-4944-B280-CB286C77FA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28091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69458" y="250404"/>
            <a:ext cx="5050520" cy="6296066"/>
          </a:xfrm>
        </p:spPr>
        <p:txBody>
          <a:bodyPr/>
          <a:lstStyle>
            <a:lvl1pPr marL="321319" indent="-321319">
              <a:lnSpc>
                <a:spcPct val="150000"/>
              </a:lnSpc>
              <a:defRPr sz="4400">
                <a:latin typeface="文鼎粗明" pitchFamily="49" charset="-120"/>
                <a:ea typeface="文鼎粗明" pitchFamily="49" charset="-120"/>
              </a:defRPr>
            </a:lvl1pPr>
            <a:lvl2pPr marL="321319" indent="-321319">
              <a:lnSpc>
                <a:spcPct val="150000"/>
              </a:lnSpc>
              <a:defRPr sz="4400">
                <a:latin typeface="文鼎粗明" pitchFamily="49" charset="-120"/>
                <a:ea typeface="文鼎粗明" pitchFamily="49" charset="-120"/>
              </a:defRPr>
            </a:lvl2pPr>
            <a:lvl3pPr marL="321319" indent="-321319">
              <a:lnSpc>
                <a:spcPct val="150000"/>
              </a:lnSpc>
              <a:defRPr sz="4400">
                <a:latin typeface="文鼎粗明" pitchFamily="49" charset="-120"/>
                <a:ea typeface="文鼎粗明" pitchFamily="49" charset="-120"/>
              </a:defRPr>
            </a:lvl3pPr>
            <a:lvl4pPr marL="321319" indent="-321319">
              <a:lnSpc>
                <a:spcPct val="150000"/>
              </a:lnSpc>
              <a:defRPr sz="4400">
                <a:latin typeface="文鼎粗明" pitchFamily="49" charset="-120"/>
                <a:ea typeface="文鼎粗明" pitchFamily="49" charset="-120"/>
              </a:defRPr>
            </a:lvl4pPr>
            <a:lvl5pPr marL="321319" indent="-321319">
              <a:lnSpc>
                <a:spcPct val="150000"/>
              </a:lnSpc>
              <a:defRPr sz="4400">
                <a:latin typeface="文鼎粗明" pitchFamily="49" charset="-120"/>
                <a:ea typeface="文鼎粗明" pitchFamily="49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6938520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2539864-BC4C-4B4E-A72E-48C111C7EA7F}" type="datetimeFigureOut">
              <a:rPr lang="zh-TW" altLang="en-US" b="0"/>
              <a:pPr>
                <a:defRPr/>
              </a:pPr>
              <a:t>2018/5/17</a:t>
            </a:fld>
            <a:endParaRPr lang="en-US" altLang="zh-TW" b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TW" altLang="en-US" b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601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FDD4770C-5D70-4EB8-A7F0-45968341BC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192520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74C70F8-A1EC-47A6-9CBC-2795746C92EB}" type="datetimeFigureOut">
              <a:rPr lang="zh-TW" altLang="en-US" b="0"/>
              <a:pPr>
                <a:defRPr/>
              </a:pPr>
              <a:t>2018/5/17</a:t>
            </a:fld>
            <a:endParaRPr lang="en-US" altLang="zh-TW" b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TW" altLang="en-US" b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defTabSz="912601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048B1CC-DBD4-40E1-8327-B40990C6559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0153080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640762" cy="11430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2601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155387DE-0C0B-4668-93B1-B56E57FF9A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023829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31FFF-3794-456C-88D1-FFEB86B40B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C90CE-6007-49B7-897D-D75811E1740C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883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13F78-1E40-47F4-AB2C-45E54B5B5067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52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56864-AF36-4969-8F5A-7214B77E1C6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992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391D9-3AD2-41BF-B4F9-F6528150C089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75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E5D86-C42D-4537-97BC-721E8BCFACB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549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907C9-3742-448E-8F16-C377E38BDC95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194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0FF9E-9244-499A-BCFD-E95E549C1C02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792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95AA9-C208-4966-B3AE-677D1F09EB0B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691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C261B-C4BA-41CA-8464-1A0A18DAA879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434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374D4-4F00-4EA5-884B-192208D5D1F5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49576-379B-4E96-9A69-BA557EB72F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CD6F7-DBB6-4CC0-9C88-3EA24E58DA3C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5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 r="-46"/>
          <a:stretch>
            <a:fillRect/>
          </a:stretch>
        </p:blipFill>
        <p:spPr bwMode="auto">
          <a:xfrm>
            <a:off x="-609600" y="-2076450"/>
            <a:ext cx="9829800" cy="1202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99A8B5F-AABC-4917-B798-856E95BC89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4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4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4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4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4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4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4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4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13" cstate="print"/>
          <a:srcRect r="-56" b="-1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FF96C75-923F-4B59-A8D0-C99319A421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4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4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4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4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4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4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4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4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A101EE-58F5-4A02-B36F-53592BEADF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bg1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bg1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bg1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bg1"/>
          </a:solidFill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5400">
          <a:solidFill>
            <a:schemeClr val="bg1"/>
          </a:solidFill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5400">
          <a:solidFill>
            <a:schemeClr val="bg1"/>
          </a:solidFill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5400">
          <a:solidFill>
            <a:schemeClr val="bg1"/>
          </a:solidFill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5400">
          <a:solidFill>
            <a:schemeClr val="bg1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4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慈濟（背景黑，左下屋角）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F730333-5385-41B2-BF1C-F55A4D6966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 r="-46"/>
          <a:stretch>
            <a:fillRect/>
          </a:stretch>
        </p:blipFill>
        <p:spPr bwMode="auto">
          <a:xfrm>
            <a:off x="-609600" y="-2076450"/>
            <a:ext cx="9829800" cy="1202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99A8B5F-AABC-4917-B798-856E95BC89A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5400">
          <a:solidFill>
            <a:schemeClr val="tx1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4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4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4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4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4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4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4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4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13" cstate="print"/>
          <a:srcRect r="-56" b="-1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FF96C75-923F-4B59-A8D0-C99319A421C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2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4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kumimoji="1" sz="4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4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4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4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4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4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4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79388" y="274638"/>
            <a:ext cx="86407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543" tIns="40271" rIns="80543" bIns="402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543" tIns="40271" rIns="80543" bIns="402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F2F2F2"/>
                </a:solidFill>
                <a:latin typeface="微軟正黑體" charset="0"/>
                <a:ea typeface="微軟正黑體" charset="0"/>
                <a:cs typeface="微軟正黑體" charset="0"/>
              </a:defRPr>
            </a:lvl1pPr>
          </a:lstStyle>
          <a:p>
            <a:pPr>
              <a:defRPr/>
            </a:pPr>
            <a:fld id="{E061C7D0-5233-48B0-AA5E-9B958DF26038}" type="slidenum">
              <a:rPr lang="zh-TW" altLang="en-US" b="0"/>
              <a:pPr>
                <a:defRPr/>
              </a:pPr>
              <a:t>‹#›</a:t>
            </a:fld>
            <a:endParaRPr lang="en-US" altLang="zh-TW" b="0"/>
          </a:p>
        </p:txBody>
      </p:sp>
    </p:spTree>
    <p:extLst>
      <p:ext uri="{BB962C8B-B14F-4D97-AF65-F5344CB8AC3E}">
        <p14:creationId xmlns:p14="http://schemas.microsoft.com/office/powerpoint/2010/main" val="407092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6600" kern="1200">
          <a:solidFill>
            <a:srgbClr val="EAEAEA"/>
          </a:solidFill>
          <a:latin typeface="微軟正黑體" pitchFamily="34" charset="-120"/>
          <a:ea typeface="微軟正黑體" pitchFamily="34" charset="-120"/>
          <a:cs typeface="微軟正黑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6600">
          <a:solidFill>
            <a:srgbClr val="EAEAEA"/>
          </a:solidFill>
          <a:latin typeface="微軟正黑體" pitchFamily="34" charset="-120"/>
          <a:ea typeface="微軟正黑體" pitchFamily="34" charset="-120"/>
          <a:cs typeface="微軟正黑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6600">
          <a:solidFill>
            <a:srgbClr val="EAEAEA"/>
          </a:solidFill>
          <a:latin typeface="微軟正黑體" pitchFamily="34" charset="-120"/>
          <a:ea typeface="微軟正黑體" pitchFamily="34" charset="-120"/>
          <a:cs typeface="微軟正黑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6600">
          <a:solidFill>
            <a:srgbClr val="EAEAEA"/>
          </a:solidFill>
          <a:latin typeface="微軟正黑體" pitchFamily="34" charset="-120"/>
          <a:ea typeface="微軟正黑體" pitchFamily="34" charset="-120"/>
          <a:cs typeface="微軟正黑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6600">
          <a:solidFill>
            <a:srgbClr val="EAEAEA"/>
          </a:solidFill>
          <a:latin typeface="微軟正黑體" pitchFamily="34" charset="-120"/>
          <a:ea typeface="微軟正黑體" pitchFamily="34" charset="-120"/>
          <a:cs typeface="微軟正黑體" charset="0"/>
        </a:defRPr>
      </a:lvl5pPr>
      <a:lvl6pPr marL="402714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ea typeface="新細明體" charset="-120"/>
        </a:defRPr>
      </a:lvl6pPr>
      <a:lvl7pPr marL="805427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208140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610854" algn="ctr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00038" indent="-3000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5400" kern="1200">
          <a:solidFill>
            <a:srgbClr val="EAEAEA"/>
          </a:solidFill>
          <a:latin typeface="微軟正黑體" pitchFamily="34" charset="-120"/>
          <a:ea typeface="微軟正黑體" pitchFamily="34" charset="-120"/>
          <a:cs typeface="微軟正黑體" charset="0"/>
        </a:defRPr>
      </a:lvl1pPr>
      <a:lvl2pPr marL="652463" indent="-2508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5400" kern="1200">
          <a:solidFill>
            <a:srgbClr val="EAEAEA"/>
          </a:solidFill>
          <a:latin typeface="微軟正黑體" pitchFamily="34" charset="-120"/>
          <a:ea typeface="微軟正黑體" pitchFamily="34" charset="-120"/>
          <a:cs typeface="微軟正黑體" charset="0"/>
        </a:defRPr>
      </a:lvl2pPr>
      <a:lvl3pPr marL="1004888" indent="-2000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5400" kern="1200">
          <a:solidFill>
            <a:srgbClr val="EAEAEA"/>
          </a:solidFill>
          <a:latin typeface="微軟正黑體" pitchFamily="34" charset="-120"/>
          <a:ea typeface="微軟正黑體" pitchFamily="34" charset="-120"/>
          <a:cs typeface="微軟正黑體" charset="0"/>
        </a:defRPr>
      </a:lvl3pPr>
      <a:lvl4pPr marL="1408113" indent="-2000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5400" kern="1200">
          <a:solidFill>
            <a:srgbClr val="EAEAEA"/>
          </a:solidFill>
          <a:latin typeface="微軟正黑體" pitchFamily="34" charset="-120"/>
          <a:ea typeface="微軟正黑體" pitchFamily="34" charset="-120"/>
          <a:cs typeface="微軟正黑體" charset="0"/>
        </a:defRPr>
      </a:lvl4pPr>
      <a:lvl5pPr marL="1811338" indent="-2000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5400" kern="1200">
          <a:solidFill>
            <a:srgbClr val="EAEAEA"/>
          </a:solidFill>
          <a:latin typeface="微軟正黑體" pitchFamily="34" charset="-120"/>
          <a:ea typeface="微軟正黑體" pitchFamily="34" charset="-120"/>
          <a:cs typeface="微軟正黑體" charset="0"/>
        </a:defRPr>
      </a:lvl5pPr>
      <a:lvl6pPr marL="2214924" indent="-201357" algn="l" defTabSz="80542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639" indent="-201357" algn="l" defTabSz="80542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0352" indent="-201357" algn="l" defTabSz="80542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3066" indent="-201357" algn="l" defTabSz="805427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05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714" algn="l" defTabSz="805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5427" algn="l" defTabSz="805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8140" algn="l" defTabSz="805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0854" algn="l" defTabSz="805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3568" algn="l" defTabSz="805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6281" algn="l" defTabSz="805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8996" algn="l" defTabSz="805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21708" algn="l" defTabSz="8054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endParaRPr lang="en-US" altLang="zh-TW" b="0" smtClean="0">
              <a:solidFill>
                <a:srgbClr val="FFFFFF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endParaRPr lang="en-US" altLang="zh-TW" b="0" smtClean="0">
              <a:solidFill>
                <a:srgbClr val="FFFFFF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fld id="{3CB2CF31-0F26-4963-9CFA-7FCF48D40013}" type="slidenum">
              <a:rPr lang="en-US" altLang="zh-TW" b="0" smtClean="0">
                <a:solidFill>
                  <a:srgbClr val="FFFFFF"/>
                </a:solidFill>
              </a:rPr>
              <a:pPr/>
              <a:t>‹#›</a:t>
            </a:fld>
            <a:endParaRPr lang="en-US" altLang="zh-TW" b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6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5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5400">
          <a:solidFill>
            <a:schemeClr val="bg1"/>
          </a:solidFill>
          <a:latin typeface="標楷體" pitchFamily="65" charset="-120"/>
          <a:ea typeface="標楷體" pitchFamily="65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5400">
          <a:solidFill>
            <a:schemeClr val="bg1"/>
          </a:solidFill>
          <a:latin typeface="標楷體" pitchFamily="65" charset="-120"/>
          <a:ea typeface="標楷體" pitchFamily="65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5400">
          <a:solidFill>
            <a:schemeClr val="bg1"/>
          </a:solidFill>
          <a:latin typeface="標楷體" pitchFamily="65" charset="-120"/>
          <a:ea typeface="標楷體" pitchFamily="65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5400">
          <a:solidFill>
            <a:schemeClr val="bg1"/>
          </a:solidFill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5400">
          <a:solidFill>
            <a:schemeClr val="bg1"/>
          </a:solidFill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5400">
          <a:solidFill>
            <a:schemeClr val="bg1"/>
          </a:solidFill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5400">
          <a:solidFill>
            <a:schemeClr val="bg1"/>
          </a:solidFill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5400">
          <a:solidFill>
            <a:schemeClr val="bg1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4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38748;&#24605;&#26216;&#35486;-&#24515;&#36650;&#36681;&#31119;&#31117;.wmv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39340;&#20358;&#35199;&#20126;&#26954;&#31168;&#33775;&#24107;&#22986;.wm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44.jpe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46.pn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hyperlink" Target="&#24754;&#26234;&#21360;&#35352;&#31532;79&#38598;&#22823;&#34255;&#32147;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38748;&#24605;&#26216;&#35486;-&#38598;&#22240;&#26524;&#26989;&#21147;&#19968;&#24565;&#38291;.wm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906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TW" sz="3600" smtClean="0"/>
              <a:t>2012</a:t>
            </a:r>
            <a:r>
              <a:rPr lang="zh-TW" altLang="en-US" sz="3600" smtClean="0"/>
              <a:t>年法譬如水入經藏共修</a:t>
            </a:r>
            <a:r>
              <a:rPr lang="zh-TW" altLang="en-US" sz="4800" smtClean="0"/>
              <a:t/>
            </a:r>
            <a:br>
              <a:rPr lang="zh-TW" altLang="en-US" sz="4800" smtClean="0"/>
            </a:br>
            <a:r>
              <a:rPr lang="zh-TW" altLang="en-US" sz="3600" smtClean="0"/>
              <a:t>靈山法會不散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2133600"/>
            <a:ext cx="8458200" cy="2133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zh-TW" altLang="en-US" b="1" dirty="0" smtClean="0"/>
              <a:t>懺悔報障</a:t>
            </a:r>
            <a:r>
              <a:rPr lang="zh-TW" altLang="en-US" dirty="0" smtClean="0"/>
              <a:t> </a:t>
            </a:r>
            <a:endParaRPr lang="en-US" altLang="zh-TW" sz="5400" b="1" dirty="0" smtClean="0"/>
          </a:p>
          <a:p>
            <a:pPr marL="0" indent="0" algn="ctr" eaLnBrk="1" hangingPunct="1">
              <a:buFontTx/>
              <a:buNone/>
            </a:pPr>
            <a:r>
              <a:rPr lang="zh-TW" altLang="en-US" sz="7200" b="1" dirty="0" smtClean="0"/>
              <a:t>地獄人間</a:t>
            </a:r>
          </a:p>
          <a:p>
            <a:pPr marL="0" indent="0" algn="ctr" eaLnBrk="1" hangingPunct="1">
              <a:buFontTx/>
              <a:buNone/>
            </a:pPr>
            <a:r>
              <a:rPr lang="zh-TW" altLang="en-US" sz="5400" b="1" dirty="0" smtClean="0"/>
              <a:t>─法入心─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zh-TW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戒殺放生文</a:t>
            </a:r>
            <a:r>
              <a:rPr lang="en-US" altLang="zh-TW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故事</a:t>
            </a:r>
            <a:r>
              <a:rPr lang="en-US" altLang="zh-TW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地獄耕牛</a:t>
            </a:r>
            <a:endParaRPr lang="zh-TW" alt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4294967295"/>
          </p:nvPr>
        </p:nvSpPr>
        <p:spPr>
          <a:xfrm>
            <a:off x="152400" y="1676400"/>
            <a:ext cx="4572000" cy="4449763"/>
          </a:xfrm>
        </p:spPr>
        <p:txBody>
          <a:bodyPr vert="horz"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清道光江西德興某人，受邀朝拜九華山，見地獄耕牛圖，嘲笑聲中倒下；醒來，如耕牛形態，家屬設齋祈福</a:t>
            </a:r>
            <a:r>
              <a:rPr lang="en-US" altLang="zh-TW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40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03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468080" y="1622425"/>
            <a:ext cx="4494212" cy="5235575"/>
          </a:xfrm>
        </p:spPr>
      </p:pic>
      <p:sp>
        <p:nvSpPr>
          <p:cNvPr id="3" name="橢圓 2"/>
          <p:cNvSpPr/>
          <p:nvPr/>
        </p:nvSpPr>
        <p:spPr>
          <a:xfrm>
            <a:off x="7391400" y="2971800"/>
            <a:ext cx="12192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5334000" y="3505200"/>
            <a:ext cx="6858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11"/>
          <p:cNvSpPr txBox="1">
            <a:spLocks noChangeArrowheads="1"/>
          </p:cNvSpPr>
          <p:nvPr/>
        </p:nvSpPr>
        <p:spPr bwMode="auto">
          <a:xfrm>
            <a:off x="381000" y="5943600"/>
            <a:ext cx="835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sz="2800" dirty="0"/>
              <a:t>《</a:t>
            </a:r>
            <a:r>
              <a:rPr lang="zh-TW" altLang="en-US" sz="2800" dirty="0"/>
              <a:t>法譬如水</a:t>
            </a:r>
            <a:r>
              <a:rPr lang="en-US" altLang="zh-TW" sz="2800" dirty="0"/>
              <a:t>-</a:t>
            </a:r>
            <a:r>
              <a:rPr lang="zh-TW" altLang="en-US" sz="2800" dirty="0"/>
              <a:t>慈悲三昧水懺講記</a:t>
            </a:r>
            <a:r>
              <a:rPr lang="zh-TW" altLang="zh-TW" sz="2800" dirty="0"/>
              <a:t>》</a:t>
            </a:r>
            <a:r>
              <a:rPr lang="zh-TW" altLang="en-US" sz="2800" dirty="0"/>
              <a:t>下篇</a:t>
            </a:r>
            <a:r>
              <a:rPr lang="en-US" altLang="zh-TW" sz="2800" dirty="0" smtClean="0"/>
              <a:t>P.1198</a:t>
            </a:r>
            <a:endParaRPr lang="zh-TW" altLang="en-US" sz="28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772400" y="6477000"/>
            <a:ext cx="1447800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kern="0" dirty="0">
                <a:solidFill>
                  <a:srgbClr val="FFFFFF"/>
                </a:solidFill>
              </a:rPr>
              <a:t>翻</a:t>
            </a:r>
            <a:r>
              <a:rPr kumimoji="0" lang="zh-CN" altLang="en-US" sz="1400" kern="0" dirty="0">
                <a:solidFill>
                  <a:srgbClr val="FFFFFF"/>
                </a:solidFill>
              </a:rPr>
              <a:t>拍</a:t>
            </a:r>
            <a:r>
              <a:rPr kumimoji="0" lang="zh-TW" altLang="en-US" sz="1400" kern="0" dirty="0">
                <a:solidFill>
                  <a:srgbClr val="FFFFFF"/>
                </a:solidFill>
              </a:rPr>
              <a:t>自網路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zh-TW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內容版面配置區 3" descr="21-e587b6e6aebae68a95e9879c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biLevel thresh="75000"/>
          </a:blip>
          <a:stretch>
            <a:fillRect/>
          </a:stretch>
        </p:blipFill>
        <p:spPr>
          <a:xfrm>
            <a:off x="34541" y="1295400"/>
            <a:ext cx="4537459" cy="4982308"/>
          </a:xfrm>
        </p:spPr>
      </p:pic>
      <p:sp>
        <p:nvSpPr>
          <p:cNvPr id="5" name="內容版面配置區 4"/>
          <p:cNvSpPr>
            <a:spLocks noGrp="1"/>
          </p:cNvSpPr>
          <p:nvPr>
            <p:ph sz="half" idx="4294967295"/>
          </p:nvPr>
        </p:nvSpPr>
        <p:spPr>
          <a:xfrm>
            <a:off x="4577862" y="1066800"/>
            <a:ext cx="4038600" cy="4754563"/>
          </a:xfrm>
        </p:spPr>
        <p:txBody>
          <a:bodyPr vert="horz"/>
          <a:lstStyle/>
          <a:p>
            <a:pPr marL="0" indent="0" algn="just">
              <a:buNone/>
            </a:pPr>
            <a:endParaRPr lang="en-US" altLang="zh-TW" sz="4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buNone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清山東臨清屠夫執意屠牛烹煮，結果自己和牛一起煮爛了</a:t>
            </a:r>
            <a:r>
              <a:rPr lang="en-US" altLang="zh-TW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40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1122485" y="6215062"/>
            <a:ext cx="835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sz="2800" dirty="0"/>
              <a:t>《</a:t>
            </a:r>
            <a:r>
              <a:rPr lang="zh-TW" altLang="en-US" sz="2800" dirty="0"/>
              <a:t>法譬如水</a:t>
            </a:r>
            <a:r>
              <a:rPr lang="en-US" altLang="zh-TW" sz="2800" dirty="0"/>
              <a:t>-</a:t>
            </a:r>
            <a:r>
              <a:rPr lang="zh-TW" altLang="en-US" sz="2800" dirty="0"/>
              <a:t>慈悲三昧水懺講記</a:t>
            </a:r>
            <a:r>
              <a:rPr lang="zh-TW" altLang="zh-TW" sz="2800" dirty="0"/>
              <a:t>》</a:t>
            </a:r>
            <a:r>
              <a:rPr lang="zh-TW" altLang="en-US" sz="2800" dirty="0"/>
              <a:t>下篇</a:t>
            </a:r>
            <a:r>
              <a:rPr lang="en-US" altLang="zh-TW" sz="2800" dirty="0" smtClean="0"/>
              <a:t>P.1200</a:t>
            </a:r>
            <a:endParaRPr lang="zh-TW" altLang="en-US" sz="280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772400" y="6477000"/>
            <a:ext cx="1447800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kern="0" dirty="0">
                <a:solidFill>
                  <a:srgbClr val="FFFFFF"/>
                </a:solidFill>
              </a:rPr>
              <a:t>翻</a:t>
            </a:r>
            <a:r>
              <a:rPr kumimoji="0" lang="zh-CN" altLang="en-US" sz="1400" kern="0" dirty="0">
                <a:solidFill>
                  <a:srgbClr val="FFFFFF"/>
                </a:solidFill>
              </a:rPr>
              <a:t>拍</a:t>
            </a:r>
            <a:r>
              <a:rPr kumimoji="0" lang="zh-TW" altLang="en-US" sz="1400" kern="0" dirty="0">
                <a:solidFill>
                  <a:srgbClr val="FFFFFF"/>
                </a:solidFill>
              </a:rPr>
              <a:t>自網路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066800" y="1798637"/>
            <a:ext cx="7010400" cy="43735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所謂地獄的型態，應該看做我們的心念，鐵牆、鐵網、鐵刀都是心地煩惱，瞭解心地的地獄，才能自我警惕，不墮入人間苦磨。</a:t>
            </a: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11"/>
          <p:cNvSpPr txBox="1">
            <a:spLocks noChangeArrowheads="1"/>
          </p:cNvSpPr>
          <p:nvPr/>
        </p:nvSpPr>
        <p:spPr bwMode="auto">
          <a:xfrm>
            <a:off x="1397000" y="5791200"/>
            <a:ext cx="835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sz="2800" dirty="0">
                <a:solidFill>
                  <a:schemeClr val="bg1"/>
                </a:solidFill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</a:rPr>
              <a:t>法譬如水</a:t>
            </a:r>
            <a:r>
              <a:rPr lang="en-US" altLang="zh-TW" sz="2800" dirty="0">
                <a:solidFill>
                  <a:schemeClr val="bg1"/>
                </a:solidFill>
              </a:rPr>
              <a:t>-</a:t>
            </a:r>
            <a:r>
              <a:rPr lang="zh-TW" altLang="en-US" sz="2800" dirty="0">
                <a:solidFill>
                  <a:schemeClr val="bg1"/>
                </a:solidFill>
              </a:rPr>
              <a:t>慈悲三昧水懺講記</a:t>
            </a:r>
            <a:r>
              <a:rPr lang="zh-TW" altLang="zh-TW" sz="2800" dirty="0">
                <a:solidFill>
                  <a:schemeClr val="bg1"/>
                </a:solidFill>
              </a:rPr>
              <a:t>》</a:t>
            </a:r>
            <a:r>
              <a:rPr lang="zh-TW" altLang="en-US" sz="2800" dirty="0">
                <a:solidFill>
                  <a:schemeClr val="bg1"/>
                </a:solidFill>
              </a:rPr>
              <a:t>下篇</a:t>
            </a:r>
            <a:r>
              <a:rPr lang="en-US" altLang="zh-TW" sz="2800" dirty="0" smtClean="0">
                <a:solidFill>
                  <a:schemeClr val="bg1"/>
                </a:solidFill>
              </a:rPr>
              <a:t>P.1188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0" y="274638"/>
            <a:ext cx="6635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上人開示</a:t>
            </a:r>
          </a:p>
        </p:txBody>
      </p:sp>
      <p:pic>
        <p:nvPicPr>
          <p:cNvPr id="7" name="Picture 2" descr="D:\謙謙的音樂圖片\圖片\各式圖片\慈濟\衲履足跡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9063"/>
            <a:ext cx="22987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zh-TW" altLang="zh-TW" sz="5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將軍</a:t>
            </a: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問</a:t>
            </a:r>
            <a:r>
              <a:rPr lang="zh-TW" altLang="zh-TW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禪師</a:t>
            </a:r>
            <a:r>
              <a:rPr lang="zh-TW" altLang="en-US" sz="5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5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真</a:t>
            </a:r>
            <a:r>
              <a:rPr lang="zh-TW" altLang="en-US" sz="5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有天堂與地獄嗎</a:t>
            </a:r>
            <a:r>
              <a:rPr lang="zh-TW" altLang="en-US" sz="5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5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 descr="未命名.pn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676400" y="2409825"/>
            <a:ext cx="5791200" cy="4600575"/>
          </a:xfrm>
        </p:spPr>
      </p:pic>
      <p:sp>
        <p:nvSpPr>
          <p:cNvPr id="3" name="文字方塊 2"/>
          <p:cNvSpPr txBox="1"/>
          <p:nvPr/>
        </p:nvSpPr>
        <p:spPr>
          <a:xfrm>
            <a:off x="152400" y="6324600"/>
            <a:ext cx="2985952" cy="646331"/>
          </a:xfrm>
          <a:prstGeom prst="rect">
            <a:avLst/>
          </a:prstGeom>
          <a:solidFill>
            <a:schemeClr val="accent5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導讀人說故事，請參考資源表內容</a:t>
            </a:r>
            <a:endParaRPr lang="zh-TW" altLang="en-US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772400" y="6477000"/>
            <a:ext cx="1447800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kern="0" dirty="0">
                <a:solidFill>
                  <a:srgbClr val="FFFFFF"/>
                </a:solidFill>
              </a:rPr>
              <a:t>翻</a:t>
            </a:r>
            <a:r>
              <a:rPr kumimoji="0" lang="zh-CN" altLang="en-US" sz="1400" kern="0" dirty="0">
                <a:solidFill>
                  <a:srgbClr val="FFFFFF"/>
                </a:solidFill>
              </a:rPr>
              <a:t>拍</a:t>
            </a:r>
            <a:r>
              <a:rPr kumimoji="0" lang="zh-TW" altLang="en-US" sz="1400" kern="0" dirty="0">
                <a:solidFill>
                  <a:srgbClr val="FFFFFF"/>
                </a:solidFill>
              </a:rPr>
              <a:t>自網路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1647825"/>
          </a:xfrm>
          <a:prstGeom prst="rect">
            <a:avLst/>
          </a:prstGeom>
          <a:solidFill>
            <a:srgbClr val="80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天堂地獄一念間</a:t>
            </a:r>
            <a:endParaRPr lang="en-US" altLang="zh-TW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4000" b="1" dirty="0">
                <a:solidFill>
                  <a:srgbClr val="002060"/>
                </a:solidFill>
                <a:latin typeface="+mj-ea"/>
                <a:ea typeface="+mj-ea"/>
              </a:rPr>
              <a:t>心獄瞬息輾轉受酷刑，神識難堪苦痛難忍，身心受苦非他人造作，唯是自我不信因果報。一念善起就是福，福因福緣受福報，一念心惡，惡輪就轉，招惹惡因災禍受苦報</a:t>
            </a:r>
            <a:r>
              <a:rPr lang="zh-TW" altLang="zh-TW" sz="4000" b="1" dirty="0" smtClean="0">
                <a:solidFill>
                  <a:srgbClr val="002060"/>
                </a:solidFill>
                <a:latin typeface="+mj-ea"/>
                <a:ea typeface="+mj-ea"/>
              </a:rPr>
              <a:t>。所以</a:t>
            </a:r>
            <a:r>
              <a:rPr lang="zh-TW" altLang="zh-TW" sz="4000" b="1" dirty="0">
                <a:solidFill>
                  <a:srgbClr val="002060"/>
                </a:solidFill>
                <a:latin typeface="+mj-ea"/>
                <a:ea typeface="+mj-ea"/>
              </a:rPr>
              <a:t>說是心獄</a:t>
            </a:r>
            <a:r>
              <a:rPr lang="zh-TW" altLang="zh-TW" sz="4000" b="1" dirty="0" smtClean="0">
                <a:solidFill>
                  <a:srgbClr val="002060"/>
                </a:solidFill>
                <a:latin typeface="+mj-ea"/>
                <a:ea typeface="+mj-ea"/>
              </a:rPr>
              <a:t>。</a:t>
            </a:r>
            <a:endParaRPr lang="zh-TW" altLang="en-US" sz="40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9" name="文字方塊 11"/>
          <p:cNvSpPr txBox="1">
            <a:spLocks noChangeArrowheads="1"/>
          </p:cNvSpPr>
          <p:nvPr/>
        </p:nvSpPr>
        <p:spPr bwMode="auto">
          <a:xfrm>
            <a:off x="406400" y="5949950"/>
            <a:ext cx="835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sz="2800" dirty="0"/>
              <a:t>《</a:t>
            </a:r>
            <a:r>
              <a:rPr lang="zh-TW" altLang="en-US" sz="2800" dirty="0"/>
              <a:t>法譬如水</a:t>
            </a:r>
            <a:r>
              <a:rPr lang="en-US" altLang="zh-TW" sz="2800" dirty="0"/>
              <a:t>-</a:t>
            </a:r>
            <a:r>
              <a:rPr lang="zh-TW" altLang="en-US" sz="2800" dirty="0"/>
              <a:t>慈悲三昧水懺講記</a:t>
            </a:r>
            <a:r>
              <a:rPr lang="zh-TW" altLang="zh-TW" sz="2800" dirty="0"/>
              <a:t>》</a:t>
            </a:r>
            <a:r>
              <a:rPr lang="zh-TW" altLang="en-US" sz="2800" dirty="0"/>
              <a:t>下篇</a:t>
            </a:r>
            <a:r>
              <a:rPr lang="en-US" altLang="zh-TW" sz="2800" dirty="0" smtClean="0"/>
              <a:t>P.1175</a:t>
            </a:r>
            <a:endParaRPr lang="zh-TW" altLang="en-US" sz="2800" dirty="0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05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6477000" cy="2514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TW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學佛</a:t>
            </a:r>
            <a:r>
              <a:rPr lang="zh-TW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必定要相信因果，如若不然，業相現前時，感地獄的報應，萬死千生，苦不堪言</a:t>
            </a:r>
            <a:r>
              <a:rPr lang="zh-TW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6635750" cy="1143000"/>
          </a:xfrm>
        </p:spPr>
        <p:txBody>
          <a:bodyPr/>
          <a:lstStyle/>
          <a:p>
            <a:pPr>
              <a:defRPr/>
            </a:pP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上人開示</a:t>
            </a:r>
          </a:p>
        </p:txBody>
      </p:sp>
      <p:pic>
        <p:nvPicPr>
          <p:cNvPr id="16388" name="Picture 2" descr="D:\謙謙的音樂圖片\圖片\各式圖片\慈濟\衲履足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9063"/>
            <a:ext cx="22987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1244600" y="5334000"/>
            <a:ext cx="835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800" dirty="0" smtClean="0">
                <a:solidFill>
                  <a:schemeClr val="bg1"/>
                </a:solidFill>
                <a:hlinkClick r:id="rId3" action="ppaction://hlinkfile"/>
              </a:rPr>
              <a:t>靜思晨語</a:t>
            </a:r>
            <a:r>
              <a:rPr lang="en-US" altLang="zh-TW" sz="2800" dirty="0" smtClean="0">
                <a:solidFill>
                  <a:schemeClr val="bg1"/>
                </a:solidFill>
                <a:hlinkClick r:id="rId3" action="ppaction://hlinkfile"/>
              </a:rPr>
              <a:t>-</a:t>
            </a:r>
            <a:r>
              <a:rPr lang="zh-TW" altLang="en-US" sz="2800" dirty="0" smtClean="0">
                <a:solidFill>
                  <a:schemeClr val="bg1"/>
                </a:solidFill>
                <a:hlinkClick r:id="rId3" action="ppaction://hlinkfile"/>
              </a:rPr>
              <a:t>心輪轉福禍</a:t>
            </a:r>
            <a:r>
              <a:rPr lang="en-US" altLang="zh-TW" sz="2800" dirty="0" smtClean="0">
                <a:solidFill>
                  <a:schemeClr val="bg1"/>
                </a:solidFill>
                <a:hlinkClick r:id="rId3" action="ppaction://hlinkfile"/>
              </a:rPr>
              <a:t>.</a:t>
            </a:r>
            <a:r>
              <a:rPr lang="en-US" altLang="zh-TW" sz="2800" dirty="0" err="1" smtClean="0">
                <a:solidFill>
                  <a:schemeClr val="bg1"/>
                </a:solidFill>
                <a:hlinkClick r:id="rId3" action="ppaction://hlinkfile"/>
              </a:rPr>
              <a:t>wmv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文字方塊 11"/>
          <p:cNvSpPr txBox="1">
            <a:spLocks noChangeArrowheads="1"/>
          </p:cNvSpPr>
          <p:nvPr/>
        </p:nvSpPr>
        <p:spPr bwMode="auto">
          <a:xfrm>
            <a:off x="990600" y="5949950"/>
            <a:ext cx="835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sz="2800" dirty="0">
                <a:solidFill>
                  <a:schemeClr val="bg1"/>
                </a:solidFill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</a:rPr>
              <a:t>法譬如水</a:t>
            </a:r>
            <a:r>
              <a:rPr lang="en-US" altLang="zh-TW" sz="2800" dirty="0">
                <a:solidFill>
                  <a:schemeClr val="bg1"/>
                </a:solidFill>
              </a:rPr>
              <a:t>-</a:t>
            </a:r>
            <a:r>
              <a:rPr lang="zh-TW" altLang="en-US" sz="2800" dirty="0">
                <a:solidFill>
                  <a:schemeClr val="bg1"/>
                </a:solidFill>
              </a:rPr>
              <a:t>慈悲三昧水懺講記</a:t>
            </a:r>
            <a:r>
              <a:rPr lang="zh-TW" altLang="zh-TW" sz="2800" dirty="0">
                <a:solidFill>
                  <a:schemeClr val="bg1"/>
                </a:solidFill>
              </a:rPr>
              <a:t>》</a:t>
            </a:r>
            <a:r>
              <a:rPr lang="zh-TW" altLang="en-US" sz="2800" dirty="0">
                <a:solidFill>
                  <a:schemeClr val="bg1"/>
                </a:solidFill>
              </a:rPr>
              <a:t>下篇</a:t>
            </a:r>
            <a:r>
              <a:rPr lang="en-US" altLang="zh-TW" sz="2800" dirty="0" smtClean="0">
                <a:solidFill>
                  <a:schemeClr val="bg1"/>
                </a:solidFill>
              </a:rPr>
              <a:t>P.1195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9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6700" y="152400"/>
            <a:ext cx="9715500" cy="2202180"/>
          </a:xfrm>
          <a:prstGeom prst="rect">
            <a:avLst/>
          </a:prstGeom>
          <a:solidFill>
            <a:srgbClr val="CC6600"/>
          </a:solidFill>
          <a:effectLst>
            <a:glow rad="901700">
              <a:srgbClr val="FF9933">
                <a:alpha val="48000"/>
              </a:srgbClr>
            </a:glow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zh-TW" altLang="zh-TW" sz="7200" dirty="0">
                <a:solidFill>
                  <a:schemeClr val="tx2"/>
                </a:solidFill>
                <a:highlight>
                  <a:srgbClr val="FFFF00"/>
                </a:highlight>
                <a:ea typeface="標楷體"/>
                <a:cs typeface="Times New Roman"/>
              </a:rPr>
              <a:t>地獄？在哪裡？</a:t>
            </a:r>
            <a:endParaRPr lang="zh-TW" altLang="en-US" sz="72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 idx="4294967295"/>
          </p:nvPr>
        </p:nvSpPr>
        <p:spPr>
          <a:xfrm>
            <a:off x="1828800" y="2198077"/>
            <a:ext cx="5486400" cy="4648200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仔細觀察與思量 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桎梏處處在羈絆</a:t>
            </a:r>
            <a:br>
              <a:rPr lang="zh-TW" altLang="en-US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苦難時時現眼前 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煉獄宛如在人間</a:t>
            </a:r>
            <a:br>
              <a:rPr lang="zh-TW" altLang="en-US" b="1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自殺、跳樓，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或以種種方法折磨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自己</a:t>
            </a:r>
          </a:p>
        </p:txBody>
      </p:sp>
      <p:sp>
        <p:nvSpPr>
          <p:cNvPr id="8" name="文字方塊 11"/>
          <p:cNvSpPr txBox="1">
            <a:spLocks noChangeArrowheads="1"/>
          </p:cNvSpPr>
          <p:nvPr/>
        </p:nvSpPr>
        <p:spPr bwMode="auto">
          <a:xfrm>
            <a:off x="990600" y="6211560"/>
            <a:ext cx="835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sz="2800" dirty="0">
                <a:solidFill>
                  <a:schemeClr val="tx2"/>
                </a:solidFill>
              </a:rPr>
              <a:t>《</a:t>
            </a:r>
            <a:r>
              <a:rPr lang="zh-TW" altLang="en-US" sz="2800" dirty="0">
                <a:solidFill>
                  <a:schemeClr val="tx2"/>
                </a:solidFill>
              </a:rPr>
              <a:t>法譬如水</a:t>
            </a:r>
            <a:r>
              <a:rPr lang="en-US" altLang="zh-TW" sz="2800" dirty="0">
                <a:solidFill>
                  <a:schemeClr val="tx2"/>
                </a:solidFill>
              </a:rPr>
              <a:t>-</a:t>
            </a:r>
            <a:r>
              <a:rPr lang="zh-TW" altLang="en-US" sz="2800" dirty="0">
                <a:solidFill>
                  <a:schemeClr val="tx2"/>
                </a:solidFill>
              </a:rPr>
              <a:t>慈悲三昧水懺講記</a:t>
            </a:r>
            <a:r>
              <a:rPr lang="zh-TW" altLang="zh-TW" sz="2800" dirty="0">
                <a:solidFill>
                  <a:schemeClr val="tx2"/>
                </a:solidFill>
              </a:rPr>
              <a:t>》</a:t>
            </a:r>
            <a:r>
              <a:rPr lang="zh-TW" altLang="en-US" sz="2800" dirty="0">
                <a:solidFill>
                  <a:schemeClr val="tx2"/>
                </a:solidFill>
              </a:rPr>
              <a:t>下篇</a:t>
            </a:r>
            <a:r>
              <a:rPr lang="en-US" altLang="zh-TW" sz="2800" dirty="0" smtClean="0">
                <a:solidFill>
                  <a:schemeClr val="tx2"/>
                </a:solidFill>
              </a:rPr>
              <a:t>P.1195</a:t>
            </a:r>
            <a:endParaRPr lang="zh-TW" altLang="en-US" sz="2800" dirty="0">
              <a:solidFill>
                <a:schemeClr val="tx2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-304800" y="1988820"/>
            <a:ext cx="9715500" cy="2202180"/>
          </a:xfrm>
          <a:prstGeom prst="rect">
            <a:avLst/>
          </a:prstGeom>
          <a:solidFill>
            <a:srgbClr val="CC6600"/>
          </a:solidFill>
          <a:effectLst>
            <a:glow rad="901700">
              <a:srgbClr val="FF9933">
                <a:alpha val="48000"/>
              </a:srgbClr>
            </a:glow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zh-TW" altLang="zh-TW" sz="7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《人間地獄的景象》</a:t>
            </a:r>
            <a:endParaRPr lang="zh-TW" altLang="en-US" sz="72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7d35ed0b3af05c5cddfd50629aaae830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659117" y="1828800"/>
            <a:ext cx="3825766" cy="4267200"/>
          </a:xfr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772400" y="6477000"/>
            <a:ext cx="1447800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kern="0" dirty="0">
                <a:solidFill>
                  <a:srgbClr val="FFFFFF"/>
                </a:solidFill>
              </a:rPr>
              <a:t>翻</a:t>
            </a:r>
            <a:r>
              <a:rPr kumimoji="0" lang="zh-CN" altLang="en-US" sz="1400" kern="0" dirty="0">
                <a:solidFill>
                  <a:srgbClr val="FFFFFF"/>
                </a:solidFill>
              </a:rPr>
              <a:t>拍</a:t>
            </a:r>
            <a:r>
              <a:rPr kumimoji="0" lang="zh-TW" altLang="en-US" sz="1400" kern="0" dirty="0">
                <a:solidFill>
                  <a:srgbClr val="FFFFFF"/>
                </a:solidFill>
              </a:rPr>
              <a:t>自網路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zh-TW" altLang="zh-TW" sz="4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有的國家缺糧缺食，</a:t>
            </a:r>
            <a:r>
              <a:rPr lang="en-US" altLang="zh-TW" sz="4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4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不正如餓鬼地獄？</a:t>
            </a:r>
            <a:endParaRPr lang="zh-TW" altLang="en-US" sz="4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967982"/>
            <a:ext cx="6019800" cy="3747018"/>
          </a:xfrm>
        </p:spPr>
      </p:pic>
      <p:sp>
        <p:nvSpPr>
          <p:cNvPr id="5" name="文字方塊 11"/>
          <p:cNvSpPr txBox="1">
            <a:spLocks noChangeArrowheads="1"/>
          </p:cNvSpPr>
          <p:nvPr/>
        </p:nvSpPr>
        <p:spPr bwMode="auto">
          <a:xfrm>
            <a:off x="1168400" y="6211560"/>
            <a:ext cx="835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sz="2800" dirty="0">
                <a:solidFill>
                  <a:schemeClr val="tx2"/>
                </a:solidFill>
              </a:rPr>
              <a:t>《</a:t>
            </a:r>
            <a:r>
              <a:rPr lang="zh-TW" altLang="en-US" sz="2800" dirty="0">
                <a:solidFill>
                  <a:schemeClr val="tx2"/>
                </a:solidFill>
              </a:rPr>
              <a:t>法譬如水</a:t>
            </a:r>
            <a:r>
              <a:rPr lang="en-US" altLang="zh-TW" sz="2800" dirty="0">
                <a:solidFill>
                  <a:schemeClr val="tx2"/>
                </a:solidFill>
              </a:rPr>
              <a:t>-</a:t>
            </a:r>
            <a:r>
              <a:rPr lang="zh-TW" altLang="en-US" sz="2800" dirty="0">
                <a:solidFill>
                  <a:schemeClr val="tx2"/>
                </a:solidFill>
              </a:rPr>
              <a:t>慈悲三昧水懺講記</a:t>
            </a:r>
            <a:r>
              <a:rPr lang="zh-TW" altLang="zh-TW" sz="2800" dirty="0">
                <a:solidFill>
                  <a:schemeClr val="tx2"/>
                </a:solidFill>
              </a:rPr>
              <a:t>》</a:t>
            </a:r>
            <a:r>
              <a:rPr lang="zh-TW" altLang="en-US" sz="2800" dirty="0">
                <a:solidFill>
                  <a:schemeClr val="tx2"/>
                </a:solidFill>
              </a:rPr>
              <a:t>下篇</a:t>
            </a:r>
            <a:r>
              <a:rPr lang="en-US" altLang="zh-TW" sz="2800" dirty="0" smtClean="0">
                <a:solidFill>
                  <a:schemeClr val="tx2"/>
                </a:solidFill>
              </a:rPr>
              <a:t>P.1196</a:t>
            </a:r>
            <a:endParaRPr lang="zh-TW" altLang="en-US" sz="2800" dirty="0">
              <a:solidFill>
                <a:schemeClr val="tx2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772400" y="6477000"/>
            <a:ext cx="1447800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kern="0" dirty="0">
                <a:solidFill>
                  <a:srgbClr val="FFFFFF"/>
                </a:solidFill>
              </a:rPr>
              <a:t>翻</a:t>
            </a:r>
            <a:r>
              <a:rPr kumimoji="0" lang="zh-CN" altLang="en-US" sz="1400" kern="0" dirty="0">
                <a:solidFill>
                  <a:srgbClr val="FFFFFF"/>
                </a:solidFill>
              </a:rPr>
              <a:t>拍</a:t>
            </a:r>
            <a:r>
              <a:rPr kumimoji="0" lang="zh-TW" altLang="en-US" sz="1400" kern="0" dirty="0">
                <a:solidFill>
                  <a:srgbClr val="FFFFFF"/>
                </a:solidFill>
              </a:rPr>
              <a:t>自網路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676400" y="304800"/>
            <a:ext cx="7010400" cy="1447800"/>
          </a:xfrm>
        </p:spPr>
        <p:txBody>
          <a:bodyPr/>
          <a:lstStyle/>
          <a:p>
            <a:pPr algn="l"/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zh-TW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些地方遭受炸彈攻擊，把人炸得像肉醬一樣，血肉模糊，這也是現生的地獄。</a:t>
            </a:r>
            <a:endParaRPr lang="zh-TW" altLang="en-US" sz="40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 descr="4004116-4x3-700x52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3400" y="1981200"/>
            <a:ext cx="4038600" cy="4572000"/>
          </a:xfrm>
        </p:spPr>
      </p:pic>
      <p:pic>
        <p:nvPicPr>
          <p:cNvPr id="6" name="內容版面配置區 5" descr="20080528202230911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981200"/>
            <a:ext cx="4038600" cy="4572000"/>
          </a:xfrm>
        </p:spPr>
      </p:pic>
      <p:sp>
        <p:nvSpPr>
          <p:cNvPr id="7" name="文字方塊 11"/>
          <p:cNvSpPr txBox="1">
            <a:spLocks noChangeArrowheads="1"/>
          </p:cNvSpPr>
          <p:nvPr/>
        </p:nvSpPr>
        <p:spPr bwMode="auto">
          <a:xfrm>
            <a:off x="1168400" y="6410980"/>
            <a:ext cx="835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sz="2800" dirty="0">
                <a:solidFill>
                  <a:schemeClr val="tx2"/>
                </a:solidFill>
              </a:rPr>
              <a:t>《</a:t>
            </a:r>
            <a:r>
              <a:rPr lang="zh-TW" altLang="en-US" sz="2800" dirty="0">
                <a:solidFill>
                  <a:schemeClr val="tx2"/>
                </a:solidFill>
              </a:rPr>
              <a:t>法譬如水</a:t>
            </a:r>
            <a:r>
              <a:rPr lang="en-US" altLang="zh-TW" sz="2800" dirty="0">
                <a:solidFill>
                  <a:schemeClr val="tx2"/>
                </a:solidFill>
              </a:rPr>
              <a:t>-</a:t>
            </a:r>
            <a:r>
              <a:rPr lang="zh-TW" altLang="en-US" sz="2800" dirty="0">
                <a:solidFill>
                  <a:schemeClr val="tx2"/>
                </a:solidFill>
              </a:rPr>
              <a:t>慈悲三昧水懺講記</a:t>
            </a:r>
            <a:r>
              <a:rPr lang="zh-TW" altLang="zh-TW" sz="2800" dirty="0">
                <a:solidFill>
                  <a:schemeClr val="tx2"/>
                </a:solidFill>
              </a:rPr>
              <a:t>》</a:t>
            </a:r>
            <a:r>
              <a:rPr lang="zh-TW" altLang="en-US" sz="2800" dirty="0">
                <a:solidFill>
                  <a:schemeClr val="tx2"/>
                </a:solidFill>
              </a:rPr>
              <a:t>下篇</a:t>
            </a:r>
            <a:r>
              <a:rPr lang="en-US" altLang="zh-TW" sz="2800" dirty="0" smtClean="0">
                <a:solidFill>
                  <a:schemeClr val="tx2"/>
                </a:solidFill>
              </a:rPr>
              <a:t>P.1206</a:t>
            </a:r>
            <a:endParaRPr lang="zh-TW" altLang="en-US" sz="2800" dirty="0">
              <a:solidFill>
                <a:schemeClr val="tx2"/>
              </a:solidFill>
            </a:endParaRP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609600" y="5727700"/>
            <a:ext cx="190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b="0" dirty="0"/>
              <a:t>照片翻拍自網路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57200" y="5715000"/>
            <a:ext cx="8186857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人與人之間的仇恨造人間地獄</a:t>
            </a:r>
            <a:endParaRPr lang="zh-TW" altLang="en-US" sz="480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772400" y="6477000"/>
            <a:ext cx="1447800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kern="0" dirty="0">
                <a:solidFill>
                  <a:srgbClr val="FFFFFF"/>
                </a:solidFill>
              </a:rPr>
              <a:t>翻</a:t>
            </a:r>
            <a:r>
              <a:rPr kumimoji="0" lang="zh-CN" altLang="en-US" sz="1400" kern="0" dirty="0">
                <a:solidFill>
                  <a:srgbClr val="FFFFFF"/>
                </a:solidFill>
              </a:rPr>
              <a:t>拍</a:t>
            </a:r>
            <a:r>
              <a:rPr kumimoji="0" lang="zh-TW" altLang="en-US" sz="1400" kern="0" dirty="0">
                <a:solidFill>
                  <a:srgbClr val="FFFFFF"/>
                </a:solidFill>
              </a:rPr>
              <a:t>自網路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10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zh-TW" altLang="en-US" sz="4800" b="1" u="sng" dirty="0" smtClean="0"/>
              <a:t>地獄人間</a:t>
            </a:r>
            <a:r>
              <a:rPr lang="zh-TW" altLang="en-US" sz="4800" b="1" dirty="0" smtClean="0"/>
              <a:t> </a:t>
            </a:r>
          </a:p>
          <a:p>
            <a:pPr algn="ctr">
              <a:buNone/>
            </a:pPr>
            <a:r>
              <a:rPr lang="zh-TW" altLang="zh-TW" dirty="0" smtClean="0"/>
              <a:t>佛陀告誡諸眾生</a:t>
            </a:r>
            <a:r>
              <a:rPr lang="en-US" altLang="zh-TW" dirty="0" smtClean="0"/>
              <a:t>  </a:t>
            </a:r>
            <a:r>
              <a:rPr lang="zh-TW" altLang="zh-TW" dirty="0" smtClean="0"/>
              <a:t>地獄並非是虛言</a:t>
            </a:r>
          </a:p>
          <a:p>
            <a:pPr algn="ctr">
              <a:buNone/>
            </a:pPr>
            <a:r>
              <a:rPr lang="zh-TW" altLang="zh-TW" dirty="0" smtClean="0"/>
              <a:t>地獄不是在遠方</a:t>
            </a:r>
            <a:r>
              <a:rPr lang="en-US" altLang="zh-TW" dirty="0" smtClean="0"/>
              <a:t>  </a:t>
            </a:r>
            <a:r>
              <a:rPr lang="zh-TW" altLang="zh-TW" dirty="0" smtClean="0"/>
              <a:t>地獄盡現在眼前</a:t>
            </a:r>
            <a:r>
              <a:rPr lang="en-US" altLang="zh-TW" dirty="0" smtClean="0"/>
              <a:t>  </a:t>
            </a:r>
            <a:endParaRPr lang="zh-TW" altLang="zh-TW" dirty="0" smtClean="0"/>
          </a:p>
          <a:p>
            <a:pPr algn="ctr">
              <a:buNone/>
            </a:pPr>
            <a:r>
              <a:rPr lang="zh-TW" altLang="zh-TW" dirty="0" smtClean="0"/>
              <a:t>仔細觀察與思量</a:t>
            </a:r>
            <a:r>
              <a:rPr lang="en-US" altLang="zh-TW" dirty="0" smtClean="0"/>
              <a:t>  </a:t>
            </a:r>
            <a:r>
              <a:rPr lang="zh-TW" altLang="zh-TW" dirty="0" smtClean="0"/>
              <a:t>桎梏處處在羈絆</a:t>
            </a:r>
          </a:p>
          <a:p>
            <a:pPr algn="ctr">
              <a:buNone/>
            </a:pPr>
            <a:r>
              <a:rPr lang="zh-TW" altLang="zh-TW" dirty="0" smtClean="0"/>
              <a:t>苦難時時現眼前</a:t>
            </a:r>
            <a:r>
              <a:rPr lang="en-US" altLang="zh-TW" dirty="0" smtClean="0"/>
              <a:t>  </a:t>
            </a:r>
            <a:r>
              <a:rPr lang="zh-TW" altLang="zh-TW" dirty="0" smtClean="0"/>
              <a:t>煉獄宛如在人間</a:t>
            </a:r>
            <a:endParaRPr lang="zh-TW" altLang="en-US" b="1" dirty="0" smtClean="0"/>
          </a:p>
        </p:txBody>
      </p:sp>
      <p:sp>
        <p:nvSpPr>
          <p:cNvPr id="17414" name="Oval 13"/>
          <p:cNvSpPr>
            <a:spLocks noChangeArrowheads="1"/>
          </p:cNvSpPr>
          <p:nvPr/>
        </p:nvSpPr>
        <p:spPr bwMode="auto">
          <a:xfrm>
            <a:off x="4724400" y="3962400"/>
            <a:ext cx="4267200" cy="685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17415" name="Oval 14"/>
          <p:cNvSpPr>
            <a:spLocks noChangeArrowheads="1"/>
          </p:cNvSpPr>
          <p:nvPr/>
        </p:nvSpPr>
        <p:spPr bwMode="auto">
          <a:xfrm>
            <a:off x="4724400" y="2362200"/>
            <a:ext cx="4191000" cy="685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17416" name="Oval 15"/>
          <p:cNvSpPr>
            <a:spLocks noChangeArrowheads="1"/>
          </p:cNvSpPr>
          <p:nvPr/>
        </p:nvSpPr>
        <p:spPr bwMode="auto">
          <a:xfrm>
            <a:off x="3276600" y="685800"/>
            <a:ext cx="2514600" cy="7620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5" grpId="0" animBg="1"/>
      <p:bldP spid="174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48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5508">
            <a:off x="0" y="1603375"/>
            <a:ext cx="7010400" cy="5257800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641">
            <a:off x="201391" y="1785256"/>
            <a:ext cx="8077200" cy="54102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028">
            <a:off x="-25060" y="872962"/>
            <a:ext cx="8519031" cy="61722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266700" y="152400"/>
            <a:ext cx="9715500" cy="2202180"/>
          </a:xfrm>
          <a:prstGeom prst="rect">
            <a:avLst/>
          </a:prstGeom>
          <a:solidFill>
            <a:srgbClr val="CC6600"/>
          </a:solidFill>
          <a:effectLst>
            <a:glow rad="901700">
              <a:srgbClr val="FF9933">
                <a:alpha val="48000"/>
              </a:srgbClr>
            </a:glow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zh-TW" altLang="zh-TW" sz="6000" dirty="0">
                <a:latin typeface="標楷體" pitchFamily="65" charset="-120"/>
                <a:ea typeface="標楷體" pitchFamily="65" charset="-120"/>
              </a:rPr>
              <a:t>人間地獄的景象</a:t>
            </a:r>
            <a:endParaRPr lang="zh-TW" altLang="en-US" sz="60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152400" y="5791200"/>
            <a:ext cx="190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b="0" dirty="0"/>
              <a:t>照片翻拍自網路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0" y="5410200"/>
            <a:ext cx="9144000" cy="141577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+mn-ea"/>
                <a:ea typeface="+mn-ea"/>
              </a:rPr>
              <a:t>火化震災後往生者，與貪口欲烤食牲畜的景象</a:t>
            </a:r>
            <a:endParaRPr lang="en-US" altLang="zh-TW" sz="32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lang="zh-TW" altLang="en-US" sz="5400" dirty="0" smtClean="0">
                <a:solidFill>
                  <a:schemeClr val="bg1"/>
                </a:solidFill>
                <a:latin typeface="+mn-ea"/>
                <a:ea typeface="+mn-ea"/>
              </a:rPr>
              <a:t>是天災</a:t>
            </a:r>
            <a:r>
              <a:rPr lang="en-US" altLang="zh-TW" sz="5400" dirty="0" smtClean="0">
                <a:solidFill>
                  <a:schemeClr val="bg1"/>
                </a:solidFill>
                <a:latin typeface="+mn-ea"/>
                <a:ea typeface="+mn-ea"/>
              </a:rPr>
              <a:t>?</a:t>
            </a:r>
            <a:r>
              <a:rPr lang="zh-TW" altLang="en-US" sz="5400" dirty="0" smtClean="0">
                <a:solidFill>
                  <a:schemeClr val="bg1"/>
                </a:solidFill>
                <a:latin typeface="+mn-ea"/>
                <a:ea typeface="+mn-ea"/>
              </a:rPr>
              <a:t>是人禍</a:t>
            </a:r>
            <a:r>
              <a:rPr lang="en-US" altLang="zh-TW" sz="5400" dirty="0" smtClean="0">
                <a:solidFill>
                  <a:schemeClr val="bg1"/>
                </a:solidFill>
                <a:latin typeface="+mn-ea"/>
                <a:ea typeface="+mn-ea"/>
              </a:rPr>
              <a:t>?</a:t>
            </a:r>
            <a:endParaRPr lang="zh-TW" altLang="en-US" sz="5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33400" y="34365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latin typeface="+mn-ea"/>
                <a:ea typeface="+mn-ea"/>
              </a:rPr>
              <a:t>2010</a:t>
            </a:r>
            <a:r>
              <a:rPr lang="zh-TW" altLang="en-US" sz="3600" dirty="0">
                <a:latin typeface="+mn-ea"/>
                <a:ea typeface="+mn-ea"/>
              </a:rPr>
              <a:t>年</a:t>
            </a:r>
            <a:r>
              <a:rPr lang="en-US" altLang="zh-TW" sz="3600" dirty="0">
                <a:latin typeface="+mn-ea"/>
                <a:ea typeface="+mn-ea"/>
              </a:rPr>
              <a:t>4</a:t>
            </a:r>
            <a:r>
              <a:rPr lang="zh-TW" altLang="en-US" sz="3600" dirty="0">
                <a:latin typeface="+mn-ea"/>
                <a:ea typeface="+mn-ea"/>
              </a:rPr>
              <a:t>月</a:t>
            </a:r>
            <a:r>
              <a:rPr lang="en-US" altLang="zh-TW" sz="3600" dirty="0">
                <a:latin typeface="+mn-ea"/>
                <a:ea typeface="+mn-ea"/>
              </a:rPr>
              <a:t>14</a:t>
            </a:r>
            <a:r>
              <a:rPr lang="zh-TW" altLang="en-US" sz="3600" dirty="0">
                <a:latin typeface="+mn-ea"/>
                <a:ea typeface="+mn-ea"/>
              </a:rPr>
              <a:t>日</a:t>
            </a:r>
            <a:r>
              <a:rPr lang="zh-TW" altLang="en-US" sz="3600" dirty="0" smtClean="0">
                <a:latin typeface="+mn-ea"/>
                <a:ea typeface="+mn-ea"/>
              </a:rPr>
              <a:t>，</a:t>
            </a:r>
            <a:endParaRPr lang="en-US" altLang="zh-TW" sz="3600" dirty="0" smtClean="0">
              <a:latin typeface="+mn-ea"/>
              <a:ea typeface="+mn-ea"/>
            </a:endParaRPr>
          </a:p>
          <a:p>
            <a:r>
              <a:rPr lang="zh-TW" altLang="en-US" sz="3600" dirty="0" smtClean="0">
                <a:latin typeface="+mn-ea"/>
                <a:ea typeface="+mn-ea"/>
              </a:rPr>
              <a:t>大陸</a:t>
            </a:r>
            <a:r>
              <a:rPr lang="zh-TW" altLang="en-US" sz="3600" dirty="0">
                <a:latin typeface="+mn-ea"/>
                <a:ea typeface="+mn-ea"/>
              </a:rPr>
              <a:t>青海省發芮氏規模生</a:t>
            </a:r>
            <a:r>
              <a:rPr lang="en-US" altLang="zh-TW" sz="3600" dirty="0">
                <a:latin typeface="+mn-ea"/>
                <a:ea typeface="+mn-ea"/>
              </a:rPr>
              <a:t>7.1</a:t>
            </a:r>
            <a:r>
              <a:rPr lang="zh-TW" altLang="en-US" sz="3600" dirty="0">
                <a:latin typeface="+mn-ea"/>
                <a:ea typeface="+mn-ea"/>
              </a:rPr>
              <a:t>的強烈地震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772400" y="6477000"/>
            <a:ext cx="1447800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kern="0" dirty="0">
                <a:solidFill>
                  <a:srgbClr val="FFFFFF"/>
                </a:solidFill>
              </a:rPr>
              <a:t>翻</a:t>
            </a:r>
            <a:r>
              <a:rPr kumimoji="0" lang="zh-CN" altLang="en-US" sz="1400" kern="0" dirty="0">
                <a:solidFill>
                  <a:srgbClr val="FFFFFF"/>
                </a:solidFill>
              </a:rPr>
              <a:t>拍</a:t>
            </a:r>
            <a:r>
              <a:rPr kumimoji="0" lang="zh-TW" altLang="en-US" sz="1400" kern="0" dirty="0">
                <a:solidFill>
                  <a:srgbClr val="FFFFFF"/>
                </a:solidFill>
              </a:rPr>
              <a:t>自網路</a:t>
            </a:r>
          </a:p>
        </p:txBody>
      </p:sp>
    </p:spTree>
    <p:extLst>
      <p:ext uri="{BB962C8B-B14F-4D97-AF65-F5344CB8AC3E}">
        <p14:creationId xmlns:p14="http://schemas.microsoft.com/office/powerpoint/2010/main" val="342781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yzhy1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557974" y="584325"/>
            <a:ext cx="6173361" cy="6344843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538">
            <a:off x="1244285" y="1155728"/>
            <a:ext cx="5766091" cy="54874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546">
            <a:off x="1284786" y="1264071"/>
            <a:ext cx="5846474" cy="557317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4800" y="2209800"/>
            <a:ext cx="8451150" cy="2133600"/>
          </a:xfrm>
          <a:prstGeom prst="rect">
            <a:avLst/>
          </a:prstGeom>
          <a:solidFill>
            <a:srgbClr val="CC6600"/>
          </a:solidFill>
          <a:effectLst>
            <a:glow rad="901700">
              <a:srgbClr val="FF9933">
                <a:alpha val="48000"/>
              </a:srgbClr>
            </a:glow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zh-TW" altLang="zh-TW" sz="4400" dirty="0">
                <a:solidFill>
                  <a:srgbClr val="FFFF99"/>
                </a:solidFill>
                <a:latin typeface="標楷體" pitchFamily="65" charset="-120"/>
                <a:ea typeface="標楷體" pitchFamily="65" charset="-120"/>
              </a:rPr>
              <a:t>在釜鼎中待煮的魚 </a:t>
            </a:r>
            <a:r>
              <a:rPr lang="en-US" altLang="zh-TW" sz="4400" dirty="0">
                <a:solidFill>
                  <a:srgbClr val="FFFF9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4400" dirty="0">
                <a:solidFill>
                  <a:srgbClr val="FFFF99"/>
                </a:solidFill>
                <a:latin typeface="標楷體" pitchFamily="65" charset="-120"/>
                <a:ea typeface="標楷體" pitchFamily="65" charset="-120"/>
              </a:rPr>
              <a:t>無論烤的、煎的、炸的，周圍都是火，很快的體內的油都被逼出來了</a:t>
            </a:r>
            <a:r>
              <a:rPr lang="zh-TW" altLang="en-US" sz="4400" dirty="0">
                <a:solidFill>
                  <a:srgbClr val="FFFF99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4400" b="1" dirty="0">
              <a:solidFill>
                <a:srgbClr val="FFFF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772400" y="6477000"/>
            <a:ext cx="1447800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kern="0" dirty="0">
                <a:solidFill>
                  <a:srgbClr val="FFFFFF"/>
                </a:solidFill>
              </a:rPr>
              <a:t>翻</a:t>
            </a:r>
            <a:r>
              <a:rPr kumimoji="0" lang="zh-CN" altLang="en-US" sz="1400" kern="0" dirty="0">
                <a:solidFill>
                  <a:srgbClr val="FFFFFF"/>
                </a:solidFill>
              </a:rPr>
              <a:t>拍</a:t>
            </a:r>
            <a:r>
              <a:rPr kumimoji="0" lang="zh-TW" altLang="en-US" sz="1400" kern="0" dirty="0">
                <a:solidFill>
                  <a:srgbClr val="FFFFFF"/>
                </a:solidFill>
              </a:rPr>
              <a:t>自網路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20928102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 rot="280373">
            <a:off x="1524000" y="823913"/>
            <a:ext cx="5334000" cy="5410200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605">
            <a:off x="1515034" y="1204418"/>
            <a:ext cx="5424487" cy="5715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4800" y="2209800"/>
            <a:ext cx="8451150" cy="2133600"/>
          </a:xfrm>
          <a:prstGeom prst="rect">
            <a:avLst/>
          </a:prstGeom>
          <a:solidFill>
            <a:srgbClr val="CC6600"/>
          </a:solidFill>
          <a:effectLst>
            <a:glow rad="901700">
              <a:srgbClr val="FF9933">
                <a:alpha val="48000"/>
              </a:srgbClr>
            </a:glow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zh-TW" altLang="zh-TW" sz="4400" dirty="0">
                <a:solidFill>
                  <a:srgbClr val="FFFF99"/>
                </a:solidFill>
                <a:latin typeface="標楷體" pitchFamily="65" charset="-120"/>
                <a:ea typeface="標楷體" pitchFamily="65" charset="-120"/>
              </a:rPr>
              <a:t>有人吃魚吃肉，煎炒煮炸都有，叉住肉在火上烤，肉油一直滴，人再一塊一塊撕食，</a:t>
            </a:r>
            <a:r>
              <a:rPr lang="en-US" altLang="zh-TW" sz="4400" dirty="0">
                <a:solidFill>
                  <a:srgbClr val="FFFF99"/>
                </a:solidFill>
                <a:latin typeface="標楷體" pitchFamily="65" charset="-120"/>
                <a:ea typeface="標楷體" pitchFamily="65" charset="-120"/>
              </a:rPr>
              <a:t>…【</a:t>
            </a:r>
            <a:r>
              <a:rPr lang="zh-TW" altLang="en-US" sz="4400" dirty="0">
                <a:solidFill>
                  <a:srgbClr val="FFFF99"/>
                </a:solidFill>
                <a:latin typeface="標楷體" pitchFamily="65" charset="-120"/>
                <a:ea typeface="標楷體" pitchFamily="65" charset="-120"/>
              </a:rPr>
              <a:t>水懺講記一一九四至五</a:t>
            </a:r>
            <a:r>
              <a:rPr lang="en-US" altLang="zh-TW" sz="4400" dirty="0">
                <a:solidFill>
                  <a:srgbClr val="FFFF99"/>
                </a:solidFill>
                <a:latin typeface="標楷體" pitchFamily="65" charset="-120"/>
                <a:ea typeface="標楷體" pitchFamily="65" charset="-120"/>
              </a:rPr>
              <a:t>】</a:t>
            </a:r>
            <a:endParaRPr lang="zh-TW" altLang="en-US" sz="4400" b="1" dirty="0">
              <a:solidFill>
                <a:srgbClr val="FFFF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772400" y="6477000"/>
            <a:ext cx="1447800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kern="0" dirty="0">
                <a:solidFill>
                  <a:srgbClr val="FFFFFF"/>
                </a:solidFill>
              </a:rPr>
              <a:t>翻</a:t>
            </a:r>
            <a:r>
              <a:rPr kumimoji="0" lang="zh-CN" altLang="en-US" sz="1400" kern="0" dirty="0">
                <a:solidFill>
                  <a:srgbClr val="FFFFFF"/>
                </a:solidFill>
              </a:rPr>
              <a:t>拍</a:t>
            </a:r>
            <a:r>
              <a:rPr kumimoji="0" lang="zh-TW" altLang="en-US" sz="1400" kern="0" dirty="0">
                <a:solidFill>
                  <a:srgbClr val="FFFFFF"/>
                </a:solidFill>
              </a:rPr>
              <a:t>自網路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121105地人間(1)\地獄人間圖片\images (2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0883">
            <a:off x="1685294" y="122512"/>
            <a:ext cx="6266058" cy="61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457">
            <a:off x="1225891" y="627054"/>
            <a:ext cx="6692218" cy="647186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8600" y="2895600"/>
            <a:ext cx="8619693" cy="2391505"/>
          </a:xfrm>
          <a:prstGeom prst="rect">
            <a:avLst/>
          </a:prstGeom>
          <a:solidFill>
            <a:srgbClr val="CC6600"/>
          </a:solidFill>
          <a:effectLst>
            <a:glow rad="901700">
              <a:srgbClr val="FF9933">
                <a:alpha val="48000"/>
              </a:srgbClr>
            </a:glow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zh-TW" altLang="zh-TW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人烤魚，是用竹子從魚嘴穿進去，從魚尾出來；還有烤乳豬也是串起來</a:t>
            </a:r>
            <a:r>
              <a:rPr lang="zh-TW" altLang="zh-TW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烤</a:t>
            </a:r>
            <a:r>
              <a:rPr lang="en-US" altLang="zh-TW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algn="ctr">
              <a:spcBef>
                <a:spcPts val="0"/>
              </a:spcBef>
              <a:defRPr/>
            </a:pPr>
            <a:r>
              <a:rPr lang="zh-TW" altLang="zh-TW" sz="36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無奇不有</a:t>
            </a:r>
            <a:r>
              <a:rPr lang="zh-TW" altLang="zh-TW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的凌遲，對動物真的很殘忍。</a:t>
            </a:r>
            <a:r>
              <a:rPr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3600" b="1" dirty="0">
              <a:solidFill>
                <a:srgbClr val="FFFF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11"/>
          <p:cNvSpPr txBox="1">
            <a:spLocks noChangeArrowheads="1"/>
          </p:cNvSpPr>
          <p:nvPr/>
        </p:nvSpPr>
        <p:spPr bwMode="auto">
          <a:xfrm>
            <a:off x="533400" y="6019800"/>
            <a:ext cx="10105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sz="2800" dirty="0">
                <a:solidFill>
                  <a:schemeClr val="tx2"/>
                </a:solidFill>
              </a:rPr>
              <a:t>《</a:t>
            </a:r>
            <a:r>
              <a:rPr lang="zh-TW" altLang="en-US" sz="2800" dirty="0">
                <a:solidFill>
                  <a:schemeClr val="tx2"/>
                </a:solidFill>
              </a:rPr>
              <a:t>法譬如水</a:t>
            </a:r>
            <a:r>
              <a:rPr lang="en-US" altLang="zh-TW" sz="2800" dirty="0">
                <a:solidFill>
                  <a:schemeClr val="tx2"/>
                </a:solidFill>
              </a:rPr>
              <a:t>-</a:t>
            </a:r>
            <a:r>
              <a:rPr lang="zh-TW" altLang="en-US" sz="2800" dirty="0">
                <a:solidFill>
                  <a:schemeClr val="tx2"/>
                </a:solidFill>
              </a:rPr>
              <a:t>慈悲三昧水懺講記</a:t>
            </a:r>
            <a:r>
              <a:rPr lang="zh-TW" altLang="zh-TW" sz="2800" dirty="0">
                <a:solidFill>
                  <a:schemeClr val="tx2"/>
                </a:solidFill>
              </a:rPr>
              <a:t>》</a:t>
            </a:r>
            <a:r>
              <a:rPr lang="zh-TW" altLang="en-US" sz="2800" dirty="0">
                <a:solidFill>
                  <a:schemeClr val="tx2"/>
                </a:solidFill>
              </a:rPr>
              <a:t>下篇</a:t>
            </a:r>
            <a:r>
              <a:rPr lang="en-US" altLang="zh-TW" sz="2800" dirty="0" smtClean="0">
                <a:solidFill>
                  <a:schemeClr val="tx2"/>
                </a:solidFill>
              </a:rPr>
              <a:t>P.1198</a:t>
            </a:r>
            <a:endParaRPr lang="zh-TW" altLang="en-US" sz="2800" dirty="0">
              <a:solidFill>
                <a:schemeClr val="tx2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772400" y="6477000"/>
            <a:ext cx="1447800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kern="0" dirty="0">
                <a:solidFill>
                  <a:srgbClr val="FFFFFF"/>
                </a:solidFill>
              </a:rPr>
              <a:t>翻</a:t>
            </a:r>
            <a:r>
              <a:rPr kumimoji="0" lang="zh-CN" altLang="en-US" sz="1400" kern="0" dirty="0">
                <a:solidFill>
                  <a:srgbClr val="FFFFFF"/>
                </a:solidFill>
              </a:rPr>
              <a:t>拍</a:t>
            </a:r>
            <a:r>
              <a:rPr kumimoji="0" lang="zh-TW" altLang="en-US" sz="1400" kern="0" dirty="0">
                <a:solidFill>
                  <a:srgbClr val="FFFFFF"/>
                </a:solidFill>
              </a:rPr>
              <a:t>自網路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6343">
            <a:off x="426045" y="1168038"/>
            <a:ext cx="5867400" cy="4953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2483">
            <a:off x="1016392" y="1412606"/>
            <a:ext cx="6096000" cy="510539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417">
            <a:off x="1793087" y="916204"/>
            <a:ext cx="6736828" cy="5456667"/>
          </a:xfrm>
          <a:prstGeom prst="rect">
            <a:avLst/>
          </a:prstGeom>
        </p:spPr>
      </p:pic>
      <p:pic>
        <p:nvPicPr>
          <p:cNvPr id="1026" name="Picture 2" descr="C:\Users\user\Desktop\20121105地人間(1)\地獄人間圖片\下載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299">
            <a:off x="2552700" y="955636"/>
            <a:ext cx="5943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0121105地人間(1)\地獄人間圖片\imag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927">
            <a:off x="1441894" y="1301440"/>
            <a:ext cx="7379832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924">
            <a:off x="1600200" y="1249362"/>
            <a:ext cx="7274030" cy="52578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-76200" y="4906962"/>
            <a:ext cx="9224365" cy="1200329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 smtClean="0">
                <a:latin typeface="標楷體" pitchFamily="65" charset="-120"/>
                <a:ea typeface="標楷體" pitchFamily="65" charset="-120"/>
              </a:rPr>
              <a:t>人類扮演地獄鬼叉</a:t>
            </a:r>
            <a:endParaRPr lang="zh-TW" altLang="en-US" sz="7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28600" y="2438400"/>
            <a:ext cx="8619693" cy="2391505"/>
          </a:xfrm>
          <a:prstGeom prst="rect">
            <a:avLst/>
          </a:prstGeom>
          <a:solidFill>
            <a:srgbClr val="CC6600"/>
          </a:solidFill>
          <a:effectLst>
            <a:glow rad="901700">
              <a:srgbClr val="FF9933">
                <a:alpha val="48000"/>
              </a:srgbClr>
            </a:glow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zh-TW" altLang="en-US" sz="6600" b="1" dirty="0" smtClean="0">
                <a:solidFill>
                  <a:srgbClr val="FDC7EA"/>
                </a:solidFill>
                <a:latin typeface="標楷體" pitchFamily="65" charset="-120"/>
                <a:ea typeface="標楷體" pitchFamily="65" charset="-120"/>
              </a:rPr>
              <a:t>地獄人間</a:t>
            </a:r>
            <a:endParaRPr lang="zh-TW" altLang="en-US" sz="6600" b="1" dirty="0">
              <a:solidFill>
                <a:srgbClr val="FDC7EA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772400" y="6477000"/>
            <a:ext cx="1447800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kern="0" dirty="0">
                <a:solidFill>
                  <a:srgbClr val="FFFFFF"/>
                </a:solidFill>
              </a:rPr>
              <a:t>翻</a:t>
            </a:r>
            <a:r>
              <a:rPr kumimoji="0" lang="zh-CN" altLang="en-US" sz="1400" kern="0" dirty="0">
                <a:solidFill>
                  <a:srgbClr val="FFFFFF"/>
                </a:solidFill>
              </a:rPr>
              <a:t>拍</a:t>
            </a:r>
            <a:r>
              <a:rPr kumimoji="0" lang="zh-TW" altLang="en-US" sz="1400" kern="0" dirty="0">
                <a:solidFill>
                  <a:srgbClr val="FFFFFF"/>
                </a:solidFill>
              </a:rPr>
              <a:t>自網路</a:t>
            </a:r>
          </a:p>
        </p:txBody>
      </p:sp>
    </p:spTree>
    <p:extLst>
      <p:ext uri="{BB962C8B-B14F-4D97-AF65-F5344CB8AC3E}">
        <p14:creationId xmlns:p14="http://schemas.microsoft.com/office/powerpoint/2010/main" val="23987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zh-TW" sz="4000" dirty="0" smtClean="0">
                <a:solidFill>
                  <a:schemeClr val="bg1"/>
                </a:solidFill>
                <a:ea typeface="標楷體" pitchFamily="65" charset="-120"/>
              </a:rPr>
              <a:t>    </a:t>
            </a:r>
            <a:r>
              <a:rPr lang="en-US" altLang="zh-TW" sz="4000" dirty="0" smtClean="0">
                <a:solidFill>
                  <a:schemeClr val="bg1"/>
                </a:solidFill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bg1"/>
                </a:solidFill>
                <a:ea typeface="標楷體" pitchFamily="65" charset="-120"/>
              </a:rPr>
            </a:br>
            <a:r>
              <a:rPr lang="en-US" altLang="zh-TW" sz="4000" dirty="0" smtClean="0">
                <a:solidFill>
                  <a:schemeClr val="bg1"/>
                </a:solidFill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bg1"/>
                </a:solidFill>
                <a:ea typeface="標楷體" pitchFamily="65" charset="-120"/>
              </a:rPr>
            </a:br>
            <a:r>
              <a:rPr lang="en-US" altLang="zh-TW" sz="4000" dirty="0" smtClean="0">
                <a:solidFill>
                  <a:schemeClr val="bg1"/>
                </a:solidFill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bg1"/>
                </a:solidFill>
                <a:ea typeface="標楷體" pitchFamily="65" charset="-120"/>
              </a:rPr>
            </a:br>
            <a:endParaRPr lang="zh-TW" altLang="en-US" sz="3200" dirty="0" smtClean="0">
              <a:solidFill>
                <a:schemeClr val="bg1"/>
              </a:solidFill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429000" y="304800"/>
            <a:ext cx="2819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66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靜 思</a:t>
            </a:r>
            <a:endParaRPr lang="zh-TW" altLang="en-US" sz="66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46086" name="文字方塊 1"/>
          <p:cNvSpPr txBox="1">
            <a:spLocks noChangeArrowheads="1"/>
          </p:cNvSpPr>
          <p:nvPr/>
        </p:nvSpPr>
        <p:spPr bwMode="auto">
          <a:xfrm>
            <a:off x="152400" y="1828800"/>
            <a:ext cx="922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zh-TW" sz="44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609600" y="1981200"/>
            <a:ext cx="8153400" cy="4144963"/>
          </a:xfrm>
        </p:spPr>
        <p:txBody>
          <a:bodyPr/>
          <a:lstStyle/>
          <a:p>
            <a:r>
              <a:rPr lang="zh-TW" altLang="zh-TW" sz="4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j-cs"/>
              </a:rPr>
              <a:t>煮豆燃豆萁，豆在釜中泣，本是同根生，相煎何太急。</a:t>
            </a:r>
            <a:endParaRPr lang="en-US" altLang="zh-TW" sz="48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indent="0">
              <a:buNone/>
            </a:pPr>
            <a:r>
              <a:rPr lang="zh-TW" altLang="zh-TW" sz="48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+mj-cs"/>
              </a:rPr>
              <a:t>我們最好起一念好心，尊重生命，放生、護生，如此才心安。</a:t>
            </a:r>
            <a:endParaRPr lang="zh-TW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5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地獄之苦</a:t>
            </a:r>
            <a:endParaRPr lang="zh-TW" altLang="en-US" sz="5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838200" y="2209800"/>
            <a:ext cx="7391400" cy="4333220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zh-TW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地獄中，常夜冥冥受苦時長，不識光明不受善法；眾生心常黑暗，即使有貴人指路，依然不受善法，這真是最悲哀的了。</a:t>
            </a:r>
            <a:r>
              <a:rPr lang="zh-TW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endParaRPr lang="zh-TW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11"/>
          <p:cNvSpPr txBox="1">
            <a:spLocks noChangeArrowheads="1"/>
          </p:cNvSpPr>
          <p:nvPr/>
        </p:nvSpPr>
        <p:spPr bwMode="auto">
          <a:xfrm>
            <a:off x="533400" y="6019800"/>
            <a:ext cx="10105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sz="2800" dirty="0">
                <a:solidFill>
                  <a:schemeClr val="bg1"/>
                </a:solidFill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</a:rPr>
              <a:t>法譬如水</a:t>
            </a:r>
            <a:r>
              <a:rPr lang="en-US" altLang="zh-TW" sz="2800" dirty="0">
                <a:solidFill>
                  <a:schemeClr val="bg1"/>
                </a:solidFill>
              </a:rPr>
              <a:t>-</a:t>
            </a:r>
            <a:r>
              <a:rPr lang="zh-TW" altLang="en-US" sz="2800" dirty="0">
                <a:solidFill>
                  <a:schemeClr val="bg1"/>
                </a:solidFill>
              </a:rPr>
              <a:t>慈悲三昧水懺講記</a:t>
            </a:r>
            <a:r>
              <a:rPr lang="zh-TW" altLang="zh-TW" sz="2800" dirty="0">
                <a:solidFill>
                  <a:schemeClr val="bg1"/>
                </a:solidFill>
              </a:rPr>
              <a:t>》</a:t>
            </a:r>
            <a:r>
              <a:rPr lang="zh-TW" altLang="en-US" sz="2800" dirty="0">
                <a:solidFill>
                  <a:schemeClr val="bg1"/>
                </a:solidFill>
              </a:rPr>
              <a:t>下篇</a:t>
            </a:r>
            <a:r>
              <a:rPr lang="en-US" altLang="zh-TW" sz="2800" dirty="0" smtClean="0">
                <a:solidFill>
                  <a:schemeClr val="bg1"/>
                </a:solidFill>
              </a:rPr>
              <a:t>P.1211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2" descr="D:\謙謙的音樂圖片\圖片\各式圖片\慈濟\衲履足跡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1852"/>
            <a:ext cx="22987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680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583362"/>
          </a:xfrm>
        </p:spPr>
        <p:txBody>
          <a:bodyPr/>
          <a:lstStyle/>
          <a:p>
            <a:endParaRPr lang="zh-TW" altLang="en-US" sz="5400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468923" y="7670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zh-TW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不信因果，吃喝享樂，</a:t>
            </a:r>
            <a:r>
              <a:rPr lang="en-US" altLang="zh-TW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造業果報，地獄現前：</a:t>
            </a:r>
            <a:endParaRPr lang="zh-TW" altLang="en-US" sz="4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905000" y="6096000"/>
            <a:ext cx="4903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BBE0E3">
                    <a:lumMod val="90000"/>
                  </a:srgbClr>
                </a:solidFill>
                <a:hlinkClick r:id="rId3" action="ppaction://hlinkfile"/>
              </a:rPr>
              <a:t>馬來西亞楊秀華師姊</a:t>
            </a:r>
            <a:r>
              <a:rPr lang="en-US" altLang="zh-TW" sz="3200" dirty="0" smtClean="0">
                <a:solidFill>
                  <a:srgbClr val="BBE0E3">
                    <a:lumMod val="90000"/>
                  </a:srgbClr>
                </a:solidFill>
                <a:hlinkClick r:id="rId3" action="ppaction://hlinkfile"/>
              </a:rPr>
              <a:t>.</a:t>
            </a:r>
            <a:r>
              <a:rPr lang="en-US" altLang="zh-TW" sz="3200" dirty="0" err="1" smtClean="0">
                <a:solidFill>
                  <a:srgbClr val="BBE0E3">
                    <a:lumMod val="90000"/>
                  </a:srgbClr>
                </a:solidFill>
                <a:hlinkClick r:id="rId3" action="ppaction://hlinkfile"/>
              </a:rPr>
              <a:t>wmv</a:t>
            </a:r>
            <a:endParaRPr lang="zh-TW" altLang="en-US" sz="3200" dirty="0">
              <a:solidFill>
                <a:srgbClr val="BBE0E3">
                  <a:lumMod val="90000"/>
                </a:srgb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9" y="2819400"/>
            <a:ext cx="4782671" cy="33528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723" y="2160270"/>
            <a:ext cx="9144000" cy="12687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zh-TW" sz="6000" dirty="0">
                <a:solidFill>
                  <a:srgbClr val="002060"/>
                </a:solidFill>
                <a:highlight>
                  <a:srgbClr val="FFFF00"/>
                </a:highlight>
                <a:ea typeface="標楷體"/>
                <a:cs typeface="Times New Roman"/>
              </a:rPr>
              <a:t>如何轉地獄為淨土？</a:t>
            </a:r>
            <a:endParaRPr lang="en-US" altLang="zh-TW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23675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1225" eaLnBrk="1" fontAlgn="base" hangingPunct="1">
              <a:spcBef>
                <a:spcPct val="0"/>
              </a:spcBef>
              <a:spcAft>
                <a:spcPct val="0"/>
              </a:spcAft>
            </a:pPr>
            <a:fld id="{C1412736-1C5C-4D37-A9C1-A3F27C8E0AA5}" type="slidenum">
              <a:rPr kumimoji="0" lang="zh-TW" altLang="en-US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</a:rPr>
              <a:pPr defTabSz="911225"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kumimoji="0" lang="en-US" altLang="zh-TW" smtClean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4691" name="文字方塊 2"/>
          <p:cNvSpPr txBox="1">
            <a:spLocks noChangeArrowheads="1"/>
          </p:cNvSpPr>
          <p:nvPr/>
        </p:nvSpPr>
        <p:spPr bwMode="auto">
          <a:xfrm>
            <a:off x="641637" y="1676400"/>
            <a:ext cx="781656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1225" eaLnBrk="1" hangingPunct="1"/>
            <a:r>
              <a:rPr lang="zh-TW" altLang="en-US" sz="6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共善業成就人間淨土</a:t>
            </a:r>
            <a:endParaRPr lang="en-US" altLang="zh-TW" sz="66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defTabSz="911225" eaLnBrk="1" hangingPunct="1"/>
            <a:endParaRPr lang="en-US" altLang="zh-TW" sz="66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defTabSz="911225" eaLnBrk="1" hangingPunct="1"/>
            <a:r>
              <a:rPr lang="zh-TW" altLang="en-US" sz="6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共惡業將成人間地獄</a:t>
            </a:r>
          </a:p>
        </p:txBody>
      </p:sp>
    </p:spTree>
    <p:extLst>
      <p:ext uri="{BB962C8B-B14F-4D97-AF65-F5344CB8AC3E}">
        <p14:creationId xmlns:p14="http://schemas.microsoft.com/office/powerpoint/2010/main" val="6502369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304800" y="47625"/>
            <a:ext cx="9753600" cy="1428750"/>
            <a:chOff x="-192" y="-144"/>
            <a:chExt cx="6144" cy="900"/>
          </a:xfrm>
        </p:grpSpPr>
        <p:pic>
          <p:nvPicPr>
            <p:cNvPr id="18437" name="Picture 8" descr="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-144"/>
              <a:ext cx="12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8" name="Line 9"/>
            <p:cNvSpPr>
              <a:spLocks noChangeShapeType="1"/>
            </p:cNvSpPr>
            <p:nvPr/>
          </p:nvSpPr>
          <p:spPr bwMode="auto">
            <a:xfrm>
              <a:off x="-192" y="747"/>
              <a:ext cx="6144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2743200" y="0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TW" altLang="en-US" sz="5400" b="0" dirty="0">
                <a:solidFill>
                  <a:srgbClr val="DDDDDD"/>
                </a:solidFill>
                <a:latin typeface="標楷體" pitchFamily="65" charset="-120"/>
                <a:ea typeface="標楷體" pitchFamily="65" charset="-120"/>
              </a:rPr>
              <a:t>難字釋音釋義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6386" name="內容版面配置區 5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777155"/>
          </a:xfrm>
        </p:spPr>
        <p:txBody>
          <a:bodyPr/>
          <a:lstStyle/>
          <a:p>
            <a:pPr marL="0" indent="0" eaLnBrk="1" hangingPunct="1">
              <a:lnSpc>
                <a:spcPts val="4500"/>
              </a:lnSpc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何謂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地獄？</a:t>
            </a:r>
            <a:endParaRPr lang="en-US" altLang="zh-TW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eaLnBrk="1" hangingPunct="1">
              <a:lnSpc>
                <a:spcPts val="4500"/>
              </a:lnSpc>
              <a:buFont typeface="Arial" pitchFamily="34" charset="0"/>
              <a:buChar char="•"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多數宗教所描述的死後極苦的世界。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eaLnBrk="1" hangingPunct="1">
              <a:lnSpc>
                <a:spcPts val="4500"/>
              </a:lnSpc>
              <a:buFont typeface="Arial" pitchFamily="34" charset="0"/>
              <a:buChar char="•"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投生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此處的眾生，將受到種種極端的折磨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eaLnBrk="1" hangingPunct="1">
              <a:lnSpc>
                <a:spcPts val="4500"/>
              </a:lnSpc>
              <a:buFont typeface="Arial" pitchFamily="34" charset="0"/>
              <a:buChar char="•"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在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佛教中地獄屬於六道之一，有八大地獄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</a:t>
            </a:r>
            <a:endParaRPr lang="zh-TW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404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l" defTabSz="911225" eaLnBrk="1" fontAlgn="base" hangingPunct="1">
              <a:spcBef>
                <a:spcPct val="0"/>
              </a:spcBef>
              <a:spcAft>
                <a:spcPct val="0"/>
              </a:spcAft>
            </a:pPr>
            <a:fld id="{AC43EC02-4A1A-4E9D-9328-EAEAD806031D}" type="slidenum">
              <a:rPr lang="en-US" altLang="zh-TW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</a:rPr>
              <a:pPr algn="l" defTabSz="911225"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zh-TW" smtClean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1619" name="圖片 2" descr="01307皮膚病AIDS男A拉近照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787900" y="5411788"/>
            <a:ext cx="4133850" cy="144621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>
              <a:defRPr/>
            </a:pPr>
            <a:r>
              <a:rPr kumimoji="0" lang="zh-TW" altLang="en-US" sz="4400" b="0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微軟正黑體"/>
                <a:ea typeface="微軟正黑體"/>
                <a:cs typeface="微軟正黑體"/>
              </a:rPr>
              <a:t>從膚慰愛滋病患</a:t>
            </a:r>
            <a:endParaRPr kumimoji="0" lang="en-US" altLang="zh-TW" sz="4400" b="0" dirty="0" smtClean="0">
              <a:solidFill>
                <a:srgbClr val="EEECE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微軟正黑體"/>
              <a:ea typeface="微軟正黑體"/>
              <a:cs typeface="微軟正黑體"/>
            </a:endParaRPr>
          </a:p>
          <a:p>
            <a:pPr>
              <a:defRPr/>
            </a:pPr>
            <a:r>
              <a:rPr kumimoji="0" lang="zh-TW" altLang="en-US" sz="4400" b="0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微軟正黑體"/>
                <a:ea typeface="微軟正黑體"/>
                <a:cs typeface="微軟正黑體"/>
              </a:rPr>
              <a:t>延伸到照顧孤兒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50825" y="3357563"/>
            <a:ext cx="5827236" cy="1446550"/>
          </a:xfrm>
          <a:prstGeom prst="rect">
            <a:avLst/>
          </a:prstGeom>
          <a:solidFill>
            <a:srgbClr val="376092"/>
          </a:solidFill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>
              <a:defRPr/>
            </a:pPr>
            <a:r>
              <a:rPr kumimoji="0" lang="zh-TW" altLang="en-US" sz="4400" b="0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微軟正黑體"/>
                <a:ea typeface="微軟正黑體"/>
                <a:cs typeface="微軟正黑體"/>
              </a:rPr>
              <a:t>南非慈濟人不忍眾生苦</a:t>
            </a:r>
            <a:endParaRPr kumimoji="0" lang="en-US" altLang="zh-TW" sz="4400" b="0" dirty="0" smtClean="0">
              <a:solidFill>
                <a:srgbClr val="EEECE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微軟正黑體"/>
              <a:ea typeface="微軟正黑體"/>
              <a:cs typeface="微軟正黑體"/>
            </a:endParaRPr>
          </a:p>
          <a:p>
            <a:pPr>
              <a:defRPr/>
            </a:pPr>
            <a:r>
              <a:rPr kumimoji="0" lang="zh-TW" altLang="en-US" sz="4400" b="0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微軟正黑體"/>
                <a:ea typeface="微軟正黑體"/>
                <a:cs typeface="微軟正黑體"/>
              </a:rPr>
              <a:t>訪視膚慰居家愛滋病患</a:t>
            </a:r>
            <a:endParaRPr kumimoji="0" lang="zh-TW" altLang="en-US" sz="4400" b="0" dirty="0" smtClean="0">
              <a:solidFill>
                <a:srgbClr val="EEECE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11188" y="260350"/>
            <a:ext cx="22621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5400" b="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  <a:t>愛滋病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7513" y="6477000"/>
            <a:ext cx="1447800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kern="0" dirty="0">
                <a:solidFill>
                  <a:schemeClr val="tx1"/>
                </a:solidFill>
              </a:rPr>
              <a:t>翻</a:t>
            </a:r>
            <a:r>
              <a:rPr kumimoji="0" lang="zh-CN" altLang="en-US" sz="1400" kern="0" dirty="0">
                <a:solidFill>
                  <a:schemeClr val="tx1"/>
                </a:solidFill>
              </a:rPr>
              <a:t>拍</a:t>
            </a:r>
            <a:r>
              <a:rPr kumimoji="0" lang="zh-TW" altLang="en-US" sz="1400" kern="0" dirty="0">
                <a:solidFill>
                  <a:schemeClr val="tx1"/>
                </a:solidFill>
              </a:rPr>
              <a:t>自網路</a:t>
            </a:r>
          </a:p>
        </p:txBody>
      </p:sp>
    </p:spTree>
    <p:extLst>
      <p:ext uri="{BB962C8B-B14F-4D97-AF65-F5344CB8AC3E}">
        <p14:creationId xmlns:p14="http://schemas.microsoft.com/office/powerpoint/2010/main" val="459342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圖片 4" descr="47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494982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l" defTabSz="911225" eaLnBrk="1" fontAlgn="base" hangingPunct="1">
              <a:spcBef>
                <a:spcPct val="0"/>
              </a:spcBef>
              <a:spcAft>
                <a:spcPct val="0"/>
              </a:spcAft>
            </a:pPr>
            <a:fld id="{CFB2E229-4131-4BF0-AF48-6738378A66E0}" type="slidenum">
              <a:rPr lang="en-US" altLang="zh-TW" smtClean="0">
                <a:solidFill>
                  <a:srgbClr val="F2F2F2"/>
                </a:solidFill>
                <a:latin typeface="微軟正黑體" pitchFamily="34" charset="-120"/>
                <a:ea typeface="微軟正黑體" pitchFamily="34" charset="-120"/>
              </a:rPr>
              <a:pPr algn="l" defTabSz="911225"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zh-TW" smtClean="0">
              <a:solidFill>
                <a:srgbClr val="F2F2F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3668" name="圖片 3" descr="497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0"/>
            <a:ext cx="4452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0" y="5805488"/>
            <a:ext cx="5003800" cy="8620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kumimoji="0" lang="zh-TW" altLang="en-US" sz="5000" b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微軟正黑體"/>
                <a:ea typeface="微軟正黑體"/>
                <a:cs typeface="微軟正黑體"/>
              </a:rPr>
              <a:t>慈濟餵食孤兒站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-1524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6600" kern="1200">
                <a:solidFill>
                  <a:srgbClr val="EAEAEA"/>
                </a:solidFill>
                <a:latin typeface="微軟正黑體" pitchFamily="34" charset="-120"/>
                <a:ea typeface="微軟正黑體" pitchFamily="34" charset="-120"/>
                <a:cs typeface="微軟正黑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6600">
                <a:solidFill>
                  <a:srgbClr val="EAEAEA"/>
                </a:solidFill>
                <a:latin typeface="微軟正黑體" pitchFamily="34" charset="-120"/>
                <a:ea typeface="微軟正黑體" pitchFamily="34" charset="-120"/>
                <a:cs typeface="微軟正黑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6600">
                <a:solidFill>
                  <a:srgbClr val="EAEAEA"/>
                </a:solidFill>
                <a:latin typeface="微軟正黑體" pitchFamily="34" charset="-120"/>
                <a:ea typeface="微軟正黑體" pitchFamily="34" charset="-120"/>
                <a:cs typeface="微軟正黑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6600">
                <a:solidFill>
                  <a:srgbClr val="EAEAEA"/>
                </a:solidFill>
                <a:latin typeface="微軟正黑體" pitchFamily="34" charset="-120"/>
                <a:ea typeface="微軟正黑體" pitchFamily="34" charset="-120"/>
                <a:cs typeface="微軟正黑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6600">
                <a:solidFill>
                  <a:srgbClr val="EAEAEA"/>
                </a:solidFill>
                <a:latin typeface="微軟正黑體" pitchFamily="34" charset="-120"/>
                <a:ea typeface="微軟正黑體" pitchFamily="34" charset="-120"/>
                <a:cs typeface="微軟正黑體" charset="0"/>
              </a:defRPr>
            </a:lvl5pPr>
            <a:lvl6pPr marL="402714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805427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208140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610854" algn="ctr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lang="zh-TW" altLang="en-US" sz="5400" dirty="0" smtClean="0">
                <a:solidFill>
                  <a:srgbClr val="FFFF66"/>
                </a:solidFill>
                <a:latin typeface="標楷體" pitchFamily="65" charset="-120"/>
                <a:ea typeface="標楷體" pitchFamily="65" charset="-120"/>
              </a:rPr>
              <a:t>慈善</a:t>
            </a:r>
            <a:endParaRPr lang="zh-TW" altLang="en-US" sz="5400" dirty="0">
              <a:solidFill>
                <a:srgbClr val="FFFF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9600" y="6477000"/>
            <a:ext cx="1447800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kern="0" dirty="0">
                <a:solidFill>
                  <a:srgbClr val="FFFFFF"/>
                </a:solidFill>
              </a:rPr>
              <a:t>翻</a:t>
            </a:r>
            <a:r>
              <a:rPr kumimoji="0" lang="zh-CN" altLang="en-US" sz="1400" kern="0" dirty="0">
                <a:solidFill>
                  <a:srgbClr val="FFFFFF"/>
                </a:solidFill>
              </a:rPr>
              <a:t>拍</a:t>
            </a:r>
            <a:r>
              <a:rPr kumimoji="0" lang="zh-TW" altLang="en-US" sz="1400" kern="0" dirty="0">
                <a:solidFill>
                  <a:srgbClr val="FFFFFF"/>
                </a:solidFill>
              </a:rPr>
              <a:t>自網路</a:t>
            </a:r>
          </a:p>
        </p:txBody>
      </p:sp>
    </p:spTree>
    <p:extLst>
      <p:ext uri="{BB962C8B-B14F-4D97-AF65-F5344CB8AC3E}">
        <p14:creationId xmlns:p14="http://schemas.microsoft.com/office/powerpoint/2010/main" val="3171009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zh-TW" altLang="en-US" sz="5400" dirty="0" smtClean="0">
                <a:solidFill>
                  <a:srgbClr val="FFFF66"/>
                </a:solidFill>
                <a:latin typeface="標楷體" pitchFamily="65" charset="-120"/>
                <a:ea typeface="標楷體" pitchFamily="65" charset="-120"/>
              </a:rPr>
              <a:t>醫療</a:t>
            </a:r>
            <a:endParaRPr lang="zh-TW" altLang="en-US" sz="54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1" r="2122"/>
          <a:stretch/>
        </p:blipFill>
        <p:spPr>
          <a:xfrm>
            <a:off x="14923" y="1600200"/>
            <a:ext cx="4557077" cy="5257800"/>
          </a:xfrm>
        </p:spPr>
      </p:pic>
      <p:pic>
        <p:nvPicPr>
          <p:cNvPr id="7" name="內容版面配置區 6" descr="imagesCAQNKGK3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600199"/>
            <a:ext cx="4343400" cy="5334693"/>
          </a:xfrm>
        </p:spPr>
      </p:pic>
    </p:spTree>
    <p:extLst>
      <p:ext uri="{BB962C8B-B14F-4D97-AF65-F5344CB8AC3E}">
        <p14:creationId xmlns:p14="http://schemas.microsoft.com/office/powerpoint/2010/main" val="33839538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zh-TW" altLang="en-US" sz="5400" dirty="0" smtClean="0">
                <a:solidFill>
                  <a:srgbClr val="FFFF66"/>
                </a:solidFill>
                <a:latin typeface="標楷體" pitchFamily="65" charset="-120"/>
                <a:ea typeface="標楷體" pitchFamily="65" charset="-120"/>
              </a:rPr>
              <a:t>教育</a:t>
            </a:r>
            <a:endParaRPr lang="zh-TW" altLang="en-US" sz="5400" dirty="0">
              <a:solidFill>
                <a:srgbClr val="FFFF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 descr="DSC_28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00199"/>
            <a:ext cx="4572000" cy="5225143"/>
          </a:xfrm>
        </p:spPr>
      </p:pic>
      <p:pic>
        <p:nvPicPr>
          <p:cNvPr id="6" name="內容版面配置區 5" descr="20120920黃宗保00049.JPG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4589584" y="1600200"/>
            <a:ext cx="4554415" cy="5255094"/>
          </a:xfrm>
        </p:spPr>
      </p:pic>
    </p:spTree>
    <p:extLst>
      <p:ext uri="{BB962C8B-B14F-4D97-AF65-F5344CB8AC3E}">
        <p14:creationId xmlns:p14="http://schemas.microsoft.com/office/powerpoint/2010/main" val="30880883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zh-TW" altLang="en-US" sz="5400" dirty="0" smtClean="0">
                <a:solidFill>
                  <a:srgbClr val="FFFF66"/>
                </a:solidFill>
                <a:latin typeface="標楷體" pitchFamily="65" charset="-120"/>
                <a:ea typeface="標楷體" pitchFamily="65" charset="-120"/>
              </a:rPr>
              <a:t>人文</a:t>
            </a:r>
            <a:endParaRPr lang="zh-TW" altLang="en-US" sz="5400" dirty="0">
              <a:solidFill>
                <a:srgbClr val="FFFF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 descr="20120909_0001-13Ch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40" y="1524000"/>
            <a:ext cx="4163060" cy="5029200"/>
          </a:xfrm>
        </p:spPr>
      </p:pic>
      <p:pic>
        <p:nvPicPr>
          <p:cNvPr id="6" name="內容版面配置區 5" descr="環保.png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4572000" y="1524000"/>
            <a:ext cx="4466298" cy="4953000"/>
          </a:xfrm>
        </p:spPr>
      </p:pic>
    </p:spTree>
    <p:extLst>
      <p:ext uri="{BB962C8B-B14F-4D97-AF65-F5344CB8AC3E}">
        <p14:creationId xmlns:p14="http://schemas.microsoft.com/office/powerpoint/2010/main" val="18834362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191000" y="58674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3600" b="0" dirty="0">
                <a:solidFill>
                  <a:schemeClr val="bg2"/>
                </a:solidFill>
                <a:ea typeface="標楷體" pitchFamily="65" charset="-120"/>
              </a:rPr>
              <a:t>摘錄自證嚴上人靜思語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228600"/>
            <a:ext cx="4038600" cy="2514600"/>
            <a:chOff x="-144" y="0"/>
            <a:chExt cx="2640" cy="1728"/>
          </a:xfrm>
        </p:grpSpPr>
        <p:sp>
          <p:nvSpPr>
            <p:cNvPr id="43014" name="Oval 5"/>
            <p:cNvSpPr>
              <a:spLocks noChangeArrowheads="1"/>
            </p:cNvSpPr>
            <p:nvPr/>
          </p:nvSpPr>
          <p:spPr bwMode="auto">
            <a:xfrm>
              <a:off x="-144" y="912"/>
              <a:ext cx="2496" cy="816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5E76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TW" altLang="en-US"/>
            </a:p>
          </p:txBody>
        </p:sp>
        <p:pic>
          <p:nvPicPr>
            <p:cNvPr id="43015" name="Picture 6" descr="S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4" y="0"/>
              <a:ext cx="672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1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sz="800" b="1" dirty="0" smtClean="0">
                <a:solidFill>
                  <a:schemeClr val="accent2"/>
                </a:solidFill>
              </a:rPr>
              <a:t>                </a:t>
            </a:r>
            <a:r>
              <a:rPr lang="zh-TW" altLang="en-US" sz="6000" b="1" dirty="0" smtClean="0">
                <a:solidFill>
                  <a:schemeClr val="accent2"/>
                </a:solidFill>
              </a:rPr>
              <a:t>滌心垢</a:t>
            </a:r>
            <a:endParaRPr lang="en-US" altLang="zh-TW" sz="6000" b="1" dirty="0" smtClean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r>
              <a:rPr lang="zh-TW" altLang="en-US" sz="6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天堂和地獄</a:t>
            </a:r>
            <a:endParaRPr lang="en-US" altLang="zh-TW" sz="60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sz="6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都是用心和行為造作的。</a:t>
            </a:r>
          </a:p>
          <a:p>
            <a:pPr marL="0" indent="0" eaLnBrk="1" hangingPunct="1">
              <a:buFontTx/>
              <a:buNone/>
            </a:pPr>
            <a:endParaRPr lang="zh-TW" altLang="en-US" sz="6000" dirty="0" smtClean="0"/>
          </a:p>
          <a:p>
            <a:pPr marL="0" indent="0" eaLnBrk="1" hangingPunct="1">
              <a:buFontTx/>
              <a:buNone/>
            </a:pPr>
            <a:r>
              <a:rPr lang="zh-TW" altLang="en-US" sz="6000" b="1" dirty="0" smtClean="0">
                <a:solidFill>
                  <a:srgbClr val="FFFF66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03961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71800" y="-304800"/>
            <a:ext cx="4191000" cy="2743200"/>
            <a:chOff x="-144" y="0"/>
            <a:chExt cx="2640" cy="1728"/>
          </a:xfrm>
        </p:grpSpPr>
        <p:sp>
          <p:nvSpPr>
            <p:cNvPr id="48133" name="Oval 3"/>
            <p:cNvSpPr>
              <a:spLocks noChangeArrowheads="1"/>
            </p:cNvSpPr>
            <p:nvPr/>
          </p:nvSpPr>
          <p:spPr bwMode="auto">
            <a:xfrm>
              <a:off x="-144" y="912"/>
              <a:ext cx="2496" cy="816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5E767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b="0">
                <a:solidFill>
                  <a:srgbClr val="000000"/>
                </a:solidFill>
              </a:endParaRPr>
            </a:p>
          </p:txBody>
        </p:sp>
        <p:pic>
          <p:nvPicPr>
            <p:cNvPr id="48134" name="Picture 4" descr="S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4" y="0"/>
              <a:ext cx="672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3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1066800"/>
            <a:ext cx="4114800" cy="1143000"/>
          </a:xfrm>
        </p:spPr>
        <p:txBody>
          <a:bodyPr/>
          <a:lstStyle/>
          <a:p>
            <a:r>
              <a:rPr lang="zh-TW" altLang="en-US" sz="6600" b="1" smtClean="0">
                <a:solidFill>
                  <a:srgbClr val="000066"/>
                </a:solidFill>
                <a:latin typeface="KaiTi" pitchFamily="49" charset="-122"/>
                <a:ea typeface="KaiTi" pitchFamily="49" charset="-122"/>
              </a:rPr>
              <a:t>感恩</a:t>
            </a:r>
          </a:p>
        </p:txBody>
      </p:sp>
      <p:sp>
        <p:nvSpPr>
          <p:cNvPr id="48132" name="Text Box 10"/>
          <p:cNvSpPr txBox="1">
            <a:spLocks noChangeArrowheads="1"/>
          </p:cNvSpPr>
          <p:nvPr/>
        </p:nvSpPr>
        <p:spPr bwMode="auto">
          <a:xfrm>
            <a:off x="1295400" y="2438400"/>
            <a:ext cx="7162800" cy="322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  <a:spcBef>
                <a:spcPct val="50000"/>
              </a:spcBef>
            </a:pPr>
            <a:r>
              <a:rPr lang="zh-TW" altLang="en-US" sz="4000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感恩北區法繹種子</a:t>
            </a:r>
            <a:endParaRPr lang="en-US" altLang="zh-TW" sz="4000" dirty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300"/>
              </a:lnSpc>
              <a:spcBef>
                <a:spcPct val="50000"/>
              </a:spcBef>
            </a:pPr>
            <a:r>
              <a:rPr lang="zh-TW" altLang="zh-TW" sz="4000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王大英師兄</a:t>
            </a:r>
            <a:r>
              <a:rPr lang="zh-TW" altLang="zh-TW" sz="4000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、古怡青師姊、</a:t>
            </a:r>
            <a:endParaRPr lang="en-US" altLang="zh-TW" sz="4000" dirty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300"/>
              </a:lnSpc>
              <a:spcBef>
                <a:spcPct val="50000"/>
              </a:spcBef>
            </a:pPr>
            <a:r>
              <a:rPr lang="zh-TW" altLang="zh-TW" sz="4000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李玟如</a:t>
            </a:r>
            <a:r>
              <a:rPr lang="zh-TW" altLang="zh-TW" sz="4000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師姊</a:t>
            </a:r>
            <a:r>
              <a:rPr lang="zh-TW" altLang="zh-TW" sz="4000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000" dirty="0" smtClean="0">
                <a:solidFill>
                  <a:srgbClr val="333399"/>
                </a:solidFill>
                <a:ea typeface="標楷體" pitchFamily="65" charset="-120"/>
              </a:rPr>
              <a:t>容玉珍師姊</a:t>
            </a:r>
            <a:r>
              <a:rPr lang="zh-TW" altLang="en-US" sz="4000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zh-TW" altLang="en-US" sz="4000" dirty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300"/>
              </a:lnSpc>
              <a:spcBef>
                <a:spcPct val="50000"/>
              </a:spcBef>
            </a:pPr>
            <a:r>
              <a:rPr lang="zh-TW" altLang="zh-TW" sz="4000" dirty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劉秀芬師姊</a:t>
            </a:r>
            <a:r>
              <a:rPr lang="zh-TW" altLang="en-US" sz="4000" dirty="0" smtClean="0">
                <a:solidFill>
                  <a:srgbClr val="333399"/>
                </a:solidFill>
              </a:rPr>
              <a:t>、</a:t>
            </a:r>
            <a:r>
              <a:rPr lang="zh-TW" altLang="zh-TW" sz="4000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許榮祥師兄</a:t>
            </a:r>
            <a:endParaRPr lang="zh-TW" altLang="zh-TW" sz="4000" dirty="0">
              <a:solidFill>
                <a:srgbClr val="333399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57791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5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525963"/>
          </a:xfrm>
        </p:spPr>
        <p:txBody>
          <a:bodyPr/>
          <a:lstStyle/>
          <a:p>
            <a:pPr eaLnBrk="1" hangingPunct="1">
              <a:buNone/>
            </a:pPr>
            <a:r>
              <a:rPr lang="zh-TW" altLang="en-US" sz="4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桎梏</a:t>
            </a: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CN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ㄓˋ</a:t>
            </a:r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CN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ㄍㄨˋ</a:t>
            </a:r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。為古代的刑具，腳鐐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就是「桎」，手銬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就是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44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，主要用來拘繫犯人。 </a:t>
            </a:r>
            <a:endParaRPr lang="zh-TW" altLang="en-US" sz="4400" dirty="0" smtClean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endParaRPr lang="en-US" altLang="zh-TW" sz="48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r>
              <a:rPr lang="zh-TW" altLang="en-US" sz="4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羈絆</a:t>
            </a: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CN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ㄐ</a:t>
            </a:r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CN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ㄅㄢˋ</a:t>
            </a:r>
            <a:r>
              <a:rPr lang="zh-TW" altLang="en-US" sz="3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牽制束縛</a:t>
            </a:r>
            <a:endParaRPr lang="zh-TW" altLang="en-US" sz="4800" dirty="0" smtClean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zh-TW" altLang="en-US" sz="4000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304800" y="47625"/>
            <a:ext cx="9753600" cy="1428750"/>
            <a:chOff x="-192" y="-144"/>
            <a:chExt cx="6144" cy="900"/>
          </a:xfrm>
        </p:grpSpPr>
        <p:pic>
          <p:nvPicPr>
            <p:cNvPr id="18437" name="Picture 8" descr="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-144"/>
              <a:ext cx="12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8" name="Line 9"/>
            <p:cNvSpPr>
              <a:spLocks noChangeShapeType="1"/>
            </p:cNvSpPr>
            <p:nvPr/>
          </p:nvSpPr>
          <p:spPr bwMode="auto">
            <a:xfrm>
              <a:off x="-192" y="747"/>
              <a:ext cx="6144" cy="0"/>
            </a:xfrm>
            <a:prstGeom prst="line">
              <a:avLst/>
            </a:prstGeom>
            <a:noFill/>
            <a:ln w="101600">
              <a:solidFill>
                <a:srgbClr val="B2B2B2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2743200" y="0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TW" altLang="en-US" sz="5400" b="0">
                <a:solidFill>
                  <a:srgbClr val="DDDDDD"/>
                </a:solidFill>
                <a:latin typeface="標楷體" pitchFamily="65" charset="-120"/>
                <a:ea typeface="標楷體" pitchFamily="65" charset="-120"/>
              </a:rPr>
              <a:t>難字釋音釋義</a:t>
            </a:r>
          </a:p>
        </p:txBody>
      </p:sp>
    </p:spTree>
    <p:extLst>
      <p:ext uri="{BB962C8B-B14F-4D97-AF65-F5344CB8AC3E}">
        <p14:creationId xmlns:p14="http://schemas.microsoft.com/office/powerpoint/2010/main" val="545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  <p:bldP spid="163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-381000" y="2514600"/>
            <a:ext cx="9921875" cy="2209800"/>
          </a:xfrm>
          <a:prstGeom prst="rect">
            <a:avLst/>
          </a:prstGeom>
          <a:solidFill>
            <a:srgbClr val="0000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50000"/>
              </a:lnSpc>
              <a:spcBef>
                <a:spcPct val="10000"/>
              </a:spcBef>
              <a:defRPr/>
            </a:pPr>
            <a:r>
              <a:rPr lang="zh-TW" alt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大時代需明大是非</a:t>
            </a:r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228600"/>
            <a:ext cx="10663238" cy="146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矩形 11"/>
          <p:cNvGrpSpPr>
            <a:grpSpLocks/>
          </p:cNvGrpSpPr>
          <p:nvPr/>
        </p:nvGrpSpPr>
        <p:grpSpPr bwMode="auto">
          <a:xfrm>
            <a:off x="647700" y="3594100"/>
            <a:ext cx="8193088" cy="2571750"/>
            <a:chOff x="307" y="2028"/>
            <a:chExt cx="5161" cy="1620"/>
          </a:xfrm>
        </p:grpSpPr>
        <p:pic>
          <p:nvPicPr>
            <p:cNvPr id="28679" name="矩形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" y="2028"/>
              <a:ext cx="5161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0" name="Text Box 7"/>
            <p:cNvSpPr txBox="1">
              <a:spLocks noChangeArrowheads="1"/>
            </p:cNvSpPr>
            <p:nvPr/>
          </p:nvSpPr>
          <p:spPr bwMode="auto">
            <a:xfrm>
              <a:off x="316" y="2036"/>
              <a:ext cx="5144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endParaRPr lang="zh-TW" altLang="zh-TW" sz="320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2772" name="文字方塊 12"/>
          <p:cNvSpPr txBox="1">
            <a:spLocks noChangeArrowheads="1"/>
          </p:cNvSpPr>
          <p:nvPr/>
        </p:nvSpPr>
        <p:spPr bwMode="auto">
          <a:xfrm>
            <a:off x="3962400" y="6227763"/>
            <a:ext cx="5233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影片連結：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  <a:hlinkClick r:id="rId4" action="ppaction://hlinkfile"/>
              </a:rPr>
              <a:t>悲智印記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4" action="ppaction://hlinkfile"/>
              </a:rPr>
              <a:t>第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4" action="ppaction://hlinkfile"/>
              </a:rPr>
              <a:t>79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4" action="ppaction://hlinkfile"/>
              </a:rPr>
              <a:t>集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  <a:hlinkClick r:id="rId4" action="ppaction://hlinkfile"/>
              </a:rPr>
              <a:t>大藏經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  <a:hlinkClick r:id="rId4" action="ppaction://hlinkfile"/>
              </a:rPr>
              <a:t>.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  <a:hlinkClick r:id="rId4" action="ppaction://hlinkfile"/>
              </a:rPr>
              <a:t>wmv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5800" y="4133850"/>
            <a:ext cx="78708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600" b="1" dirty="0" smtClean="0">
                <a:solidFill>
                  <a:schemeClr val="accent6"/>
                </a:solidFill>
                <a:latin typeface="+mn-ea"/>
                <a:ea typeface="+mn-ea"/>
              </a:rPr>
              <a:t>就是因為有一念慾望，所以名利牽制了我們的心。這樣的苦，將來到閻羅王面前，也是</a:t>
            </a:r>
            <a:r>
              <a:rPr lang="zh-TW" altLang="en-US" sz="3600" dirty="0">
                <a:solidFill>
                  <a:schemeClr val="accent6"/>
                </a:solidFill>
                <a:latin typeface="+mn-ea"/>
                <a:ea typeface="+mn-ea"/>
              </a:rPr>
              <a:t>要受</a:t>
            </a:r>
            <a:r>
              <a:rPr lang="zh-TW" altLang="zh-TW" sz="3600" b="1" dirty="0" smtClean="0">
                <a:solidFill>
                  <a:schemeClr val="accent6"/>
                </a:solidFill>
                <a:latin typeface="+mn-ea"/>
                <a:ea typeface="+mn-ea"/>
              </a:rPr>
              <a:t>。</a:t>
            </a:r>
            <a:endParaRPr lang="zh-TW" altLang="zh-TW" sz="3600" b="1" dirty="0">
              <a:solidFill>
                <a:schemeClr val="accent6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2503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77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583362"/>
          </a:xfrm>
        </p:spPr>
        <p:txBody>
          <a:bodyPr/>
          <a:lstStyle/>
          <a:p>
            <a:endParaRPr lang="zh-TW" altLang="en-US" sz="5400" dirty="0"/>
          </a:p>
        </p:txBody>
      </p:sp>
      <p:sp>
        <p:nvSpPr>
          <p:cNvPr id="3" name="矩形 2"/>
          <p:cNvSpPr/>
          <p:nvPr/>
        </p:nvSpPr>
        <p:spPr>
          <a:xfrm>
            <a:off x="-266700" y="998220"/>
            <a:ext cx="9715500" cy="2202180"/>
          </a:xfrm>
          <a:prstGeom prst="rect">
            <a:avLst/>
          </a:prstGeom>
          <a:solidFill>
            <a:srgbClr val="CC6600"/>
          </a:solidFill>
          <a:effectLst>
            <a:glow rad="901700">
              <a:srgbClr val="FF9933">
                <a:alpha val="48000"/>
              </a:srgbClr>
            </a:glow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zh-TW" altLang="zh-TW" sz="6000" dirty="0">
                <a:solidFill>
                  <a:schemeClr val="tx2"/>
                </a:solidFill>
                <a:highlight>
                  <a:srgbClr val="FFFF00"/>
                </a:highlight>
                <a:ea typeface="標楷體"/>
                <a:cs typeface="Times New Roman"/>
              </a:rPr>
              <a:t>您</a:t>
            </a:r>
            <a:r>
              <a:rPr lang="zh-TW" altLang="zh-TW" sz="6000" dirty="0" smtClean="0">
                <a:solidFill>
                  <a:schemeClr val="tx2"/>
                </a:solidFill>
                <a:highlight>
                  <a:srgbClr val="FFFF00"/>
                </a:highlight>
                <a:ea typeface="標楷體"/>
                <a:cs typeface="Times New Roman"/>
              </a:rPr>
              <a:t>相信有</a:t>
            </a:r>
            <a:r>
              <a:rPr lang="zh-TW" altLang="zh-TW" sz="6000" dirty="0">
                <a:solidFill>
                  <a:schemeClr val="tx2"/>
                </a:solidFill>
                <a:highlight>
                  <a:srgbClr val="FFFF00"/>
                </a:highlight>
                <a:ea typeface="標楷體"/>
                <a:cs typeface="Times New Roman"/>
              </a:rPr>
              <a:t>地獄嗎？</a:t>
            </a:r>
            <a:endParaRPr lang="zh-TW" altLang="en-US" sz="60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1524000" y="1676400"/>
            <a:ext cx="6705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佛陀告誡諸眾生  </a:t>
            </a:r>
            <a:r>
              <a:rPr lang="en-US" altLang="zh-TW" sz="54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地獄並非是虛言</a:t>
            </a:r>
            <a:br>
              <a:rPr lang="zh-TW" altLang="en-US" sz="540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地獄不是在遠方  </a:t>
            </a:r>
            <a:r>
              <a:rPr lang="en-US" altLang="zh-TW" sz="54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地獄盡現在眼前</a:t>
            </a:r>
            <a:r>
              <a:rPr lang="zh-TW" altLang="en-US" smtClean="0"/>
              <a:t/>
            </a:r>
            <a:br>
              <a:rPr lang="zh-TW" altLang="en-US" smtClean="0"/>
            </a:br>
            <a:endParaRPr lang="zh-TW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20080403163315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4"/>
          <a:stretch>
            <a:fillRect/>
          </a:stretch>
        </p:blipFill>
        <p:spPr bwMode="auto">
          <a:xfrm>
            <a:off x="0" y="-76200"/>
            <a:ext cx="9144000" cy="946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0" y="2819400"/>
            <a:ext cx="9829800" cy="1752600"/>
          </a:xfrm>
          <a:solidFill>
            <a:schemeClr val="tx1">
              <a:alpha val="60001"/>
            </a:schemeClr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zh-TW" altLang="en-US" sz="12000" b="1" dirty="0" smtClean="0">
                <a:solidFill>
                  <a:srgbClr val="FFFF00"/>
                </a:solidFill>
              </a:rPr>
              <a:t>地獄景象</a:t>
            </a:r>
            <a:r>
              <a:rPr lang="en-US" altLang="zh-TW" sz="12000" b="1" dirty="0" smtClean="0">
                <a:solidFill>
                  <a:srgbClr val="FFFF00"/>
                </a:solidFill>
              </a:rPr>
              <a:t>?</a:t>
            </a:r>
            <a:endParaRPr lang="zh-TW" altLang="en-US" sz="12000" b="1" dirty="0">
              <a:solidFill>
                <a:srgbClr val="FFFF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772400" y="6477000"/>
            <a:ext cx="1447800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kern="0" dirty="0">
                <a:solidFill>
                  <a:srgbClr val="FFFFFF"/>
                </a:solidFill>
              </a:rPr>
              <a:t>翻</a:t>
            </a:r>
            <a:r>
              <a:rPr kumimoji="0" lang="zh-CN" altLang="en-US" sz="1400" kern="0" dirty="0">
                <a:solidFill>
                  <a:srgbClr val="FFFFFF"/>
                </a:solidFill>
              </a:rPr>
              <a:t>拍</a:t>
            </a:r>
            <a:r>
              <a:rPr kumimoji="0" lang="zh-TW" altLang="en-US" sz="1400" kern="0" dirty="0">
                <a:solidFill>
                  <a:srgbClr val="FFFFFF"/>
                </a:solidFill>
              </a:rPr>
              <a:t>自網路</a:t>
            </a:r>
          </a:p>
        </p:txBody>
      </p:sp>
    </p:spTree>
    <p:extLst>
      <p:ext uri="{BB962C8B-B14F-4D97-AF65-F5344CB8AC3E}">
        <p14:creationId xmlns:p14="http://schemas.microsoft.com/office/powerpoint/2010/main" val="251802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7772400" cy="2286000"/>
          </a:xfrm>
        </p:spPr>
        <p:txBody>
          <a:bodyPr/>
          <a:lstStyle/>
          <a:p>
            <a:r>
              <a:rPr lang="zh-TW" altLang="en-US" dirty="0" smtClean="0"/>
              <a:t>地獄人間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1"/>
            <a:ext cx="472440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zh-TW" altLang="en-US" sz="6600" dirty="0" smtClean="0"/>
              <a:t>上人開示</a:t>
            </a:r>
          </a:p>
          <a:p>
            <a:pPr algn="ctr">
              <a:buFontTx/>
              <a:buNone/>
            </a:pPr>
            <a:endParaRPr lang="zh-TW" altLang="en-US" sz="3200" dirty="0" smtClean="0"/>
          </a:p>
          <a:p>
            <a:pPr algn="ctr">
              <a:buFontTx/>
              <a:buNone/>
            </a:pPr>
            <a:endParaRPr lang="en-US" altLang="zh-TW" sz="3200" dirty="0" smtClean="0"/>
          </a:p>
          <a:p>
            <a:pPr algn="ctr">
              <a:buFontTx/>
              <a:buNone/>
            </a:pPr>
            <a:endParaRPr lang="en-US" altLang="zh-TW" sz="3200" dirty="0" smtClean="0"/>
          </a:p>
          <a:p>
            <a:pPr algn="ctr">
              <a:buNone/>
            </a:pPr>
            <a:endParaRPr lang="zh-TW" altLang="en-US" sz="3200" dirty="0" smtClean="0"/>
          </a:p>
          <a:p>
            <a:pPr algn="ctr">
              <a:buFontTx/>
              <a:buNone/>
            </a:pPr>
            <a:r>
              <a:rPr lang="zh-TW" altLang="en-US" sz="3200" dirty="0" smtClean="0"/>
              <a:t>靜思晨語</a:t>
            </a:r>
            <a:r>
              <a:rPr lang="en-US" altLang="zh-TW" sz="3200" dirty="0" smtClean="0"/>
              <a:t>-</a:t>
            </a:r>
            <a:r>
              <a:rPr lang="zh-TW" altLang="en-US" sz="3200" dirty="0" smtClean="0">
                <a:hlinkClick r:id="rId3" action="ppaction://hlinkfile"/>
              </a:rPr>
              <a:t>集因果業力一念間</a:t>
            </a:r>
            <a:r>
              <a:rPr lang="en-US" altLang="zh-TW" sz="3200" dirty="0" smtClean="0">
                <a:hlinkClick r:id="rId3" action="ppaction://hlinkfile"/>
              </a:rPr>
              <a:t>.</a:t>
            </a:r>
            <a:r>
              <a:rPr lang="en-US" altLang="zh-TW" sz="3200" dirty="0" err="1" smtClean="0">
                <a:hlinkClick r:id="rId3" action="ppaction://hlinkfile"/>
              </a:rPr>
              <a:t>wmv</a:t>
            </a:r>
            <a:endParaRPr lang="en-US" altLang="zh-TW" sz="3200" dirty="0" smtClean="0"/>
          </a:p>
        </p:txBody>
      </p:sp>
      <p:pic>
        <p:nvPicPr>
          <p:cNvPr id="21508" name="Picture 2" descr="D:\謙謙的音樂圖片\圖片\各式圖片\慈濟\衲履足跡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0"/>
            <a:ext cx="220980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zh-TW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戒殺放生文</a:t>
            </a:r>
            <a:r>
              <a:rPr lang="en-US" altLang="zh-TW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故事</a:t>
            </a:r>
            <a:r>
              <a:rPr lang="en-US" altLang="zh-TW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夢歷六道</a:t>
            </a:r>
            <a:endParaRPr lang="zh-TW" altLang="en-US" sz="40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11220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27000" y="1600200"/>
            <a:ext cx="3683000" cy="4572000"/>
          </a:xfrm>
        </p:spPr>
      </p:pic>
      <p:sp>
        <p:nvSpPr>
          <p:cNvPr id="5" name="內容版面配置區 4"/>
          <p:cNvSpPr>
            <a:spLocks noGrp="1"/>
          </p:cNvSpPr>
          <p:nvPr>
            <p:ph sz="half" idx="4294967295"/>
          </p:nvPr>
        </p:nvSpPr>
        <p:spPr>
          <a:xfrm>
            <a:off x="3733800" y="1432718"/>
            <a:ext cx="5410200" cy="4815682"/>
          </a:xfrm>
        </p:spPr>
        <p:txBody>
          <a:bodyPr vert="horz"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清陝西蒲城有大戶人家，女主人做壽，準備宰殺牲畜以供庖廚；壽宴前晚靈魂跟著生靈宰殺、烹煮，一一經歷各種地獄，身受凌遲極刑痛不可當</a:t>
            </a:r>
            <a:r>
              <a:rPr lang="en-US" altLang="zh-TW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sz="40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11"/>
          <p:cNvSpPr txBox="1">
            <a:spLocks noChangeArrowheads="1"/>
          </p:cNvSpPr>
          <p:nvPr/>
        </p:nvSpPr>
        <p:spPr bwMode="auto">
          <a:xfrm>
            <a:off x="990600" y="6334125"/>
            <a:ext cx="835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sz="2800" dirty="0"/>
              <a:t>《</a:t>
            </a:r>
            <a:r>
              <a:rPr lang="zh-TW" altLang="en-US" sz="2800" dirty="0"/>
              <a:t>法譬如水</a:t>
            </a:r>
            <a:r>
              <a:rPr lang="en-US" altLang="zh-TW" sz="2800" dirty="0"/>
              <a:t>-</a:t>
            </a:r>
            <a:r>
              <a:rPr lang="zh-TW" altLang="en-US" sz="2800" dirty="0"/>
              <a:t>慈悲三昧水懺講記</a:t>
            </a:r>
            <a:r>
              <a:rPr lang="zh-TW" altLang="zh-TW" sz="2800" dirty="0"/>
              <a:t>》</a:t>
            </a:r>
            <a:r>
              <a:rPr lang="zh-TW" altLang="en-US" sz="2800" dirty="0"/>
              <a:t>下篇</a:t>
            </a:r>
            <a:r>
              <a:rPr lang="en-US" altLang="zh-TW" sz="2800" dirty="0" smtClean="0"/>
              <a:t>P.1188</a:t>
            </a:r>
            <a:endParaRPr lang="zh-TW" altLang="en-US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預設簡報設計">
  <a:themeElements>
    <a:clrScheme name="預設簡報設計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CCFF"/>
      </a:hlink>
      <a:folHlink>
        <a:srgbClr val="000066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9713</TotalTime>
  <Words>1615</Words>
  <Application>Microsoft Office PowerPoint</Application>
  <PresentationFormat>On-screen Show (4:3)</PresentationFormat>
  <Paragraphs>159</Paragraphs>
  <Slides>36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預設簡報設計</vt:lpstr>
      <vt:lpstr>自訂設計</vt:lpstr>
      <vt:lpstr>1_自訂設計</vt:lpstr>
      <vt:lpstr>1_預設簡報設計</vt:lpstr>
      <vt:lpstr>3_預設簡報設計</vt:lpstr>
      <vt:lpstr>2_自訂設計</vt:lpstr>
      <vt:lpstr>Office 佈景主題</vt:lpstr>
      <vt:lpstr>3_自訂設計</vt:lpstr>
      <vt:lpstr>2012年法譬如水入經藏共修 靈山法會不散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地獄人間</vt:lpstr>
      <vt:lpstr>《戒殺放生文》故事(一)夢歷六道</vt:lpstr>
      <vt:lpstr>《戒殺放生文》故事(二)地獄耕牛</vt:lpstr>
      <vt:lpstr>PowerPoint Presentation</vt:lpstr>
      <vt:lpstr>PowerPoint Presentation</vt:lpstr>
      <vt:lpstr>將軍問禪師： 真有天堂與地獄嗎？</vt:lpstr>
      <vt:lpstr>PowerPoint Presentation</vt:lpstr>
      <vt:lpstr>上人開示</vt:lpstr>
      <vt:lpstr>仔細觀察與思量   桎梏處處在羈絆 苦難時時現眼前   煉獄宛如在人間 </vt:lpstr>
      <vt:lpstr>自殺、跳樓， 或以種種方法折磨自己</vt:lpstr>
      <vt:lpstr>有的國家缺糧缺食， 不正如餓鬼地獄？</vt:lpstr>
      <vt:lpstr>有些地方遭受炸彈攻擊，把人炸得像肉醬一樣，血肉模糊，這也是現生的地獄。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</vt:lpstr>
      <vt:lpstr>地獄之苦</vt:lpstr>
      <vt:lpstr>PowerPoint Presentation</vt:lpstr>
      <vt:lpstr>PowerPoint Presentation</vt:lpstr>
      <vt:lpstr>PowerPoint Presentation</vt:lpstr>
      <vt:lpstr>PowerPoint Presentation</vt:lpstr>
      <vt:lpstr>醫療</vt:lpstr>
      <vt:lpstr>教育</vt:lpstr>
      <vt:lpstr>人文</vt:lpstr>
      <vt:lpstr>PowerPoint Presentation</vt:lpstr>
      <vt:lpstr>感恩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403</cp:revision>
  <dcterms:created xsi:type="dcterms:W3CDTF">2012-03-02T03:53:46Z</dcterms:created>
  <dcterms:modified xsi:type="dcterms:W3CDTF">2018-05-17T01:01:50Z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0008009a94000000000001023620</vt:lpwstr>
  </property>
</Properties>
</file>