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0" r:id="rId2"/>
  </p:sldMasterIdLst>
  <p:notesMasterIdLst>
    <p:notesMasterId r:id="rId81"/>
  </p:notesMasterIdLst>
  <p:sldIdLst>
    <p:sldId id="262" r:id="rId3"/>
    <p:sldId id="343" r:id="rId4"/>
    <p:sldId id="361" r:id="rId5"/>
    <p:sldId id="484" r:id="rId6"/>
    <p:sldId id="481" r:id="rId7"/>
    <p:sldId id="367" r:id="rId8"/>
    <p:sldId id="368" r:id="rId9"/>
    <p:sldId id="369" r:id="rId10"/>
    <p:sldId id="370" r:id="rId11"/>
    <p:sldId id="371" r:id="rId12"/>
    <p:sldId id="372" r:id="rId13"/>
    <p:sldId id="373" r:id="rId14"/>
    <p:sldId id="374" r:id="rId15"/>
    <p:sldId id="344" r:id="rId16"/>
    <p:sldId id="482" r:id="rId17"/>
    <p:sldId id="422" r:id="rId18"/>
    <p:sldId id="423" r:id="rId19"/>
    <p:sldId id="380" r:id="rId20"/>
    <p:sldId id="424" r:id="rId21"/>
    <p:sldId id="381" r:id="rId22"/>
    <p:sldId id="382" r:id="rId23"/>
    <p:sldId id="383" r:id="rId24"/>
    <p:sldId id="384" r:id="rId25"/>
    <p:sldId id="385" r:id="rId26"/>
    <p:sldId id="386" r:id="rId27"/>
    <p:sldId id="388" r:id="rId28"/>
    <p:sldId id="391" r:id="rId29"/>
    <p:sldId id="396" r:id="rId30"/>
    <p:sldId id="399" r:id="rId31"/>
    <p:sldId id="401" r:id="rId32"/>
    <p:sldId id="474" r:id="rId33"/>
    <p:sldId id="402" r:id="rId34"/>
    <p:sldId id="425" r:id="rId35"/>
    <p:sldId id="405" r:id="rId36"/>
    <p:sldId id="406" r:id="rId37"/>
    <p:sldId id="408" r:id="rId38"/>
    <p:sldId id="409" r:id="rId39"/>
    <p:sldId id="410" r:id="rId40"/>
    <p:sldId id="412" r:id="rId41"/>
    <p:sldId id="413" r:id="rId42"/>
    <p:sldId id="414" r:id="rId43"/>
    <p:sldId id="418" r:id="rId44"/>
    <p:sldId id="417" r:id="rId45"/>
    <p:sldId id="419" r:id="rId46"/>
    <p:sldId id="420" r:id="rId47"/>
    <p:sldId id="421" r:id="rId48"/>
    <p:sldId id="431" r:id="rId49"/>
    <p:sldId id="483" r:id="rId50"/>
    <p:sldId id="458" r:id="rId51"/>
    <p:sldId id="437" r:id="rId52"/>
    <p:sldId id="438" r:id="rId53"/>
    <p:sldId id="440" r:id="rId54"/>
    <p:sldId id="442" r:id="rId55"/>
    <p:sldId id="443" r:id="rId56"/>
    <p:sldId id="444" r:id="rId57"/>
    <p:sldId id="457" r:id="rId58"/>
    <p:sldId id="446" r:id="rId59"/>
    <p:sldId id="448" r:id="rId60"/>
    <p:sldId id="449" r:id="rId61"/>
    <p:sldId id="452" r:id="rId62"/>
    <p:sldId id="455" r:id="rId63"/>
    <p:sldId id="432" r:id="rId64"/>
    <p:sldId id="433" r:id="rId65"/>
    <p:sldId id="476" r:id="rId66"/>
    <p:sldId id="460" r:id="rId67"/>
    <p:sldId id="435" r:id="rId68"/>
    <p:sldId id="461" r:id="rId69"/>
    <p:sldId id="462" r:id="rId70"/>
    <p:sldId id="485" r:id="rId71"/>
    <p:sldId id="471" r:id="rId72"/>
    <p:sldId id="486" r:id="rId73"/>
    <p:sldId id="463" r:id="rId74"/>
    <p:sldId id="487" r:id="rId75"/>
    <p:sldId id="488" r:id="rId76"/>
    <p:sldId id="469" r:id="rId77"/>
    <p:sldId id="359" r:id="rId78"/>
    <p:sldId id="354" r:id="rId79"/>
    <p:sldId id="478" r:id="rId80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F66"/>
    <a:srgbClr val="BADDE1"/>
    <a:srgbClr val="FFFFCC"/>
    <a:srgbClr val="666699"/>
    <a:srgbClr val="CC9900"/>
    <a:srgbClr val="800000"/>
    <a:srgbClr val="A20000"/>
    <a:srgbClr val="000066"/>
    <a:srgbClr val="111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49" autoAdjust="0"/>
    <p:restoredTop sz="93398" autoAdjust="0"/>
  </p:normalViewPr>
  <p:slideViewPr>
    <p:cSldViewPr>
      <p:cViewPr>
        <p:scale>
          <a:sx n="60" d="100"/>
          <a:sy n="60" d="100"/>
        </p:scale>
        <p:origin x="-1248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6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presProps" Target="presProps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1280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80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82375AF-7C88-4D42-B1B2-D02B91C58BB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360212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561FF905-926F-4A03-8701-9B42500A59B6}" type="slidenum">
              <a:rPr lang="en-US" altLang="zh-TW" smtClean="0"/>
              <a:pPr eaLnBrk="1" hangingPunct="1"/>
              <a:t>2</a:t>
            </a:fld>
            <a:endParaRPr lang="en-US" altLang="zh-TW" smtClean="0"/>
          </a:p>
        </p:txBody>
      </p:sp>
      <p:sp>
        <p:nvSpPr>
          <p:cNvPr id="11776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4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zh-TW" smtClean="0"/>
              <a:t>【第一組】</a:t>
            </a:r>
          </a:p>
          <a:p>
            <a:pPr eaLnBrk="1" hangingPunct="1">
              <a:spcBef>
                <a:spcPct val="0"/>
              </a:spcBef>
            </a:pPr>
            <a:r>
              <a:rPr lang="zh-TW" altLang="zh-TW" smtClean="0"/>
              <a:t>懺悔煩惱障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1.</a:t>
            </a:r>
            <a:r>
              <a:rPr lang="zh-TW" altLang="zh-TW" smtClean="0"/>
              <a:t>煩惱意業生</a:t>
            </a:r>
            <a:r>
              <a:rPr lang="en-US" altLang="zh-TW" smtClean="0"/>
              <a:t>(</a:t>
            </a:r>
            <a:r>
              <a:rPr lang="zh-TW" altLang="zh-TW" smtClean="0"/>
              <a:t>之一</a:t>
            </a:r>
            <a:r>
              <a:rPr lang="en-US" altLang="zh-TW" smtClean="0"/>
              <a:t>)</a:t>
            </a:r>
            <a:endParaRPr lang="zh-TW" altLang="zh-TW" smtClean="0"/>
          </a:p>
          <a:p>
            <a:pPr eaLnBrk="1" hangingPunct="1">
              <a:spcBef>
                <a:spcPct val="0"/>
              </a:spcBef>
            </a:pPr>
            <a:r>
              <a:rPr lang="zh-TW" altLang="zh-TW" smtClean="0"/>
              <a:t>心如工筆繪畫師</a:t>
            </a:r>
            <a:r>
              <a:rPr lang="zh-TW" altLang="en-US" smtClean="0"/>
              <a:t>    </a:t>
            </a:r>
            <a:r>
              <a:rPr lang="zh-TW" altLang="zh-TW" smtClean="0"/>
              <a:t>能畫各種諸顏色</a:t>
            </a:r>
          </a:p>
          <a:p>
            <a:pPr eaLnBrk="1" hangingPunct="1">
              <a:spcBef>
                <a:spcPct val="0"/>
              </a:spcBef>
            </a:pPr>
            <a:r>
              <a:rPr lang="zh-TW" altLang="zh-TW" smtClean="0"/>
              <a:t>一切境界心所現</a:t>
            </a:r>
            <a:r>
              <a:rPr lang="zh-TW" altLang="en-US" smtClean="0"/>
              <a:t>    </a:t>
            </a:r>
            <a:r>
              <a:rPr lang="zh-TW" altLang="zh-TW" smtClean="0"/>
              <a:t>心境又隨意念轉</a:t>
            </a:r>
          </a:p>
          <a:p>
            <a:pPr eaLnBrk="1" hangingPunct="1">
              <a:spcBef>
                <a:spcPct val="0"/>
              </a:spcBef>
            </a:pPr>
            <a:r>
              <a:rPr lang="zh-TW" altLang="zh-TW" smtClean="0"/>
              <a:t>一心能現十法界</a:t>
            </a:r>
            <a:r>
              <a:rPr lang="zh-TW" altLang="en-US" smtClean="0"/>
              <a:t>    </a:t>
            </a:r>
            <a:r>
              <a:rPr lang="zh-TW" altLang="zh-TW" smtClean="0"/>
              <a:t>十法界由一心顯</a:t>
            </a:r>
          </a:p>
          <a:p>
            <a:pPr eaLnBrk="1" hangingPunct="1">
              <a:spcBef>
                <a:spcPct val="0"/>
              </a:spcBef>
            </a:pPr>
            <a:r>
              <a:rPr lang="zh-TW" altLang="zh-TW" smtClean="0"/>
              <a:t>心存善念境是善</a:t>
            </a:r>
            <a:r>
              <a:rPr lang="zh-TW" altLang="en-US" smtClean="0"/>
              <a:t>    </a:t>
            </a:r>
            <a:r>
              <a:rPr lang="zh-TW" altLang="zh-TW" smtClean="0"/>
              <a:t>惡念存心惡無邊</a:t>
            </a:r>
          </a:p>
          <a:p>
            <a:pPr eaLnBrk="1" hangingPunct="1">
              <a:spcBef>
                <a:spcPct val="0"/>
              </a:spcBef>
            </a:pPr>
            <a:r>
              <a:rPr lang="zh-TW" altLang="zh-TW" smtClean="0"/>
              <a:t>善惡本空因緣有</a:t>
            </a:r>
            <a:r>
              <a:rPr lang="zh-TW" altLang="en-US" smtClean="0"/>
              <a:t>    </a:t>
            </a:r>
            <a:r>
              <a:rPr lang="zh-TW" altLang="zh-TW" smtClean="0"/>
              <a:t>善惡造作繫一念</a:t>
            </a:r>
          </a:p>
          <a:p>
            <a:pPr eaLnBrk="1" hangingPunct="1">
              <a:spcBef>
                <a:spcPct val="0"/>
              </a:spcBef>
            </a:pPr>
            <a:r>
              <a:rPr lang="zh-TW" altLang="zh-TW" smtClean="0"/>
              <a:t>無始以來人世間</a:t>
            </a:r>
            <a:r>
              <a:rPr lang="zh-TW" altLang="en-US" smtClean="0"/>
              <a:t>    </a:t>
            </a:r>
            <a:r>
              <a:rPr lang="zh-TW" altLang="zh-TW" smtClean="0"/>
              <a:t>罪相無邊亦無量</a:t>
            </a:r>
          </a:p>
          <a:p>
            <a:pPr eaLnBrk="1" hangingPunct="1"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78851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53DBEBAC-68E9-4A96-909F-85FE75276530}" type="slidenum">
              <a:rPr kumimoji="0" lang="zh-TW" altLang="en-US" sz="1200">
                <a:latin typeface="+mn-lt"/>
                <a:ea typeface="+mn-ea"/>
              </a:rPr>
              <a:pPr algn="r">
                <a:defRPr/>
              </a:pPr>
              <a:t>2</a:t>
            </a:fld>
            <a:endParaRPr kumimoji="0" lang="en-US" altLang="zh-TW" sz="1200">
              <a:latin typeface="+mn-lt"/>
              <a:ea typeface="+mn-ea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  <p:sp>
        <p:nvSpPr>
          <p:cNvPr id="1269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E264CB69-ADFD-437C-A54E-5471EAB30FE3}" type="slidenum">
              <a:rPr lang="en-US" altLang="zh-TW" smtClean="0">
                <a:latin typeface="Times New Roman" pitchFamily="18" charset="0"/>
              </a:rPr>
              <a:pPr eaLnBrk="1" hangingPunct="1"/>
              <a:t>30</a:t>
            </a:fld>
            <a:endParaRPr lang="en-US" altLang="zh-TW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zh-TW" smtClean="0"/>
              <a:t>畠山</a:t>
            </a:r>
            <a:r>
              <a:rPr lang="zh-TW" altLang="en-US" smtClean="0"/>
              <a:t>卓也是中學校長 領完見舞金出來時 想要更深入了慈濟 主動向志工詢問</a:t>
            </a:r>
          </a:p>
        </p:txBody>
      </p:sp>
      <p:sp>
        <p:nvSpPr>
          <p:cNvPr id="12800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C47E11B2-4884-4931-BF37-57349AA720C3}" type="slidenum">
              <a:rPr lang="en-US" altLang="zh-TW" smtClean="0">
                <a:latin typeface="Times New Roman" pitchFamily="18" charset="0"/>
              </a:rPr>
              <a:pPr eaLnBrk="1" hangingPunct="1"/>
              <a:t>37</a:t>
            </a:fld>
            <a:endParaRPr lang="en-US" altLang="zh-TW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2813"/>
            <a:r>
              <a:rPr lang="zh-TW" altLang="zh-TW" smtClean="0"/>
              <a:t>畠山</a:t>
            </a:r>
            <a:r>
              <a:rPr lang="zh-TW" altLang="en-US" smtClean="0"/>
              <a:t>卓也是石卷市立北上中學校校長 引見志工拜訪位於學校旁邊的組合屋</a:t>
            </a:r>
          </a:p>
          <a:p>
            <a:pPr defTabSz="912813"/>
            <a:endParaRPr lang="zh-TW" altLang="en-US" smtClean="0"/>
          </a:p>
        </p:txBody>
      </p:sp>
      <p:sp>
        <p:nvSpPr>
          <p:cNvPr id="1290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DE63A68A-00B5-48D1-8D2B-5B5DF64CDA71}" type="slidenum">
              <a:rPr lang="en-US" altLang="zh-TW" smtClean="0">
                <a:latin typeface="Times New Roman" pitchFamily="18" charset="0"/>
              </a:rPr>
              <a:pPr eaLnBrk="1" hangingPunct="1"/>
              <a:t>39</a:t>
            </a:fld>
            <a:endParaRPr lang="en-US" altLang="zh-TW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  <p:sp>
        <p:nvSpPr>
          <p:cNvPr id="13005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1AAE829D-151D-4F2C-9F90-9CF8404F6ED7}" type="slidenum">
              <a:rPr lang="en-US" altLang="zh-TW" smtClean="0"/>
              <a:pPr eaLnBrk="1" hangingPunct="1"/>
              <a:t>40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2813"/>
            <a:r>
              <a:rPr lang="zh-TW" altLang="zh-TW" smtClean="0"/>
              <a:t>大川小學校</a:t>
            </a:r>
            <a:r>
              <a:rPr lang="zh-TW" altLang="en-US" smtClean="0"/>
              <a:t>僅存校舍</a:t>
            </a:r>
          </a:p>
          <a:p>
            <a:pPr defTabSz="912813"/>
            <a:endParaRPr lang="zh-TW" altLang="en-US" smtClean="0"/>
          </a:p>
        </p:txBody>
      </p:sp>
      <p:sp>
        <p:nvSpPr>
          <p:cNvPr id="13210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7BA0930F-E1CE-487F-AF69-84947B2AC849}" type="slidenum">
              <a:rPr lang="en-US" altLang="zh-TW" smtClean="0">
                <a:latin typeface="Times New Roman" pitchFamily="18" charset="0"/>
              </a:rPr>
              <a:pPr eaLnBrk="1" hangingPunct="1"/>
              <a:t>42</a:t>
            </a:fld>
            <a:endParaRPr lang="en-US" altLang="zh-TW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2813"/>
            <a:r>
              <a:rPr lang="zh-TW" altLang="en-US" smtClean="0"/>
              <a:t>運送救難</a:t>
            </a:r>
            <a:r>
              <a:rPr lang="zh-TW" altLang="zh-TW" smtClean="0"/>
              <a:t>犬</a:t>
            </a:r>
            <a:r>
              <a:rPr lang="zh-TW" altLang="en-US" smtClean="0"/>
              <a:t>專用車</a:t>
            </a:r>
          </a:p>
          <a:p>
            <a:pPr defTabSz="912813"/>
            <a:endParaRPr lang="zh-TW" altLang="en-US" smtClean="0"/>
          </a:p>
        </p:txBody>
      </p:sp>
      <p:sp>
        <p:nvSpPr>
          <p:cNvPr id="13312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D6005236-7AAB-4019-AE73-DEB231E238DA}" type="slidenum">
              <a:rPr lang="en-US" altLang="zh-TW" smtClean="0">
                <a:latin typeface="Times New Roman" pitchFamily="18" charset="0"/>
              </a:rPr>
              <a:pPr eaLnBrk="1" hangingPunct="1"/>
              <a:t>44</a:t>
            </a:fld>
            <a:endParaRPr lang="en-US" altLang="zh-TW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2813"/>
            <a:r>
              <a:rPr lang="zh-TW" altLang="en-US" smtClean="0"/>
              <a:t>經過二百多個日子 家長仍雇用救難犬 在學校廢墟中尋覓</a:t>
            </a:r>
          </a:p>
          <a:p>
            <a:pPr defTabSz="912813"/>
            <a:endParaRPr lang="zh-TW" altLang="en-US" smtClean="0"/>
          </a:p>
        </p:txBody>
      </p:sp>
      <p:sp>
        <p:nvSpPr>
          <p:cNvPr id="13414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E43C369E-59D2-4169-97DA-320D2E3250EC}" type="slidenum">
              <a:rPr lang="en-US" altLang="zh-TW" smtClean="0">
                <a:latin typeface="Times New Roman" pitchFamily="18" charset="0"/>
              </a:rPr>
              <a:pPr eaLnBrk="1" hangingPunct="1"/>
              <a:t>45</a:t>
            </a:fld>
            <a:endParaRPr lang="en-US" altLang="zh-TW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dirty="0" smtClean="0"/>
              <a:t>2500 </a:t>
            </a:r>
            <a:r>
              <a:rPr lang="zh-TW" altLang="en-US" dirty="0" smtClean="0"/>
              <a:t>年前，在印度</a:t>
            </a:r>
            <a:r>
              <a:rPr lang="zh-CN" altLang="en-US" dirty="0" smtClean="0"/>
              <a:t>佛陀以轉輪聖王的身份降生人間，佛陀的父親淨飯王非常的疼愛自己的兒子。佛陀被命名為：喬達摩</a:t>
            </a:r>
            <a:r>
              <a:rPr lang="en-US" altLang="zh-CN" dirty="0" smtClean="0"/>
              <a:t>.</a:t>
            </a:r>
            <a:r>
              <a:rPr lang="zh-CN" altLang="en-US" dirty="0" smtClean="0"/>
              <a:t>悉達多</a:t>
            </a:r>
            <a:endParaRPr lang="zh-TW" altLang="en-US" dirty="0" smtClean="0"/>
          </a:p>
        </p:txBody>
      </p:sp>
      <p:sp>
        <p:nvSpPr>
          <p:cNvPr id="11878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C0B33D6D-45DB-4072-A8D9-03FC1F98B92D}" type="slidenum">
              <a:rPr lang="en-US" altLang="zh-TW" smtClean="0"/>
              <a:pPr eaLnBrk="1" hangingPunct="1"/>
              <a:t>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1" lang="zh-TW" altLang="zh-TW" sz="120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佛陀的父親請來了著名的大仙人來為佛陀占相，仙人看後告訴淨飯王：您的兒子不是一般人，將來若不是成為英明的國王，就會出家成為偉大的覺者！可惜我老了，無法聽聞他的妙法了。</a:t>
            </a:r>
            <a:endParaRPr lang="zh-TW" altLang="en-US" dirty="0" smtClean="0"/>
          </a:p>
        </p:txBody>
      </p:sp>
      <p:sp>
        <p:nvSpPr>
          <p:cNvPr id="11981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BDC1C619-37C6-4AF8-B396-C6DB5BC8C8AF}" type="slidenum">
              <a:rPr lang="en-US" altLang="zh-TW" smtClean="0"/>
              <a:pPr eaLnBrk="1" hangingPunct="1"/>
              <a:t>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 dirty="0" smtClean="0"/>
              <a:t>為了怕兒子出家，供應他最優沃的生活，住在華美的宮殿裡，不讓他看到人間的苦相</a:t>
            </a:r>
          </a:p>
        </p:txBody>
      </p:sp>
      <p:sp>
        <p:nvSpPr>
          <p:cNvPr id="12083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D9B90C14-650E-40C4-BEE8-D46DB72AE191}" type="slidenum">
              <a:rPr lang="en-US" altLang="zh-TW" smtClean="0"/>
              <a:pPr eaLnBrk="1" hangingPunct="1"/>
              <a:t>8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 dirty="0" smtClean="0"/>
              <a:t>有一天，王子溜出皇宮，看到了生、老、病、死</a:t>
            </a:r>
            <a:r>
              <a:rPr lang="en-US" altLang="zh-TW" dirty="0" smtClean="0"/>
              <a:t>……</a:t>
            </a:r>
            <a:endParaRPr lang="zh-TW" altLang="en-US" dirty="0" smtClean="0"/>
          </a:p>
        </p:txBody>
      </p:sp>
      <p:sp>
        <p:nvSpPr>
          <p:cNvPr id="12186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124E7B14-9DFD-4F39-BEAA-F17C402D5F3C}" type="slidenum">
              <a:rPr lang="en-US" altLang="zh-TW" smtClean="0"/>
              <a:pPr eaLnBrk="1" hangingPunct="1"/>
              <a:t>9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讓他在心中思考人生的意義</a:t>
            </a:r>
            <a:r>
              <a:rPr lang="en-US" altLang="zh-TW" dirty="0" smtClean="0"/>
              <a:t>……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2375AF-7C88-4D42-B1B2-D02B91C58BB8}" type="slidenum">
              <a:rPr lang="en-US" altLang="zh-TW" smtClean="0"/>
              <a:pPr>
                <a:defRPr/>
              </a:pPr>
              <a:t>10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09996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dirty="0" smtClean="0"/>
              <a:t>削髮更衣：悉達多</a:t>
            </a:r>
            <a:r>
              <a:rPr lang="zh-TW" altLang="en-US" dirty="0" smtClean="0"/>
              <a:t>太子</a:t>
            </a:r>
            <a:r>
              <a:rPr lang="zh-CN" altLang="en-US" dirty="0" smtClean="0"/>
              <a:t>削去了如煩惱一樣的髮絲，換上了梵天送來的衣</a:t>
            </a:r>
            <a:r>
              <a:rPr lang="zh-TW" altLang="en-US" dirty="0" smtClean="0"/>
              <a:t>服</a:t>
            </a:r>
            <a:r>
              <a:rPr lang="zh-CN" altLang="en-US" dirty="0" smtClean="0"/>
              <a:t>，</a:t>
            </a:r>
            <a:r>
              <a:rPr lang="zh-TW" altLang="en-US" dirty="0" smtClean="0"/>
              <a:t>決定出家，</a:t>
            </a:r>
            <a:r>
              <a:rPr lang="zh-CN" altLang="en-US" dirty="0" smtClean="0"/>
              <a:t>開始修行</a:t>
            </a:r>
            <a:r>
              <a:rPr lang="zh-TW" altLang="en-US" dirty="0" smtClean="0"/>
              <a:t>生活</a:t>
            </a:r>
            <a:r>
              <a:rPr lang="zh-CN" altLang="en-US" dirty="0" smtClean="0"/>
              <a:t>。</a:t>
            </a:r>
            <a:endParaRPr lang="zh-TW" altLang="en-US" dirty="0" smtClean="0"/>
          </a:p>
        </p:txBody>
      </p:sp>
      <p:sp>
        <p:nvSpPr>
          <p:cNvPr id="12288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36843972-F3D3-4E09-A5FC-375D63FAED7A}" type="slidenum">
              <a:rPr lang="en-US" altLang="zh-TW" smtClean="0"/>
              <a:pPr eaLnBrk="1" hangingPunct="1"/>
              <a:t>11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1" lang="zh-TW" altLang="zh-TW" sz="120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當他修行的時候，他的父王不放心，將家族當中五位年輕人派他們來。本來是要來勸他回去，但是勸不回去，後來他的父王就希望這五位可以追隨著太子修行。這五位也很貼心，隨著太子修行。但是悉達多太子覺得，這一條路走過來，好像知道了一些道理，但是沒有很透徹，所以他才想改變一個方式，光是一味的苦行不是辦法，所以他要轉變一下修行的方式，讓他已經知道的道理，能夠有更深刻的體悟。只是了解沒有體悟還是沒有辦法深入，所以他就離開的鹿野苑，想要去換一種方式來好好思考。 </a:t>
            </a:r>
            <a:r>
              <a:rPr kumimoji="1" lang="en-US" altLang="zh-TW" sz="120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/>
            </a:r>
            <a:br>
              <a:rPr kumimoji="1" lang="en-US" altLang="zh-TW" sz="120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zh-TW" altLang="zh-TW" sz="120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因為多年來都是苦行，身體虛弱，所以沐浴了之後，從河中爬起來就昏倒過去了。得到牧羊女的救助，就是羊乳的提供，所以恢復了體力，就此就單獨在樹下思考。 </a:t>
            </a:r>
            <a:r>
              <a:rPr kumimoji="1" lang="en-US" altLang="zh-TW" sz="120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/>
            </a:r>
            <a:br>
              <a:rPr kumimoji="1" lang="en-US" altLang="zh-TW" sz="120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</a:br>
            <a:endParaRPr lang="zh-TW" altLang="en-US" dirty="0" smtClean="0"/>
          </a:p>
        </p:txBody>
      </p:sp>
      <p:sp>
        <p:nvSpPr>
          <p:cNvPr id="1239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CA7BDE74-6D0D-4C27-AE6A-4BB68C1122A6}" type="slidenum">
              <a:rPr lang="en-US" altLang="zh-TW" smtClean="0"/>
              <a:pPr eaLnBrk="1" hangingPunct="1"/>
              <a:t>12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1" lang="zh-TW" altLang="zh-TW" sz="120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這五位比丘在找他們的太子，結果看到太子接受牡羊女餵他羊乳，大家以為太子失去了道心，想：「既然太子失去了道心，就不值得我們再跟隨下去。」但是這五位他們也認為要繼續修行，所以就離開</a:t>
            </a:r>
            <a:r>
              <a:rPr kumimoji="1" lang="zh-TW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悉達多太子</a:t>
            </a:r>
            <a:r>
              <a:rPr kumimoji="1" lang="zh-TW" altLang="zh-TW" sz="120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，回到鹿野苑繼續修他們的行。 </a:t>
            </a:r>
            <a:r>
              <a:rPr kumimoji="1" lang="en-US" altLang="zh-TW" sz="120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/>
            </a:r>
            <a:br>
              <a:rPr kumimoji="1" lang="en-US" altLang="zh-TW" sz="120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zh-TW" altLang="zh-TW" sz="120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太子單獨一個人在樹下靜坐，他覺得要在很靜寂清澄的境界當中好好思考。雖然過去有訪問過很多的婆羅門教，了解很多印度修行者的道理，但是知道這些道理都不究竟。就開始在此樹下開始用功</a:t>
            </a:r>
            <a:r>
              <a:rPr kumimoji="1" lang="zh-TW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，</a:t>
            </a:r>
            <a:r>
              <a:rPr kumimoji="1" lang="zh-TW" altLang="zh-TW" sz="120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體力恢復，智力也恢復了，三七日在那邊靜坐。 </a:t>
            </a:r>
            <a:r>
              <a:rPr kumimoji="1" lang="en-US" altLang="zh-TW" sz="120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/>
            </a:r>
            <a:br>
              <a:rPr kumimoji="1" lang="en-US" altLang="zh-TW" sz="120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zh-TW" altLang="zh-TW" sz="120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到了一天，他突然間夜睹明星。在十二月八日夜睹明星，突然間心境就開闊了，他的一念心和大地宇宙好像結為一體，心完全明朗</a:t>
            </a:r>
            <a:r>
              <a:rPr kumimoji="1" lang="zh-TW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，</a:t>
            </a:r>
            <a:r>
              <a:rPr kumimoji="1" lang="zh-TW" altLang="zh-TW" sz="120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了解了一切萬物真理，他覺悟了。覺悟了之後，他就想：「世間如此奧妙，人類也是如此奧妙，人人都有共同</a:t>
            </a:r>
            <a:r>
              <a:rPr kumimoji="1" lang="zh-TW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的</a:t>
            </a:r>
            <a:r>
              <a:rPr kumimoji="1" lang="zh-TW" altLang="zh-TW" sz="120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，和佛與覺者一般同等的智慧、覺性，那就是如來的本性。應該大地眾生都有這個共同如來的覺性。」</a:t>
            </a:r>
            <a:endParaRPr kumimoji="1" lang="en-US" altLang="zh-TW" sz="1200" kern="1200" dirty="0" smtClean="0">
              <a:solidFill>
                <a:schemeClr val="tx1"/>
              </a:solidFill>
              <a:effectLst/>
              <a:latin typeface="Arial" charset="0"/>
              <a:ea typeface="新細明體" pitchFamily="18" charset="-120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佛陀覺悟之後，到鹿野苑去為</a:t>
            </a:r>
            <a:r>
              <a:rPr kumimoji="1" lang="zh-TW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那</a:t>
            </a:r>
            <a:r>
              <a:rPr kumimoji="1" lang="zh-TW" altLang="zh-TW" sz="120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五</a:t>
            </a:r>
            <a:r>
              <a:rPr kumimoji="1" lang="zh-TW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位</a:t>
            </a:r>
            <a:r>
              <a:rPr kumimoji="1" lang="zh-TW" altLang="zh-TW" sz="120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比丘說法，第一場在人間的說法，他就是以四諦法－－「苦集滅道」來講述。</a:t>
            </a:r>
            <a:endParaRPr kumimoji="1" lang="en-US" altLang="zh-TW" sz="1200" kern="1200" dirty="0" smtClean="0">
              <a:solidFill>
                <a:schemeClr val="tx1"/>
              </a:solidFill>
              <a:effectLst/>
              <a:latin typeface="Arial" charset="0"/>
              <a:ea typeface="新細明體" pitchFamily="18" charset="-120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開始了教化眾生的事業</a:t>
            </a:r>
            <a:endParaRPr lang="zh-TW" alt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 smtClean="0"/>
          </a:p>
        </p:txBody>
      </p:sp>
      <p:sp>
        <p:nvSpPr>
          <p:cNvPr id="12493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05DD844A-70AC-4D06-858A-E0D58854ABF0}" type="slidenum">
              <a:rPr lang="en-US" altLang="zh-TW" smtClean="0"/>
              <a:pPr eaLnBrk="1" hangingPunct="1"/>
              <a:t>13</a:t>
            </a:fld>
            <a:endParaRPr lang="en-US" altLang="zh-TW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8F410-FB24-4846-A088-27434E46EDF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48001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AC7D4-D6A0-41D1-A24C-CD89A30CC9F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22173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4E255-C8E6-40ED-8B51-882D243192B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53450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2158" y="455547"/>
            <a:ext cx="1818696" cy="5956270"/>
          </a:xfrm>
        </p:spPr>
        <p:txBody>
          <a:bodyPr/>
          <a:lstStyle>
            <a:lvl1pPr>
              <a:lnSpc>
                <a:spcPct val="150000"/>
              </a:lnSpc>
              <a:defRPr sz="5300">
                <a:latin typeface="+mj-ea"/>
                <a:ea typeface="+mj-ea"/>
              </a:defRPr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14240849"/>
      </p:ext>
    </p:extLst>
  </p:cSld>
  <p:clrMapOvr>
    <a:masterClrMapping/>
  </p:clrMapOvr>
  <p:transition spd="slow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6077" y="351797"/>
            <a:ext cx="7089547" cy="5921225"/>
          </a:xfrm>
        </p:spPr>
        <p:txBody>
          <a:bodyPr/>
          <a:lstStyle>
            <a:lvl1pPr>
              <a:lnSpc>
                <a:spcPct val="150000"/>
              </a:lnSpc>
              <a:defRPr sz="4400">
                <a:solidFill>
                  <a:srgbClr val="FFFFD5"/>
                </a:solidFill>
                <a:latin typeface="+mn-ea"/>
                <a:ea typeface="+mn-ea"/>
              </a:defRPr>
            </a:lvl1pPr>
            <a:lvl2pPr>
              <a:lnSpc>
                <a:spcPct val="150000"/>
              </a:lnSpc>
              <a:defRPr sz="4400">
                <a:solidFill>
                  <a:srgbClr val="FFFFD5"/>
                </a:solidFill>
              </a:defRPr>
            </a:lvl2pPr>
            <a:lvl3pPr>
              <a:lnSpc>
                <a:spcPct val="150000"/>
              </a:lnSpc>
              <a:defRPr sz="4400">
                <a:solidFill>
                  <a:srgbClr val="FFFFD5"/>
                </a:solidFill>
              </a:defRPr>
            </a:lvl3pPr>
            <a:lvl4pPr>
              <a:lnSpc>
                <a:spcPct val="150000"/>
              </a:lnSpc>
              <a:defRPr sz="4400">
                <a:solidFill>
                  <a:srgbClr val="FFFFD5"/>
                </a:solidFill>
              </a:defRPr>
            </a:lvl4pPr>
            <a:lvl5pPr>
              <a:lnSpc>
                <a:spcPct val="150000"/>
              </a:lnSpc>
              <a:defRPr sz="4400">
                <a:solidFill>
                  <a:srgbClr val="FFFFD5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491135585"/>
      </p:ext>
    </p:extLst>
  </p:cSld>
  <p:clrMapOvr>
    <a:masterClrMapping/>
  </p:clrMapOvr>
  <p:transition spd="slow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ECC82E-95EE-4F43-8A3E-B890389F6D5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52229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69666-BF3D-4398-8482-4B099216802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128776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0FDCE-E939-4E77-88AA-93D11E55301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11444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0824C-82B7-4246-A315-2A92B2E841A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16974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EFEBA-3F35-4DE4-B74E-AC68597D193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76163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3ACEF-5418-4885-9E58-76A9EC400DA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3631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D762B-6BBB-464B-A5B6-2DBA11EEAC8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72812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844AD-EC6C-430B-A997-06A9DAC550F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45613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D7EB9-2C4B-4DDC-BE6B-2F823B4D46B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287764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F14B2-A34D-40D6-8341-14ACB07EEF5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675490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B3DC15-0E8E-46C7-95A2-AD82B152C9B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136586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F0874-A8D5-497D-A2D8-A68403F001A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20190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C9DBB-4F35-4558-8861-3B40C0DCE02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04969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AF51C-55C8-4475-AB6C-D6BCC6069E0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83819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6FE20-A8E5-48B6-856A-8E21703A561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402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D036A-6113-4E2D-812F-C9DF1AF973D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77082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3AEBC-84F4-49A1-B565-F2AAD807CB1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08415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AFC7E-DD73-4566-AD23-F815CD36DE4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39234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CF5A1-408E-4386-BAA4-1556E1E2462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38085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6" b="-12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8110D935-E2B8-481C-A258-E7B016003FA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48" r:id="rId12"/>
    <p:sldLayoutId id="214748384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tx2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tx2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tx2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tx2"/>
          </a:solidFill>
          <a:latin typeface="Arial" charset="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5400">
          <a:solidFill>
            <a:schemeClr val="tx2"/>
          </a:solidFill>
          <a:latin typeface="Arial" charset="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5400">
          <a:solidFill>
            <a:schemeClr val="tx2"/>
          </a:solidFill>
          <a:latin typeface="Arial" charset="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5400">
          <a:solidFill>
            <a:schemeClr val="tx2"/>
          </a:solidFill>
          <a:latin typeface="Arial" charset="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5400">
          <a:solidFill>
            <a:schemeClr val="tx2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4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kumimoji="1" sz="4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4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4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4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4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4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4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4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D4CD588-7BD3-47CA-BD1E-69589CD7929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4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tupian.hudong.com/s/%E4%BD%9B%E9%99%80%E7%94%BB%E4%BC%A0/xgtupian/1/7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tupian.hudong.com/s/%E4%BD%9B%E9%99%80%E7%94%BB%E4%BC%A0/xgtupian/1/2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tupian.hudong.com/s/%E4%BD%9B%E9%99%80%E7%94%BB%E4%BC%A0/xgtupian/2/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&#26216;&#35486;-&#21313;&#20108;&#22240;&#32227;-&#33510;&#38598;&#28357;&#36947;(&#21098;&#36655;).wmv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../&#27861;&#20837;&#24515;-&#38463;&#20462;&#32645;&#36947;/01%20&#29033;&#24817;&#24847;&#26989;&#29983;(&#27861;&#35692;&#22914;&#27700;-&#25082;&#24724;&#29033;&#24817;&#38556;).mpg%20-%20YouTube.wmv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&#26085;&#26412;3.wmv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4" Type="http://schemas.openxmlformats.org/officeDocument/2006/relationships/hyperlink" Target="&#24754;&#26234;&#21360;&#35352;&#31532;66&#38598;&#22823;&#34255;&#32147;.wmv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://www.dgfish.com.tw/web/show','OpenWin.php?pic=pro_pic4.jpg','','" TargetMode="Externa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&#26216;&#35486;-&#35519;&#20239;&#33258;&#24515;&#19981;&#21463;&#22659;&#36681;(&#21098;&#36655;).wmv" TargetMode="External"/><Relationship Id="rId1" Type="http://schemas.openxmlformats.org/officeDocument/2006/relationships/slideLayout" Target="../slideLayouts/slideLayout2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tupian.hudong.com/s/%E4%BD%9B%E9%99%80%E7%94%BB%E4%BC%A0/xgtupian/1/1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tupian.hudong.com/s/%E4%BD%9B%E9%99%80%E7%94%BB%E4%BC%A0/xgtupian/1/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2050" y="-3581400"/>
            <a:ext cx="11601450" cy="141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zh-TW" sz="3600" smtClean="0">
                <a:solidFill>
                  <a:schemeClr val="tx1"/>
                </a:solidFill>
              </a:rPr>
              <a:t>2012</a:t>
            </a:r>
            <a:r>
              <a:rPr lang="zh-TW" altLang="en-US" sz="3600" smtClean="0">
                <a:solidFill>
                  <a:schemeClr val="tx1"/>
                </a:solidFill>
              </a:rPr>
              <a:t>年法譬如水入經藏共修</a:t>
            </a:r>
            <a:r>
              <a:rPr lang="zh-TW" altLang="en-US" sz="4800" smtClean="0">
                <a:solidFill>
                  <a:schemeClr val="tx1"/>
                </a:solidFill>
              </a:rPr>
              <a:t/>
            </a:r>
            <a:br>
              <a:rPr lang="zh-TW" altLang="en-US" sz="4800" smtClean="0">
                <a:solidFill>
                  <a:schemeClr val="tx1"/>
                </a:solidFill>
              </a:rPr>
            </a:br>
            <a:r>
              <a:rPr lang="zh-TW" altLang="en-US" sz="3600" smtClean="0">
                <a:solidFill>
                  <a:schemeClr val="tx1"/>
                </a:solidFill>
              </a:rPr>
              <a:t>靈山法會不散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2819400"/>
            <a:ext cx="8915400" cy="1752600"/>
          </a:xfrm>
        </p:spPr>
        <p:txBody>
          <a:bodyPr/>
          <a:lstStyle/>
          <a:p>
            <a:pPr eaLnBrk="1" hangingPunct="1"/>
            <a:r>
              <a:rPr lang="zh-TW" altLang="en-US" sz="7200" b="1" smtClean="0">
                <a:solidFill>
                  <a:schemeClr val="tx1"/>
                </a:solidFill>
              </a:rPr>
              <a:t>懺悔煩惱障</a:t>
            </a:r>
          </a:p>
          <a:p>
            <a:pPr eaLnBrk="1" hangingPunct="1"/>
            <a:r>
              <a:rPr lang="zh-TW" altLang="zh-TW" sz="7200" b="1" smtClean="0">
                <a:solidFill>
                  <a:schemeClr val="tx1"/>
                </a:solidFill>
              </a:rPr>
              <a:t>意業三毒造</a:t>
            </a:r>
            <a:r>
              <a:rPr lang="en-US" altLang="zh-TW" sz="7200" b="1" smtClean="0">
                <a:solidFill>
                  <a:schemeClr val="tx1"/>
                </a:solidFill>
              </a:rPr>
              <a:t>(</a:t>
            </a:r>
            <a:r>
              <a:rPr lang="zh-TW" altLang="zh-TW" sz="7200" b="1" smtClean="0">
                <a:solidFill>
                  <a:schemeClr val="tx1"/>
                </a:solidFill>
              </a:rPr>
              <a:t>之一</a:t>
            </a:r>
            <a:r>
              <a:rPr lang="en-US" altLang="zh-TW" sz="7200" b="1" smtClean="0">
                <a:solidFill>
                  <a:schemeClr val="tx1"/>
                </a:solidFill>
              </a:rPr>
              <a:t>)</a:t>
            </a:r>
            <a:r>
              <a:rPr lang="en-US" altLang="zh-TW" sz="7200" smtClean="0">
                <a:solidFill>
                  <a:schemeClr val="tx1"/>
                </a:solidFill>
              </a:rPr>
              <a:t> </a:t>
            </a:r>
            <a:endParaRPr lang="en-US" altLang="zh-TW" sz="7200" b="1" smtClean="0">
              <a:solidFill>
                <a:schemeClr val="tx1"/>
              </a:solidFill>
            </a:endParaRPr>
          </a:p>
          <a:p>
            <a:pPr eaLnBrk="1" hangingPunct="1"/>
            <a:r>
              <a:rPr lang="en-US" altLang="zh-TW" sz="7200" b="1" smtClean="0">
                <a:solidFill>
                  <a:schemeClr val="tx1"/>
                </a:solidFill>
              </a:rPr>
              <a:t>─</a:t>
            </a:r>
            <a:r>
              <a:rPr lang="zh-TW" altLang="en-US" sz="7200" b="1" smtClean="0">
                <a:solidFill>
                  <a:schemeClr val="tx1"/>
                </a:solidFill>
              </a:rPr>
              <a:t>法入心─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chemeClr val="tx1"/>
                </a:solidFill>
              </a:rPr>
              <a:t>選擇</a:t>
            </a:r>
            <a:r>
              <a:rPr lang="en-US" altLang="zh-TW" smtClean="0">
                <a:solidFill>
                  <a:schemeClr val="tx1"/>
                </a:solidFill>
              </a:rPr>
              <a:t>?</a:t>
            </a:r>
            <a:endParaRPr lang="zh-TW" altLang="en-US" smtClean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30300" y="1989138"/>
            <a:ext cx="2520950" cy="1506537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zh-TW" altLang="en-US" sz="6000" smtClean="0">
                <a:solidFill>
                  <a:schemeClr val="tx1"/>
                </a:solidFill>
              </a:rPr>
              <a:t>逃避</a:t>
            </a:r>
            <a:r>
              <a:rPr lang="en-US" altLang="zh-TW" sz="6000" smtClean="0">
                <a:solidFill>
                  <a:schemeClr val="tx1"/>
                </a:solidFill>
              </a:rPr>
              <a:t>?</a:t>
            </a:r>
          </a:p>
          <a:p>
            <a:pPr marL="0" indent="0">
              <a:buFontTx/>
              <a:buNone/>
            </a:pPr>
            <a:endParaRPr lang="en-US" altLang="zh-TW" smtClean="0"/>
          </a:p>
          <a:p>
            <a:pPr marL="0" indent="0">
              <a:buFontTx/>
              <a:buNone/>
            </a:pPr>
            <a:endParaRPr lang="zh-TW" altLang="en-US" smtClean="0"/>
          </a:p>
        </p:txBody>
      </p:sp>
      <p:pic>
        <p:nvPicPr>
          <p:cNvPr id="59394" name="Picture 2" descr="http://i.istockimg.com/file_thumbview_approve/17056347/2/stock-illustration-17056347-leadership-arr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106738"/>
            <a:ext cx="3930650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內容版面配置區 2"/>
          <p:cNvSpPr txBox="1">
            <a:spLocks/>
          </p:cNvSpPr>
          <p:nvPr/>
        </p:nvSpPr>
        <p:spPr bwMode="auto">
          <a:xfrm>
            <a:off x="4140200" y="3041650"/>
            <a:ext cx="2519363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buFont typeface="Arial" charset="0"/>
              <a:buNone/>
            </a:pPr>
            <a:r>
              <a:rPr lang="zh-TW" altLang="en-US" sz="600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面對</a:t>
            </a:r>
            <a:r>
              <a:rPr lang="en-US" altLang="zh-TW" sz="600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?</a:t>
            </a:r>
          </a:p>
          <a:p>
            <a:pPr>
              <a:buFont typeface="Arial" charset="0"/>
              <a:buNone/>
            </a:pPr>
            <a:endParaRPr lang="zh-TW" altLang="en-US" sz="32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25450" y="5800923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rgbClr val="FFFFFF"/>
                </a:solidFill>
              </a:rPr>
              <a:t>翻</a:t>
            </a:r>
            <a:r>
              <a:rPr kumimoji="0" lang="zh-CN" altLang="en-US" sz="1400" kern="0" dirty="0">
                <a:solidFill>
                  <a:srgbClr val="FFFFFF"/>
                </a:solidFill>
              </a:rPr>
              <a:t>拍</a:t>
            </a:r>
            <a:r>
              <a:rPr kumimoji="0" lang="zh-TW" altLang="en-US" sz="1400" kern="0" dirty="0">
                <a:solidFill>
                  <a:srgbClr val="FFFFFF"/>
                </a:solidFill>
              </a:rPr>
              <a:t>自網路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佛陀画传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632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rgbClr val="FFFFFF"/>
                </a:solidFill>
              </a:rPr>
              <a:t>翻</a:t>
            </a:r>
            <a:r>
              <a:rPr kumimoji="0" lang="zh-CN" altLang="en-US" sz="1400" kern="0" dirty="0">
                <a:solidFill>
                  <a:srgbClr val="FFFFFF"/>
                </a:solidFill>
              </a:rPr>
              <a:t>拍</a:t>
            </a:r>
            <a:r>
              <a:rPr kumimoji="0" lang="zh-TW" altLang="en-US" sz="1400" kern="0" dirty="0">
                <a:solidFill>
                  <a:srgbClr val="FFFFFF"/>
                </a:solidFill>
              </a:rPr>
              <a:t>自網路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1638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16388" name="Picture 2" descr="佛陀画传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59875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rgbClr val="FFFFFF"/>
                </a:solidFill>
              </a:rPr>
              <a:t>翻</a:t>
            </a:r>
            <a:r>
              <a:rPr kumimoji="0" lang="zh-CN" altLang="en-US" sz="1400" kern="0" dirty="0">
                <a:solidFill>
                  <a:srgbClr val="FFFFFF"/>
                </a:solidFill>
              </a:rPr>
              <a:t>拍</a:t>
            </a:r>
            <a:r>
              <a:rPr kumimoji="0" lang="zh-TW" altLang="en-US" sz="1400" kern="0" dirty="0">
                <a:solidFill>
                  <a:srgbClr val="FFFFFF"/>
                </a:solidFill>
              </a:rPr>
              <a:t>自網路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佛陀画传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4679950" cy="689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" r="1"/>
          <a:stretch/>
        </p:blipFill>
        <p:spPr bwMode="auto">
          <a:xfrm>
            <a:off x="2699657" y="1143000"/>
            <a:ext cx="7053943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rgbClr val="FFFFFF"/>
                </a:solidFill>
              </a:rPr>
              <a:t>翻</a:t>
            </a:r>
            <a:r>
              <a:rPr kumimoji="0" lang="zh-CN" altLang="en-US" sz="1400" kern="0" dirty="0">
                <a:solidFill>
                  <a:srgbClr val="FFFFFF"/>
                </a:solidFill>
              </a:rPr>
              <a:t>拍</a:t>
            </a:r>
            <a:r>
              <a:rPr kumimoji="0" lang="zh-TW" altLang="en-US" sz="1400" kern="0" dirty="0">
                <a:solidFill>
                  <a:srgbClr val="FFFFFF"/>
                </a:solidFill>
              </a:rPr>
              <a:t>自網路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0" y="228600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5400" b="1" dirty="0">
                <a:latin typeface="標楷體" pitchFamily="65" charset="-120"/>
                <a:ea typeface="標楷體" pitchFamily="65" charset="-120"/>
              </a:rPr>
              <a:t>佛陀初轉法輪</a:t>
            </a:r>
          </a:p>
        </p:txBody>
      </p:sp>
      <p:sp>
        <p:nvSpPr>
          <p:cNvPr id="6" name="文字方塊 5"/>
          <p:cNvSpPr txBox="1">
            <a:spLocks noChangeArrowheads="1"/>
          </p:cNvSpPr>
          <p:nvPr/>
        </p:nvSpPr>
        <p:spPr bwMode="auto">
          <a:xfrm>
            <a:off x="2438400" y="1143000"/>
            <a:ext cx="6553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zh-TW" altLang="en-US" sz="72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四聖諦</a:t>
            </a:r>
            <a:endParaRPr kumimoji="0" lang="zh-TW" altLang="zh-TW" sz="72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1981200" y="2453819"/>
            <a:ext cx="7696200" cy="470898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60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苦</a:t>
            </a:r>
            <a:r>
              <a:rPr kumimoji="0" lang="en-US" altLang="zh-TW" sz="60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6000" dirty="0" smtClean="0">
                <a:latin typeface="+mn-ea"/>
                <a:ea typeface="+mn-ea"/>
              </a:rPr>
              <a:t>世間苦果</a:t>
            </a:r>
            <a:endParaRPr kumimoji="0" lang="en-US" altLang="zh-TW" sz="6000" b="1" dirty="0" smtClean="0">
              <a:solidFill>
                <a:srgbClr val="002060"/>
              </a:solidFill>
              <a:latin typeface="+mn-ea"/>
              <a:ea typeface="+mn-ea"/>
            </a:endParaRPr>
          </a:p>
          <a:p>
            <a:pPr eaLnBrk="1" hangingPunct="1">
              <a:defRPr/>
            </a:pPr>
            <a:r>
              <a:rPr kumimoji="0" lang="zh-TW" altLang="en-US" sz="6000" b="1" dirty="0" smtClean="0">
                <a:solidFill>
                  <a:srgbClr val="002060"/>
                </a:solidFill>
                <a:latin typeface="+mn-ea"/>
                <a:ea typeface="+mn-ea"/>
              </a:rPr>
              <a:t>集</a:t>
            </a:r>
            <a:r>
              <a:rPr kumimoji="0" lang="en-US" altLang="zh-TW" sz="6000" b="1" dirty="0" smtClean="0">
                <a:solidFill>
                  <a:srgbClr val="002060"/>
                </a:solidFill>
                <a:latin typeface="+mn-ea"/>
                <a:ea typeface="+mn-ea"/>
              </a:rPr>
              <a:t>:</a:t>
            </a:r>
            <a:r>
              <a:rPr lang="zh-TW" altLang="en-US" sz="6000" dirty="0">
                <a:latin typeface="+mn-ea"/>
                <a:ea typeface="+mn-ea"/>
              </a:rPr>
              <a:t>集</a:t>
            </a:r>
            <a:r>
              <a:rPr lang="zh-TW" altLang="en-US" sz="6000" dirty="0" smtClean="0">
                <a:latin typeface="+mn-ea"/>
                <a:ea typeface="+mn-ea"/>
              </a:rPr>
              <a:t>苦之因</a:t>
            </a:r>
            <a:r>
              <a:rPr lang="en-US" altLang="zh-TW" sz="3200" dirty="0" smtClean="0">
                <a:latin typeface="+mn-ea"/>
                <a:ea typeface="+mn-ea"/>
              </a:rPr>
              <a:t>(</a:t>
            </a:r>
            <a:r>
              <a:rPr lang="zh-TW" altLang="en-US" sz="3200" dirty="0" smtClean="0">
                <a:latin typeface="+mn-ea"/>
                <a:ea typeface="+mn-ea"/>
              </a:rPr>
              <a:t>世間苦因</a:t>
            </a:r>
            <a:r>
              <a:rPr lang="en-US" altLang="zh-TW" sz="3200" dirty="0" smtClean="0">
                <a:latin typeface="+mn-ea"/>
                <a:ea typeface="+mn-ea"/>
              </a:rPr>
              <a:t>)</a:t>
            </a:r>
            <a:endParaRPr kumimoji="0" lang="en-US" altLang="zh-TW" sz="3200" b="1" dirty="0" smtClean="0">
              <a:solidFill>
                <a:srgbClr val="002060"/>
              </a:solidFill>
              <a:latin typeface="+mn-ea"/>
              <a:ea typeface="+mn-ea"/>
            </a:endParaRPr>
          </a:p>
          <a:p>
            <a:pPr eaLnBrk="1" hangingPunct="1">
              <a:defRPr/>
            </a:pPr>
            <a:r>
              <a:rPr kumimoji="0" lang="zh-TW" altLang="en-US" sz="6000" b="1" dirty="0" smtClean="0">
                <a:solidFill>
                  <a:srgbClr val="002060"/>
                </a:solidFill>
                <a:latin typeface="+mn-ea"/>
                <a:ea typeface="+mn-ea"/>
              </a:rPr>
              <a:t>滅</a:t>
            </a:r>
            <a:r>
              <a:rPr kumimoji="0" lang="en-US" altLang="zh-TW" sz="6000" b="1" dirty="0" smtClean="0">
                <a:solidFill>
                  <a:srgbClr val="002060"/>
                </a:solidFill>
                <a:latin typeface="+mn-ea"/>
                <a:ea typeface="+mn-ea"/>
              </a:rPr>
              <a:t>:</a:t>
            </a:r>
            <a:r>
              <a:rPr lang="zh-TW" altLang="en-US" sz="6000" dirty="0">
                <a:latin typeface="+mn-ea"/>
                <a:ea typeface="+mn-ea"/>
              </a:rPr>
              <a:t>滅</a:t>
            </a:r>
            <a:r>
              <a:rPr lang="zh-TW" altLang="en-US" sz="6000" dirty="0" smtClean="0">
                <a:latin typeface="+mn-ea"/>
                <a:ea typeface="+mn-ea"/>
              </a:rPr>
              <a:t>苦之果</a:t>
            </a:r>
            <a:r>
              <a:rPr lang="en-US" altLang="zh-TW" sz="3200" dirty="0" smtClean="0">
                <a:latin typeface="+mn-ea"/>
                <a:ea typeface="+mn-ea"/>
              </a:rPr>
              <a:t>(</a:t>
            </a:r>
            <a:r>
              <a:rPr lang="zh-TW" altLang="en-US" sz="3200" dirty="0" smtClean="0">
                <a:latin typeface="+mn-ea"/>
                <a:ea typeface="+mn-ea"/>
              </a:rPr>
              <a:t>出世樂果</a:t>
            </a:r>
            <a:r>
              <a:rPr lang="en-US" altLang="zh-TW" sz="3200" dirty="0" smtClean="0">
                <a:latin typeface="+mn-ea"/>
                <a:ea typeface="+mn-ea"/>
              </a:rPr>
              <a:t>)</a:t>
            </a:r>
            <a:endParaRPr kumimoji="0" lang="en-US" altLang="zh-TW" sz="3200" b="1" dirty="0" smtClean="0">
              <a:solidFill>
                <a:srgbClr val="002060"/>
              </a:solidFill>
              <a:latin typeface="+mn-ea"/>
              <a:ea typeface="+mn-ea"/>
            </a:endParaRPr>
          </a:p>
          <a:p>
            <a:pPr eaLnBrk="1" hangingPunct="1">
              <a:defRPr/>
            </a:pPr>
            <a:r>
              <a:rPr kumimoji="0" lang="zh-TW" altLang="en-US" sz="6000" b="1" dirty="0" smtClean="0">
                <a:solidFill>
                  <a:srgbClr val="002060"/>
                </a:solidFill>
                <a:latin typeface="+mn-ea"/>
                <a:ea typeface="+mn-ea"/>
              </a:rPr>
              <a:t>道</a:t>
            </a:r>
            <a:r>
              <a:rPr kumimoji="0" lang="en-US" altLang="zh-TW" sz="6000" b="1" dirty="0" smtClean="0">
                <a:solidFill>
                  <a:srgbClr val="002060"/>
                </a:solidFill>
                <a:latin typeface="+mn-ea"/>
                <a:ea typeface="+mn-ea"/>
              </a:rPr>
              <a:t>:</a:t>
            </a:r>
            <a:r>
              <a:rPr lang="zh-TW" altLang="en-US" sz="6000" dirty="0" smtClean="0">
                <a:latin typeface="+mn-ea"/>
                <a:ea typeface="+mn-ea"/>
              </a:rPr>
              <a:t>出世樂因</a:t>
            </a:r>
            <a:br>
              <a:rPr lang="zh-TW" altLang="en-US" sz="6000" dirty="0" smtClean="0">
                <a:latin typeface="+mn-ea"/>
                <a:ea typeface="+mn-ea"/>
              </a:rPr>
            </a:br>
            <a:endParaRPr kumimoji="0" lang="zh-TW" altLang="zh-TW" sz="6000" b="1" dirty="0">
              <a:solidFill>
                <a:srgbClr val="002060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741363" y="1905000"/>
            <a:ext cx="7408862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sz="4000" dirty="0" smtClean="0">
                <a:solidFill>
                  <a:srgbClr val="FFFF66"/>
                </a:solidFill>
                <a:latin typeface="標楷體" pitchFamily="65" charset="-120"/>
                <a:ea typeface="標楷體" pitchFamily="65" charset="-120"/>
              </a:rPr>
              <a:t>不肯照道理走，就永遠無法滅苦</a:t>
            </a:r>
            <a:r>
              <a:rPr lang="zh-TW" altLang="en-US" sz="40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。</a:t>
            </a:r>
            <a:r>
              <a:rPr lang="zh-TW" altLang="en-US" sz="4000" dirty="0" smtClean="0">
                <a:solidFill>
                  <a:srgbClr val="FFFF66"/>
                </a:solidFill>
                <a:latin typeface="標楷體" pitchFamily="65" charset="-120"/>
                <a:ea typeface="標楷體" pitchFamily="65" charset="-120"/>
              </a:rPr>
              <a:t>無法滅一切的苦，就無法真正去證道。</a:t>
            </a:r>
            <a:r>
              <a:rPr lang="zh-TW" altLang="en-US" sz="40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這就是凡夫，因為這樣的顛倒，所以我們</a:t>
            </a:r>
            <a:r>
              <a:rPr lang="zh-TW" altLang="en-US" sz="4000" b="1" dirty="0" smtClean="0">
                <a:solidFill>
                  <a:srgbClr val="FFFF66"/>
                </a:solidFill>
                <a:latin typeface="標楷體" pitchFamily="65" charset="-120"/>
                <a:ea typeface="標楷體" pitchFamily="65" charset="-120"/>
              </a:rPr>
              <a:t>隨著生死去來六道，與苦不休</a:t>
            </a:r>
            <a:r>
              <a:rPr lang="zh-TW" altLang="en-US" sz="40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，就是我們眾生的煩惱。</a:t>
            </a:r>
            <a:endParaRPr lang="zh-TW" altLang="en-US" sz="40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174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1470025"/>
          </a:xfrm>
        </p:spPr>
        <p:txBody>
          <a:bodyPr/>
          <a:lstStyle/>
          <a:p>
            <a:r>
              <a:rPr lang="zh-TW" altLang="en-US" sz="54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上人開示</a:t>
            </a:r>
          </a:p>
        </p:txBody>
      </p:sp>
      <p:pic>
        <p:nvPicPr>
          <p:cNvPr id="7" name="Picture 2" descr="D:\謙謙的音樂圖片\圖片\各式圖片\慈濟\衲履足跡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38" y="0"/>
            <a:ext cx="2298700" cy="239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3200400" y="5882329"/>
            <a:ext cx="557075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zh-TW" altLang="en-US" sz="28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華康魏碑體"/>
              </a:rPr>
              <a:t>影像連結</a:t>
            </a:r>
            <a:r>
              <a:rPr lang="en-US" altLang="zh-TW" sz="28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華康魏碑體"/>
              </a:rPr>
              <a:t>:《</a:t>
            </a:r>
            <a:r>
              <a:rPr lang="zh-TW" altLang="en-US" sz="28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華康魏碑體"/>
              </a:rPr>
              <a:t>靜思晨語</a:t>
            </a:r>
            <a:r>
              <a:rPr lang="en-US" altLang="zh-TW" sz="28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華康魏碑體"/>
              </a:rPr>
              <a:t>-</a:t>
            </a:r>
            <a:r>
              <a:rPr lang="zh-TW" altLang="en-US" sz="28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華康魏碑體"/>
              </a:rPr>
              <a:t>法譬如水</a:t>
            </a:r>
            <a:r>
              <a:rPr lang="en-US" altLang="zh-TW" sz="28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華康魏碑體"/>
              </a:rPr>
              <a:t>》</a:t>
            </a:r>
          </a:p>
          <a:p>
            <a:r>
              <a:rPr lang="zh-TW" altLang="en-US" sz="28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華康魏碑體"/>
                <a:hlinkClick r:id="rId3" action="ppaction://hlinkfile"/>
              </a:rPr>
              <a:t>晨</a:t>
            </a:r>
            <a:r>
              <a:rPr lang="zh-TW" altLang="en-US" sz="28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華康魏碑體"/>
                <a:hlinkClick r:id="rId3" action="ppaction://hlinkfile"/>
              </a:rPr>
              <a:t>語</a:t>
            </a:r>
            <a:r>
              <a:rPr lang="en-US" altLang="zh-TW" sz="28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華康魏碑體"/>
                <a:hlinkClick r:id="rId3" action="ppaction://hlinkfile"/>
              </a:rPr>
              <a:t>-</a:t>
            </a:r>
            <a:r>
              <a:rPr lang="zh-TW" altLang="en-US" sz="28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華康魏碑體"/>
                <a:hlinkClick r:id="rId3" action="ppaction://hlinkfile"/>
              </a:rPr>
              <a:t>十二因緣</a:t>
            </a:r>
            <a:r>
              <a:rPr lang="en-US" altLang="zh-TW" sz="28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華康魏碑體"/>
                <a:hlinkClick r:id="rId3" action="ppaction://hlinkfile"/>
              </a:rPr>
              <a:t>-</a:t>
            </a:r>
            <a:r>
              <a:rPr lang="zh-TW" altLang="en-US" sz="28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華康魏碑體"/>
                <a:hlinkClick r:id="rId3" action="ppaction://hlinkfile"/>
              </a:rPr>
              <a:t>苦集滅道</a:t>
            </a:r>
            <a:r>
              <a:rPr lang="en-US" altLang="zh-TW" sz="28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華康魏碑體"/>
                <a:hlinkClick r:id="rId3" action="ppaction://hlinkfile"/>
              </a:rPr>
              <a:t>(</a:t>
            </a:r>
            <a:r>
              <a:rPr lang="zh-TW" altLang="en-US" sz="28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華康魏碑體"/>
                <a:hlinkClick r:id="rId3" action="ppaction://hlinkfile"/>
              </a:rPr>
              <a:t>剪輯</a:t>
            </a:r>
            <a:r>
              <a:rPr lang="en-US" altLang="zh-TW" sz="28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華康魏碑體"/>
                <a:hlinkClick r:id="rId3" action="ppaction://hlinkfile"/>
              </a:rPr>
              <a:t>)</a:t>
            </a:r>
            <a:endParaRPr lang="en-US" altLang="zh-TW" sz="2800" dirty="0">
              <a:solidFill>
                <a:schemeClr val="bg1"/>
              </a:solidFill>
              <a:latin typeface="標楷體" pitchFamily="65" charset="-120"/>
              <a:ea typeface="標楷體" pitchFamily="65" charset="-120"/>
              <a:cs typeface="華康魏碑體"/>
            </a:endParaRPr>
          </a:p>
        </p:txBody>
      </p:sp>
    </p:spTree>
    <p:extLst>
      <p:ext uri="{BB962C8B-B14F-4D97-AF65-F5344CB8AC3E}">
        <p14:creationId xmlns:p14="http://schemas.microsoft.com/office/powerpoint/2010/main" val="82751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39875"/>
            <a:ext cx="8229600" cy="1143000"/>
          </a:xfrm>
        </p:spPr>
        <p:txBody>
          <a:bodyPr/>
          <a:lstStyle/>
          <a:p>
            <a:pPr algn="l" eaLnBrk="1" hangingPunct="1"/>
            <a:r>
              <a:rPr kumimoji="0" lang="zh-TW" altLang="zh-TW" sz="6000" b="1" dirty="0" smtClean="0">
                <a:solidFill>
                  <a:srgbClr val="FFFF66"/>
                </a:solidFill>
                <a:latin typeface="標楷體" pitchFamily="65" charset="-120"/>
              </a:rPr>
              <a:t>國土危脆</a:t>
            </a:r>
            <a:endParaRPr lang="zh-TW" altLang="en-US" sz="6000" b="1" dirty="0" smtClean="0">
              <a:solidFill>
                <a:srgbClr val="FFFF66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43000" y="2743200"/>
            <a:ext cx="8001000" cy="38401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zh-TW" altLang="en-US" dirty="0" smtClean="0"/>
              <a:t>請合掌  一起誦念</a:t>
            </a:r>
            <a:endParaRPr lang="en-US" altLang="zh-TW" dirty="0" smtClean="0"/>
          </a:p>
          <a:p>
            <a:pPr marL="0" indent="0">
              <a:buFontTx/>
              <a:buNone/>
            </a:pPr>
            <a:r>
              <a:rPr lang="en-US" altLang="zh-TW" dirty="0">
                <a:solidFill>
                  <a:srgbClr val="FFFF66"/>
                </a:solidFill>
              </a:rPr>
              <a:t>《</a:t>
            </a:r>
            <a:r>
              <a:rPr lang="zh-TW" altLang="en-US" dirty="0" smtClean="0">
                <a:solidFill>
                  <a:srgbClr val="FFFF66"/>
                </a:solidFill>
              </a:rPr>
              <a:t>佛說八大人覺經</a:t>
            </a:r>
            <a:r>
              <a:rPr lang="en-US" altLang="zh-TW" dirty="0" smtClean="0">
                <a:solidFill>
                  <a:srgbClr val="FFFF66"/>
                </a:solidFill>
              </a:rPr>
              <a:t>》</a:t>
            </a:r>
            <a:endParaRPr lang="zh-TW" altLang="en-US" dirty="0" smtClean="0">
              <a:solidFill>
                <a:srgbClr val="FFFF66"/>
              </a:solidFill>
            </a:endParaRPr>
          </a:p>
          <a:p>
            <a:pPr marL="0" indent="0">
              <a:buFontTx/>
              <a:buNone/>
            </a:pPr>
            <a:r>
              <a:rPr lang="zh-TW" altLang="en-US" dirty="0" smtClean="0"/>
              <a:t>為佛弟子  常於晝夜</a:t>
            </a:r>
          </a:p>
          <a:p>
            <a:pPr marL="0" indent="0">
              <a:buFontTx/>
              <a:buNone/>
            </a:pPr>
            <a:r>
              <a:rPr lang="zh-TW" altLang="en-US" dirty="0" smtClean="0"/>
              <a:t>至心誦念  八大人覺</a:t>
            </a:r>
          </a:p>
          <a:p>
            <a:pPr marL="0" indent="0">
              <a:buFontTx/>
              <a:buNone/>
            </a:pPr>
            <a:endParaRPr lang="en-US" altLang="zh-TW" dirty="0" smtClean="0"/>
          </a:p>
          <a:p>
            <a:pPr marL="0" indent="0">
              <a:buFontTx/>
              <a:buNone/>
            </a:pPr>
            <a:endParaRPr lang="en-US" altLang="zh-TW" dirty="0" smtClean="0"/>
          </a:p>
          <a:p>
            <a:pPr marL="0" indent="0">
              <a:buFontTx/>
              <a:buNone/>
            </a:pPr>
            <a:endParaRPr lang="zh-TW" altLang="en-US" dirty="0" smtClean="0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600200" y="0"/>
            <a:ext cx="57150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zh-TW" altLang="en-US" sz="5400" dirty="0">
                <a:solidFill>
                  <a:schemeClr val="bg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難字釋音釋義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-304800" y="-228600"/>
            <a:ext cx="9753600" cy="1428750"/>
            <a:chOff x="-192" y="-144"/>
            <a:chExt cx="6144" cy="900"/>
          </a:xfrm>
        </p:grpSpPr>
        <p:pic>
          <p:nvPicPr>
            <p:cNvPr id="21510" name="Picture 6" descr="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-144"/>
              <a:ext cx="120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1" name="Line 7"/>
            <p:cNvSpPr>
              <a:spLocks noChangeShapeType="1"/>
            </p:cNvSpPr>
            <p:nvPr/>
          </p:nvSpPr>
          <p:spPr bwMode="auto">
            <a:xfrm>
              <a:off x="-192" y="747"/>
              <a:ext cx="6144" cy="0"/>
            </a:xfrm>
            <a:prstGeom prst="line">
              <a:avLst/>
            </a:prstGeom>
            <a:noFill/>
            <a:ln w="101600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914400"/>
            <a:ext cx="7734300" cy="54102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第一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覺悟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endPara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Tx/>
              <a:buNone/>
              <a:defRPr/>
            </a:pPr>
            <a:r>
              <a:rPr lang="zh-TW" altLang="en-US" dirty="0" smtClean="0"/>
              <a:t>世間</a:t>
            </a:r>
            <a:r>
              <a:rPr lang="zh-TW" altLang="en-US" dirty="0"/>
              <a:t>無常；</a:t>
            </a:r>
            <a:r>
              <a:rPr lang="zh-TW" altLang="en-US" b="1" dirty="0">
                <a:solidFill>
                  <a:srgbClr val="000066"/>
                </a:solidFill>
              </a:rPr>
              <a:t>國土危脆</a:t>
            </a:r>
            <a:r>
              <a:rPr lang="zh-TW" altLang="en-US" dirty="0" smtClean="0"/>
              <a:t>，</a:t>
            </a:r>
            <a:endParaRPr lang="en-US" altLang="zh-TW" dirty="0" smtClean="0"/>
          </a:p>
          <a:p>
            <a:pPr marL="0" indent="0">
              <a:buFontTx/>
              <a:buNone/>
              <a:defRPr/>
            </a:pPr>
            <a:r>
              <a:rPr lang="zh-TW" altLang="en-US" dirty="0" smtClean="0"/>
              <a:t>四大</a:t>
            </a:r>
            <a:r>
              <a:rPr lang="zh-TW" altLang="en-US" dirty="0"/>
              <a:t>苦空，五陰無我</a:t>
            </a:r>
            <a:r>
              <a:rPr lang="zh-TW" altLang="en-US" dirty="0" smtClean="0"/>
              <a:t>，</a:t>
            </a:r>
            <a:endParaRPr lang="en-US" altLang="zh-TW" dirty="0" smtClean="0"/>
          </a:p>
          <a:p>
            <a:pPr marL="0" indent="0">
              <a:buFontTx/>
              <a:buNone/>
              <a:defRPr/>
            </a:pPr>
            <a:r>
              <a:rPr lang="zh-TW" altLang="en-US" dirty="0" smtClean="0"/>
              <a:t>生</a:t>
            </a:r>
            <a:r>
              <a:rPr lang="zh-TW" altLang="en-US" dirty="0"/>
              <a:t>滅變異，虛偽無主</a:t>
            </a:r>
            <a:r>
              <a:rPr lang="zh-TW" altLang="en-US" dirty="0" smtClean="0"/>
              <a:t>，</a:t>
            </a:r>
            <a:endParaRPr lang="en-US" altLang="zh-TW" dirty="0" smtClean="0"/>
          </a:p>
          <a:p>
            <a:pPr marL="0" indent="0">
              <a:buFontTx/>
              <a:buNone/>
              <a:defRPr/>
            </a:pPr>
            <a:r>
              <a:rPr lang="zh-TW" altLang="en-US" dirty="0" smtClean="0"/>
              <a:t>心</a:t>
            </a:r>
            <a:r>
              <a:rPr lang="zh-TW" altLang="en-US" dirty="0"/>
              <a:t>是惡源，形為罪藪</a:t>
            </a:r>
            <a:r>
              <a:rPr lang="zh-TW" altLang="en-US" dirty="0" smtClean="0"/>
              <a:t>，</a:t>
            </a:r>
            <a:endParaRPr lang="en-US" altLang="zh-TW" dirty="0" smtClean="0"/>
          </a:p>
          <a:p>
            <a:pPr marL="0" indent="0">
              <a:buFontTx/>
              <a:buNone/>
              <a:defRPr/>
            </a:pPr>
            <a:r>
              <a:rPr lang="zh-TW" altLang="en-US" dirty="0" smtClean="0"/>
              <a:t>如是</a:t>
            </a:r>
            <a:r>
              <a:rPr lang="zh-TW" altLang="en-US" dirty="0"/>
              <a:t>觀察，漸離生死。</a:t>
            </a:r>
          </a:p>
          <a:p>
            <a:pPr marL="0" indent="0" eaLnBrk="1" hangingPunct="1">
              <a:buFontTx/>
              <a:buNone/>
              <a:defRPr/>
            </a:pPr>
            <a:endParaRPr lang="en-US" altLang="zh-TW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876425"/>
            <a:ext cx="7772400" cy="1555750"/>
          </a:xfrm>
        </p:spPr>
        <p:txBody>
          <a:bodyPr/>
          <a:lstStyle/>
          <a:p>
            <a:pPr eaLnBrk="1" hangingPunct="1"/>
            <a:r>
              <a:rPr lang="en-US" altLang="zh-TW" sz="20000" i="1" dirty="0" smtClean="0">
                <a:ln w="28575">
                  <a:gradFill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50000">
                        <a:schemeClr val="accent1">
                          <a:shade val="67500"/>
                          <a:satMod val="115000"/>
                        </a:schemeClr>
                      </a:gs>
                      <a:gs pos="100000">
                        <a:schemeClr val="accent1">
                          <a:shade val="100000"/>
                          <a:satMod val="115000"/>
                        </a:schemeClr>
                      </a:gs>
                    </a:gsLst>
                    <a:lin ang="5400000" scaled="0"/>
                  </a:gradFill>
                </a:ln>
                <a:solidFill>
                  <a:srgbClr val="FF0000"/>
                </a:solidFill>
                <a:effectLst/>
              </a:rPr>
              <a:t>311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400800" cy="17526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日本發生了什麼事</a:t>
            </a:r>
            <a:r>
              <a:rPr lang="en-US" altLang="zh-TW" dirty="0" smtClean="0"/>
              <a:t>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88" y="0"/>
            <a:ext cx="9145588" cy="6858000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3644900"/>
            <a:ext cx="7772400" cy="1139825"/>
          </a:xfrm>
        </p:spPr>
        <p:txBody>
          <a:bodyPr/>
          <a:lstStyle/>
          <a:p>
            <a:pPr>
              <a:defRPr/>
            </a:pPr>
            <a:r>
              <a:rPr lang="zh-TW" altLang="en-US" sz="9600" b="1" dirty="0" smtClean="0">
                <a:solidFill>
                  <a:schemeClr val="accent2">
                    <a:lumMod val="50000"/>
                  </a:schemeClr>
                </a:solidFill>
              </a:rPr>
              <a:t>苦，</a:t>
            </a:r>
            <a:r>
              <a:rPr lang="zh-TW" altLang="en-US" sz="8000" dirty="0" smtClean="0">
                <a:solidFill>
                  <a:schemeClr val="accent2">
                    <a:lumMod val="50000"/>
                  </a:schemeClr>
                </a:solidFill>
              </a:rPr>
              <a:t>在那裡？</a:t>
            </a:r>
            <a:endParaRPr lang="zh-TW" altLang="en-US" sz="8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chemeClr val="tx1"/>
                </a:solidFill>
              </a:rPr>
              <a:t>翻</a:t>
            </a:r>
            <a:r>
              <a:rPr kumimoji="0" lang="zh-CN" altLang="en-US" sz="1400" kern="0" dirty="0">
                <a:solidFill>
                  <a:schemeClr val="tx1"/>
                </a:solidFill>
              </a:rPr>
              <a:t>拍</a:t>
            </a:r>
            <a:r>
              <a:rPr kumimoji="0" lang="zh-TW" altLang="en-US" sz="1400" kern="0" dirty="0">
                <a:solidFill>
                  <a:schemeClr val="tx1"/>
                </a:solidFill>
              </a:rPr>
              <a:t>自網路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文字方塊 10"/>
          <p:cNvSpPr txBox="1">
            <a:spLocks noChangeArrowheads="1"/>
          </p:cNvSpPr>
          <p:nvPr/>
        </p:nvSpPr>
        <p:spPr bwMode="auto">
          <a:xfrm>
            <a:off x="1908175" y="5949950"/>
            <a:ext cx="1416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zh-TW" altLang="en-US" sz="3200" b="1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請共讀</a:t>
            </a:r>
          </a:p>
        </p:txBody>
      </p:sp>
      <p:sp>
        <p:nvSpPr>
          <p:cNvPr id="6147" name="文字方塊 1"/>
          <p:cNvSpPr txBox="1">
            <a:spLocks noChangeArrowheads="1"/>
          </p:cNvSpPr>
          <p:nvPr/>
        </p:nvSpPr>
        <p:spPr bwMode="auto">
          <a:xfrm>
            <a:off x="7667625" y="6021388"/>
            <a:ext cx="987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en-US" altLang="zh-TW" sz="2800">
                <a:solidFill>
                  <a:srgbClr val="002060"/>
                </a:solidFill>
                <a:latin typeface="Rockwell" pitchFamily="18" charset="0"/>
                <a:ea typeface="標楷體" pitchFamily="65" charset="-120"/>
                <a:hlinkClick r:id="rId3" action="ppaction://hlinkfile"/>
              </a:rPr>
              <a:t>2012</a:t>
            </a:r>
            <a:endParaRPr kumimoji="0" lang="en-US" altLang="zh-TW" sz="2800">
              <a:solidFill>
                <a:srgbClr val="002060"/>
              </a:solidFill>
              <a:latin typeface="Rockwell" pitchFamily="18" charset="0"/>
              <a:ea typeface="標楷體" pitchFamily="65" charset="-120"/>
            </a:endParaRPr>
          </a:p>
        </p:txBody>
      </p:sp>
      <p:pic>
        <p:nvPicPr>
          <p:cNvPr id="6148" name="圖片 5" descr="2012年0511修 (N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文字方塊 6"/>
          <p:cNvSpPr txBox="1">
            <a:spLocks noChangeArrowheads="1"/>
          </p:cNvSpPr>
          <p:nvPr/>
        </p:nvSpPr>
        <p:spPr bwMode="auto">
          <a:xfrm>
            <a:off x="128588" y="1692275"/>
            <a:ext cx="9051925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ts val="7400"/>
              </a:lnSpc>
            </a:pPr>
            <a:r>
              <a:rPr kumimoji="0" lang="zh-TW" altLang="zh-TW" sz="4800" b="1" dirty="0">
                <a:solidFill>
                  <a:srgbClr val="FFFF66"/>
                </a:solidFill>
                <a:latin typeface="標楷體" pitchFamily="65" charset="-120"/>
                <a:ea typeface="標楷體" pitchFamily="65" charset="-120"/>
              </a:rPr>
              <a:t>國土危脆</a:t>
            </a:r>
            <a:r>
              <a:rPr kumimoji="0" lang="zh-TW" altLang="zh-TW" sz="4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誠無常 人生</a:t>
            </a:r>
            <a:r>
              <a:rPr kumimoji="0" lang="zh-TW" altLang="zh-TW" sz="4800" b="1" dirty="0">
                <a:solidFill>
                  <a:srgbClr val="FFFF66"/>
                </a:solidFill>
                <a:latin typeface="標楷體" pitchFamily="65" charset="-120"/>
                <a:ea typeface="標楷體" pitchFamily="65" charset="-120"/>
              </a:rPr>
              <a:t>苦集</a:t>
            </a:r>
            <a:r>
              <a:rPr kumimoji="0" lang="zh-TW" altLang="zh-TW" sz="4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又那堪</a:t>
            </a:r>
            <a:r>
              <a:rPr kumimoji="0" lang="en-US" altLang="zh-TW" sz="4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</a:t>
            </a:r>
            <a:br>
              <a:rPr kumimoji="0" lang="en-US" altLang="zh-TW" sz="4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zh-TW" sz="4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切勿養虎更貽患 何苦作繭自縛纏</a:t>
            </a:r>
            <a:r>
              <a:rPr kumimoji="0" lang="en-US" altLang="zh-TW" sz="4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</a:t>
            </a:r>
            <a:br>
              <a:rPr kumimoji="0" lang="en-US" altLang="zh-TW" sz="4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zh-TW" sz="4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第一懺悔煩惱障 煩惱能生諸不善</a:t>
            </a:r>
            <a:r>
              <a:rPr kumimoji="0" lang="en-US" altLang="zh-TW" sz="4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</a:t>
            </a:r>
            <a:br>
              <a:rPr kumimoji="0" lang="en-US" altLang="zh-TW" sz="4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zh-TW" sz="4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煩惱皆從意念起 意業有三應知懺</a:t>
            </a:r>
          </a:p>
        </p:txBody>
      </p:sp>
      <p:sp>
        <p:nvSpPr>
          <p:cNvPr id="5126" name="文字方塊 7"/>
          <p:cNvSpPr txBox="1">
            <a:spLocks noChangeArrowheads="1"/>
          </p:cNvSpPr>
          <p:nvPr/>
        </p:nvSpPr>
        <p:spPr bwMode="auto">
          <a:xfrm>
            <a:off x="0" y="233363"/>
            <a:ext cx="9144000" cy="11080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zh-TW" sz="66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意業三毒造</a:t>
            </a:r>
            <a:r>
              <a:rPr lang="en-US" altLang="zh-TW" sz="66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66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之一</a:t>
            </a:r>
            <a:r>
              <a:rPr lang="en-US" altLang="zh-TW" sz="66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en-US" altLang="zh-TW" sz="6600" dirty="0">
                <a:solidFill>
                  <a:schemeClr val="bg1"/>
                </a:solidFill>
                <a:latin typeface="+mj-lt"/>
              </a:rPr>
              <a:t> </a:t>
            </a:r>
            <a:endParaRPr kumimoji="0" lang="zh-TW" altLang="zh-TW" sz="6600" b="1" dirty="0">
              <a:solidFill>
                <a:schemeClr val="bg1"/>
              </a:solidFill>
              <a:latin typeface="+mj-lt"/>
              <a:ea typeface="標楷體" pitchFamily="65" charset="-120"/>
            </a:endParaRPr>
          </a:p>
        </p:txBody>
      </p:sp>
      <p:cxnSp>
        <p:nvCxnSpPr>
          <p:cNvPr id="3" name="直線接點 2"/>
          <p:cNvCxnSpPr/>
          <p:nvPr/>
        </p:nvCxnSpPr>
        <p:spPr>
          <a:xfrm>
            <a:off x="128588" y="5486400"/>
            <a:ext cx="8710612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標題 1"/>
          <p:cNvPicPr>
            <a:picLocks noGrp="1" noChangeArrowheads="1"/>
          </p:cNvPicPr>
          <p:nvPr>
            <p:ph type="title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4625" y="1431925"/>
            <a:ext cx="3432175" cy="1235075"/>
          </a:xfrm>
        </p:spPr>
      </p:pic>
      <p:pic>
        <p:nvPicPr>
          <p:cNvPr id="26627" name="Picture 2" descr="C:\Users\SONY\Desktop\0311日本地震\福島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52400"/>
            <a:ext cx="5106988" cy="681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3" descr="C:\Users\SONY\Desktop\0311日本地震\福島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214688"/>
            <a:ext cx="502920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rgbClr val="FFFFFF"/>
                </a:solidFill>
              </a:rPr>
              <a:t>翻</a:t>
            </a:r>
            <a:r>
              <a:rPr kumimoji="0" lang="zh-CN" altLang="en-US" sz="1400" kern="0" dirty="0">
                <a:solidFill>
                  <a:srgbClr val="FFFFFF"/>
                </a:solidFill>
              </a:rPr>
              <a:t>拍</a:t>
            </a:r>
            <a:r>
              <a:rPr kumimoji="0" lang="zh-TW" altLang="en-US" sz="1400" kern="0" dirty="0">
                <a:solidFill>
                  <a:srgbClr val="FFFFFF"/>
                </a:solidFill>
              </a:rPr>
              <a:t>自網路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SONY\Desktop\0311日本地震\10543161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0563" cy="325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6" descr="F:\水懺資料\福島核電廠\福島核電廠的原貌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497138"/>
            <a:ext cx="6858000" cy="436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rgbClr val="FFFFFF"/>
                </a:solidFill>
              </a:rPr>
              <a:t>翻</a:t>
            </a:r>
            <a:r>
              <a:rPr kumimoji="0" lang="zh-CN" altLang="en-US" sz="1400" kern="0" dirty="0">
                <a:solidFill>
                  <a:srgbClr val="FFFFFF"/>
                </a:solidFill>
              </a:rPr>
              <a:t>拍</a:t>
            </a:r>
            <a:r>
              <a:rPr kumimoji="0" lang="zh-TW" altLang="en-US" sz="1400" kern="0" dirty="0">
                <a:solidFill>
                  <a:srgbClr val="FFFFFF"/>
                </a:solidFill>
              </a:rPr>
              <a:t>自網路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SONY\Desktop\33352952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707743" y="2819400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solidFill>
                  <a:srgbClr val="800000"/>
                </a:solidFill>
                <a:latin typeface="標楷體" pitchFamily="65" charset="-120"/>
                <a:ea typeface="標楷體" pitchFamily="65" charset="-120"/>
              </a:rPr>
              <a:t>瞬間核災</a:t>
            </a:r>
            <a:endParaRPr lang="zh-TW" altLang="en-US" sz="6000" dirty="0">
              <a:solidFill>
                <a:srgbClr val="8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rgbClr val="FFFFFF"/>
                </a:solidFill>
              </a:rPr>
              <a:t>翻</a:t>
            </a:r>
            <a:r>
              <a:rPr kumimoji="0" lang="zh-CN" altLang="en-US" sz="1400" kern="0" dirty="0">
                <a:solidFill>
                  <a:srgbClr val="FFFFFF"/>
                </a:solidFill>
              </a:rPr>
              <a:t>拍</a:t>
            </a:r>
            <a:r>
              <a:rPr kumimoji="0" lang="zh-TW" altLang="en-US" sz="1400" kern="0" dirty="0">
                <a:solidFill>
                  <a:srgbClr val="FFFFFF"/>
                </a:solidFill>
              </a:rPr>
              <a:t>自網路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水懺資料\福島核電廠\福島核一電廠四號機兩度起火後，建築體外觀嚴重受損，連爐心都有熔毀之虞。因輻射量過高，工作人員一度撤離，警報解除後才返回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840" y="1933575"/>
            <a:ext cx="651256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5" descr="C:\Users\SONY\Desktop\圖片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30750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rgbClr val="FFFFFF"/>
                </a:solidFill>
              </a:rPr>
              <a:t>翻</a:t>
            </a:r>
            <a:r>
              <a:rPr kumimoji="0" lang="zh-CN" altLang="en-US" sz="1400" kern="0" dirty="0">
                <a:solidFill>
                  <a:srgbClr val="FFFFFF"/>
                </a:solidFill>
              </a:rPr>
              <a:t>拍</a:t>
            </a:r>
            <a:r>
              <a:rPr kumimoji="0" lang="zh-TW" altLang="en-US" sz="1400" kern="0" dirty="0">
                <a:solidFill>
                  <a:srgbClr val="FFFFFF"/>
                </a:solidFill>
              </a:rPr>
              <a:t>自網路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SONY\Desktop\0311日本地震\宮城松島灣-鹽釜東松島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30863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內容版面配置區 2"/>
          <p:cNvSpPr>
            <a:spLocks noGrp="1"/>
          </p:cNvSpPr>
          <p:nvPr>
            <p:ph idx="4294967295"/>
          </p:nvPr>
        </p:nvSpPr>
        <p:spPr>
          <a:xfrm>
            <a:off x="0" y="4941888"/>
            <a:ext cx="8459788" cy="1643062"/>
          </a:xfrm>
        </p:spPr>
        <p:txBody>
          <a:bodyPr/>
          <a:lstStyle/>
          <a:p>
            <a:pPr eaLnBrk="1" hangingPunct="1"/>
            <a:r>
              <a:rPr lang="zh-TW" altLang="en-US" smtClean="0"/>
              <a:t>宮城  松島灣</a:t>
            </a:r>
          </a:p>
          <a:p>
            <a:pPr eaLnBrk="1" hangingPunct="1">
              <a:buFontTx/>
              <a:buNone/>
            </a:pPr>
            <a:r>
              <a:rPr lang="zh-TW" altLang="en-US" smtClean="0"/>
              <a:t>   </a:t>
            </a:r>
            <a:r>
              <a:rPr lang="zh-TW" altLang="en-US" sz="3200" smtClean="0"/>
              <a:t>岩釜、氣仙沼、東松島、南三陸町、石卷</a:t>
            </a:r>
          </a:p>
        </p:txBody>
      </p:sp>
      <p:pic>
        <p:nvPicPr>
          <p:cNvPr id="30724" name="Picture 3" descr="C:\Users\SONY\Desktop\0311日本地震\宮城南三陸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799" y="2581275"/>
            <a:ext cx="417823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rgbClr val="FFFFFF"/>
                </a:solidFill>
              </a:rPr>
              <a:t>翻</a:t>
            </a:r>
            <a:r>
              <a:rPr kumimoji="0" lang="zh-CN" altLang="en-US" sz="1400" kern="0" dirty="0">
                <a:solidFill>
                  <a:srgbClr val="FFFFFF"/>
                </a:solidFill>
              </a:rPr>
              <a:t>拍</a:t>
            </a:r>
            <a:r>
              <a:rPr kumimoji="0" lang="zh-TW" altLang="en-US" sz="1400" kern="0" dirty="0">
                <a:solidFill>
                  <a:srgbClr val="FFFFFF"/>
                </a:solidFill>
              </a:rPr>
              <a:t>自網路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SONY\Desktop\38467465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5715000" y="457200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solidFill>
                  <a:srgbClr val="800000"/>
                </a:solidFill>
                <a:latin typeface="標楷體" pitchFamily="65" charset="-120"/>
                <a:ea typeface="標楷體" pitchFamily="65" charset="-120"/>
              </a:rPr>
              <a:t>大海嘯</a:t>
            </a:r>
            <a:endParaRPr lang="zh-TW" altLang="en-US" sz="6000" dirty="0">
              <a:solidFill>
                <a:srgbClr val="8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rgbClr val="FFFFFF"/>
                </a:solidFill>
              </a:rPr>
              <a:t>翻</a:t>
            </a:r>
            <a:r>
              <a:rPr kumimoji="0" lang="zh-CN" altLang="en-US" sz="1400" kern="0" dirty="0">
                <a:solidFill>
                  <a:srgbClr val="FFFFFF"/>
                </a:solidFill>
              </a:rPr>
              <a:t>拍</a:t>
            </a:r>
            <a:r>
              <a:rPr kumimoji="0" lang="zh-TW" altLang="en-US" sz="1400" kern="0" dirty="0">
                <a:solidFill>
                  <a:srgbClr val="FFFFFF"/>
                </a:solidFill>
              </a:rPr>
              <a:t>自網路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C:\Users\SONY\Desktop\0311日本地震\000026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600" y="0"/>
            <a:ext cx="5205399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129439" y="4495800"/>
            <a:ext cx="4014561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r>
              <a:rPr lang="zh-TW" altLang="en-US" dirty="0" smtClean="0">
                <a:latin typeface="微軟正黑體" pitchFamily="34" charset="-120"/>
              </a:rPr>
              <a:t>森林之都</a:t>
            </a:r>
            <a:r>
              <a:rPr lang="en-US" altLang="zh-TW" dirty="0" smtClean="0">
                <a:latin typeface="微軟正黑體" pitchFamily="34" charset="-120"/>
              </a:rPr>
              <a:t>--</a:t>
            </a:r>
            <a:r>
              <a:rPr lang="zh-TW" altLang="en-US" dirty="0" smtClean="0">
                <a:latin typeface="微軟正黑體" pitchFamily="34" charset="-120"/>
              </a:rPr>
              <a:t>仙台市</a:t>
            </a:r>
          </a:p>
        </p:txBody>
      </p:sp>
      <p:pic>
        <p:nvPicPr>
          <p:cNvPr id="5" name="Picture 2" descr="C:\Users\SONY\Desktop\0311日本地震\000023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2679356"/>
            <a:ext cx="5323114" cy="417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rgbClr val="FFFFFF"/>
                </a:solidFill>
              </a:rPr>
              <a:t>翻</a:t>
            </a:r>
            <a:r>
              <a:rPr kumimoji="0" lang="zh-CN" altLang="en-US" sz="1400" kern="0" dirty="0">
                <a:solidFill>
                  <a:srgbClr val="FFFFFF"/>
                </a:solidFill>
              </a:rPr>
              <a:t>拍</a:t>
            </a:r>
            <a:r>
              <a:rPr kumimoji="0" lang="zh-TW" altLang="en-US" sz="1400" kern="0" dirty="0">
                <a:solidFill>
                  <a:srgbClr val="FFFFFF"/>
                </a:solidFill>
              </a:rPr>
              <a:t>自網路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1562498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1" y="3133725"/>
            <a:ext cx="560392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4" descr="日本地震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5181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rgbClr val="FFFFFF"/>
                </a:solidFill>
              </a:rPr>
              <a:t>翻</a:t>
            </a:r>
            <a:r>
              <a:rPr kumimoji="0" lang="zh-CN" altLang="en-US" sz="1400" kern="0" dirty="0">
                <a:solidFill>
                  <a:srgbClr val="FFFFFF"/>
                </a:solidFill>
              </a:rPr>
              <a:t>拍</a:t>
            </a:r>
            <a:r>
              <a:rPr kumimoji="0" lang="zh-TW" altLang="en-US" sz="1400" kern="0" dirty="0">
                <a:solidFill>
                  <a:srgbClr val="FFFFFF"/>
                </a:solidFill>
              </a:rPr>
              <a:t>自網路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600200" y="1981200"/>
            <a:ext cx="6705600" cy="1139825"/>
          </a:xfrm>
        </p:spPr>
        <p:txBody>
          <a:bodyPr/>
          <a:lstStyle/>
          <a:p>
            <a:r>
              <a:rPr lang="zh-TW" altLang="en-US" dirty="0" smtClean="0"/>
              <a:t>我們可以</a:t>
            </a:r>
            <a:r>
              <a:rPr lang="zh-TW" altLang="en-US" sz="9600" b="1" dirty="0" smtClean="0">
                <a:solidFill>
                  <a:srgbClr val="C00000"/>
                </a:solidFill>
              </a:rPr>
              <a:t>做</a:t>
            </a:r>
            <a:r>
              <a:rPr lang="zh-TW" altLang="en-US" dirty="0" smtClean="0"/>
              <a:t>什麼？</a:t>
            </a:r>
          </a:p>
        </p:txBody>
      </p:sp>
      <p:sp>
        <p:nvSpPr>
          <p:cNvPr id="4" name="標題 2"/>
          <p:cNvSpPr txBox="1">
            <a:spLocks/>
          </p:cNvSpPr>
          <p:nvPr/>
        </p:nvSpPr>
        <p:spPr bwMode="auto">
          <a:xfrm>
            <a:off x="685800" y="3482975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9pPr>
          </a:lstStyle>
          <a:p>
            <a:r>
              <a:rPr lang="zh-TW" altLang="en-US" dirty="0" smtClean="0"/>
              <a:t>藍天白雲的</a:t>
            </a:r>
            <a:r>
              <a:rPr lang="zh-TW" altLang="en-US" sz="9600" b="1" dirty="0" smtClean="0">
                <a:solidFill>
                  <a:schemeClr val="accent6"/>
                </a:solidFill>
              </a:rPr>
              <a:t>祝福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文字版面配置區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41987" name="內容版面配置區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41988" name="圖片 3" descr="DSC_63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812206"/>
            <a:ext cx="4953000" cy="4121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圖片 3" descr="20111021東日本強震賑災發放團(第七梯)_羅政忠003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37075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DSC_40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818" y="1426029"/>
            <a:ext cx="3846513" cy="4400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39875"/>
            <a:ext cx="8229600" cy="1143000"/>
          </a:xfrm>
        </p:spPr>
        <p:txBody>
          <a:bodyPr/>
          <a:lstStyle/>
          <a:p>
            <a:pPr algn="l" eaLnBrk="1" hangingPunct="1"/>
            <a:r>
              <a:rPr lang="zh-TW" altLang="en-US" sz="6000" b="1" dirty="0" smtClean="0">
                <a:solidFill>
                  <a:srgbClr val="FFFF66"/>
                </a:solidFill>
              </a:rPr>
              <a:t>意業有三</a:t>
            </a:r>
            <a:r>
              <a:rPr lang="en-US" altLang="zh-TW" sz="6000" b="1" dirty="0" smtClean="0">
                <a:solidFill>
                  <a:srgbClr val="FFFF66"/>
                </a:solidFill>
              </a:rPr>
              <a:t>?</a:t>
            </a:r>
            <a:r>
              <a:rPr lang="zh-TW" altLang="en-US" sz="6000" b="1" dirty="0" smtClean="0">
                <a:solidFill>
                  <a:srgbClr val="FFFF66"/>
                </a:solidFill>
              </a:rPr>
              <a:t>  </a:t>
            </a:r>
            <a:r>
              <a:rPr lang="zh-TW" altLang="en-US" sz="4000" b="1" dirty="0" smtClean="0"/>
              <a:t>考考您囉</a:t>
            </a:r>
            <a:r>
              <a:rPr lang="en-US" altLang="zh-TW" sz="4000" b="1" dirty="0" smtClean="0"/>
              <a:t>~</a:t>
            </a:r>
            <a:endParaRPr lang="zh-TW" altLang="en-US" sz="4000" b="1" dirty="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52400" y="2865437"/>
            <a:ext cx="9067800" cy="1173163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zh-TW" altLang="en-US" sz="8000" dirty="0" smtClean="0"/>
              <a:t>貪   嗔    癡</a:t>
            </a:r>
            <a:endParaRPr lang="en-US" altLang="zh-TW" sz="8000" dirty="0" smtClean="0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600200" y="0"/>
            <a:ext cx="5715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zh-TW" altLang="en-US" sz="5400">
                <a:solidFill>
                  <a:srgbClr val="DDDDDD"/>
                </a:solidFill>
                <a:latin typeface="標楷體" pitchFamily="65" charset="-120"/>
                <a:ea typeface="標楷體" pitchFamily="65" charset="-120"/>
              </a:rPr>
              <a:t>難字釋音釋義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-304800" y="-228600"/>
            <a:ext cx="9753600" cy="1428750"/>
            <a:chOff x="-192" y="-144"/>
            <a:chExt cx="6144" cy="900"/>
          </a:xfrm>
        </p:grpSpPr>
        <p:pic>
          <p:nvPicPr>
            <p:cNvPr id="8198" name="Picture 6" descr="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-144"/>
              <a:ext cx="120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9" name="Line 7"/>
            <p:cNvSpPr>
              <a:spLocks noChangeShapeType="1"/>
            </p:cNvSpPr>
            <p:nvPr/>
          </p:nvSpPr>
          <p:spPr bwMode="auto">
            <a:xfrm>
              <a:off x="-192" y="747"/>
              <a:ext cx="6144" cy="0"/>
            </a:xfrm>
            <a:prstGeom prst="line">
              <a:avLst/>
            </a:prstGeom>
            <a:noFill/>
            <a:ln w="101600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12" name="Picture 8" descr="U315P4T8D3482522F107DT201111240844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" y="4271962"/>
            <a:ext cx="1755775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%E4%B8%80%E5%97%94%E5%92%8C%E5%B0%9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37" y="4276725"/>
            <a:ext cx="173037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ANd9GcSmz_OLGG9EaRiIX08WQVOOUD3PwuNImDIjrNVFSPWZjNv7_y7pvJa0GYTsY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2" b="240"/>
          <a:stretch>
            <a:fillRect/>
          </a:stretch>
        </p:blipFill>
        <p:spPr bwMode="auto">
          <a:xfrm>
            <a:off x="6075362" y="4267200"/>
            <a:ext cx="1925638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rgbClr val="FFFFFF"/>
                </a:solidFill>
              </a:rPr>
              <a:t>翻</a:t>
            </a:r>
            <a:r>
              <a:rPr kumimoji="0" lang="zh-CN" altLang="en-US" sz="1400" kern="0" dirty="0">
                <a:solidFill>
                  <a:srgbClr val="FFFFFF"/>
                </a:solidFill>
              </a:rPr>
              <a:t>拍</a:t>
            </a:r>
            <a:r>
              <a:rPr kumimoji="0" lang="zh-TW" altLang="en-US" sz="1400" kern="0" dirty="0">
                <a:solidFill>
                  <a:srgbClr val="FFFFFF"/>
                </a:solidFill>
              </a:rPr>
              <a:t>自網路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圖片 2" descr="20111021東日本強震賑災發放團(第七梯)_羅政忠008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6740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圖片 3" descr="20111021東日本強震賑災發放團(第七梯)_羅政忠00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3213100"/>
            <a:ext cx="4254500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標題 1"/>
          <p:cNvSpPr>
            <a:spLocks noGrp="1"/>
          </p:cNvSpPr>
          <p:nvPr>
            <p:ph type="title"/>
          </p:nvPr>
        </p:nvSpPr>
        <p:spPr>
          <a:xfrm>
            <a:off x="2209800" y="457200"/>
            <a:ext cx="5334000" cy="1143000"/>
          </a:xfrm>
        </p:spPr>
        <p:txBody>
          <a:bodyPr/>
          <a:lstStyle/>
          <a:p>
            <a:pPr>
              <a:defRPr/>
            </a:pPr>
            <a:r>
              <a:rPr lang="en-US" altLang="zh-TW" dirty="0" smtClean="0"/>
              <a:t> </a:t>
            </a:r>
            <a:r>
              <a:rPr lang="zh-TW" alt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柔軟的身段</a:t>
            </a:r>
          </a:p>
        </p:txBody>
      </p:sp>
      <p:sp>
        <p:nvSpPr>
          <p:cNvPr id="45059" name="內容版面配置區 2"/>
          <p:cNvSpPr>
            <a:spLocks noGrp="1"/>
          </p:cNvSpPr>
          <p:nvPr>
            <p:ph idx="1"/>
          </p:nvPr>
        </p:nvSpPr>
        <p:spPr>
          <a:xfrm>
            <a:off x="1371600" y="1981200"/>
            <a:ext cx="7162800" cy="20113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zh-TW" altLang="en-US" dirty="0" smtClean="0"/>
              <a:t>讓悲傷有了出口</a:t>
            </a:r>
            <a:endParaRPr lang="en-US" altLang="zh-TW" dirty="0" smtClean="0"/>
          </a:p>
          <a:p>
            <a:pPr marL="0" indent="0">
              <a:buFontTx/>
              <a:buNone/>
            </a:pPr>
            <a:endParaRPr lang="en-US" altLang="zh-TW" dirty="0" smtClean="0"/>
          </a:p>
          <a:p>
            <a:pPr marL="0" indent="0">
              <a:buFontTx/>
              <a:buNone/>
            </a:pPr>
            <a:r>
              <a:rPr lang="zh-TW" altLang="en-US" dirty="0" smtClean="0"/>
              <a:t>        </a:t>
            </a:r>
            <a:r>
              <a:rPr lang="zh-TW" altLang="en-US" dirty="0" smtClean="0">
                <a:hlinkClick r:id="rId2" action="ppaction://hlinkfile"/>
              </a:rPr>
              <a:t>日本</a:t>
            </a:r>
            <a:r>
              <a:rPr lang="en-US" altLang="zh-TW" dirty="0" smtClean="0">
                <a:hlinkClick r:id="rId2" action="ppaction://hlinkfile"/>
              </a:rPr>
              <a:t>3.wmv</a:t>
            </a:r>
            <a:endParaRPr lang="zh-TW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圖片 3" descr="20111021東日本強震賑災發放團(第七梯)_羅政忠00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782955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235075" y="4038600"/>
            <a:ext cx="7927975" cy="1925638"/>
          </a:xfrm>
        </p:spPr>
        <p:txBody>
          <a:bodyPr/>
          <a:lstStyle/>
          <a:p>
            <a:pPr marL="0" indent="0">
              <a:lnSpc>
                <a:spcPct val="100000"/>
              </a:lnSpc>
              <a:buFontTx/>
              <a:buNone/>
              <a:defRPr/>
            </a:pPr>
            <a:r>
              <a:rPr lang="zh-TW" altLang="en-US" sz="6000" dirty="0" smtClean="0">
                <a:solidFill>
                  <a:schemeClr val="bg1"/>
                </a:solidFill>
              </a:rPr>
              <a:t>每一個口罩後面</a:t>
            </a:r>
            <a:endParaRPr lang="en-US" altLang="zh-TW" sz="60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FontTx/>
              <a:buNone/>
              <a:defRPr/>
            </a:pPr>
            <a:r>
              <a:rPr lang="zh-TW" altLang="en-US" sz="6000" dirty="0" smtClean="0">
                <a:solidFill>
                  <a:schemeClr val="bg1"/>
                </a:solidFill>
              </a:rPr>
              <a:t>都有一個故事</a:t>
            </a:r>
            <a:endParaRPr lang="zh-TW" altLang="en-US" sz="6000" dirty="0">
              <a:solidFill>
                <a:schemeClr val="bg1"/>
              </a:solidFill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rgbClr val="FFFFFF"/>
                </a:solidFill>
              </a:rPr>
              <a:t>翻</a:t>
            </a:r>
            <a:r>
              <a:rPr kumimoji="0" lang="zh-CN" altLang="en-US" sz="1400" kern="0" dirty="0">
                <a:solidFill>
                  <a:srgbClr val="FFFFFF"/>
                </a:solidFill>
              </a:rPr>
              <a:t>拍</a:t>
            </a:r>
            <a:r>
              <a:rPr kumimoji="0" lang="zh-TW" altLang="en-US" sz="1400" kern="0" dirty="0">
                <a:solidFill>
                  <a:srgbClr val="FFFFFF"/>
                </a:solidFill>
              </a:rPr>
              <a:t>自網路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88" y="0"/>
            <a:ext cx="9145588" cy="6858000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6400" y="2514600"/>
            <a:ext cx="6400800" cy="2206625"/>
          </a:xfrm>
        </p:spPr>
        <p:txBody>
          <a:bodyPr/>
          <a:lstStyle/>
          <a:p>
            <a:pPr>
              <a:defRPr/>
            </a:pPr>
            <a:r>
              <a:rPr lang="zh-TW" altLang="en-US" sz="4800" b="1" dirty="0" smtClean="0">
                <a:solidFill>
                  <a:schemeClr val="accent2">
                    <a:lumMod val="50000"/>
                  </a:schemeClr>
                </a:solidFill>
              </a:rPr>
              <a:t>災民總是問自己</a:t>
            </a:r>
            <a:r>
              <a:rPr lang="en-US" altLang="zh-TW" sz="4800" b="1" dirty="0" smtClean="0">
                <a:solidFill>
                  <a:schemeClr val="accent2">
                    <a:lumMod val="50000"/>
                  </a:schemeClr>
                </a:solidFill>
              </a:rPr>
              <a:t>:</a:t>
            </a:r>
            <a:br>
              <a:rPr lang="en-US" altLang="zh-TW" sz="48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zh-TW" altLang="en-US" sz="9600" b="1" dirty="0" smtClean="0">
                <a:solidFill>
                  <a:schemeClr val="accent2">
                    <a:lumMod val="50000"/>
                  </a:schemeClr>
                </a:solidFill>
              </a:rPr>
              <a:t>我有錯嗎？</a:t>
            </a:r>
            <a:endParaRPr lang="zh-TW" altLang="en-US" sz="9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chemeClr val="tx1"/>
                </a:solidFill>
              </a:rPr>
              <a:t>翻</a:t>
            </a:r>
            <a:r>
              <a:rPr kumimoji="0" lang="zh-CN" altLang="en-US" sz="1400" kern="0" dirty="0">
                <a:solidFill>
                  <a:schemeClr val="tx1"/>
                </a:solidFill>
              </a:rPr>
              <a:t>拍</a:t>
            </a:r>
            <a:r>
              <a:rPr kumimoji="0" lang="zh-TW" altLang="en-US" sz="1400" kern="0" dirty="0">
                <a:solidFill>
                  <a:schemeClr val="tx1"/>
                </a:solidFill>
              </a:rPr>
              <a:t>自網路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6" descr="DSC_45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949" y="990600"/>
            <a:ext cx="6995051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內容版面配置區 1"/>
          <p:cNvSpPr>
            <a:spLocks noGrp="1"/>
          </p:cNvSpPr>
          <p:nvPr>
            <p:ph idx="4294967295"/>
          </p:nvPr>
        </p:nvSpPr>
        <p:spPr>
          <a:xfrm>
            <a:off x="0" y="0"/>
            <a:ext cx="8686800" cy="1143000"/>
          </a:xfrm>
          <a:solidFill>
            <a:schemeClr val="accent1">
              <a:alpha val="61000"/>
            </a:schemeClr>
          </a:solidFill>
        </p:spPr>
        <p:txBody>
          <a:bodyPr/>
          <a:lstStyle/>
          <a:p>
            <a:pPr marL="0" indent="0">
              <a:lnSpc>
                <a:spcPct val="150000"/>
              </a:lnSpc>
              <a:buFontTx/>
              <a:buNone/>
              <a:defRPr/>
            </a:pPr>
            <a:r>
              <a:rPr lang="zh-TW" altLang="zh-TW" dirty="0"/>
              <a:t>癱軟的婆婆</a:t>
            </a:r>
            <a:r>
              <a:rPr lang="en-US" altLang="zh-TW" sz="3600" dirty="0"/>
              <a:t>….</a:t>
            </a:r>
            <a:r>
              <a:rPr lang="zh-TW" alt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安田清子女士的故事</a:t>
            </a:r>
            <a:endParaRPr lang="en-US" altLang="zh-TW" sz="3600" dirty="0" smtClean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zh-TW" altLang="en-US" dirty="0" smtClean="0">
              <a:latin typeface="+mn-ea"/>
            </a:endParaRPr>
          </a:p>
        </p:txBody>
      </p:sp>
      <p:sp>
        <p:nvSpPr>
          <p:cNvPr id="50180" name="文字方塊 3"/>
          <p:cNvSpPr txBox="1">
            <a:spLocks noChangeArrowheads="1"/>
          </p:cNvSpPr>
          <p:nvPr/>
        </p:nvSpPr>
        <p:spPr bwMode="auto">
          <a:xfrm>
            <a:off x="0" y="5745540"/>
            <a:ext cx="9144000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zh-TW" sz="3200" b="1" dirty="0"/>
              <a:t>癱軟的婆婆，無法一起逃命。大水退去</a:t>
            </a:r>
            <a:r>
              <a:rPr lang="zh-TW" altLang="en-US" sz="3200" b="1" dirty="0"/>
              <a:t>，</a:t>
            </a:r>
            <a:r>
              <a:rPr lang="zh-TW" altLang="zh-TW" sz="3200" b="1" dirty="0"/>
              <a:t>回到家中，守護婆婆屍體的願望仍不可得。</a:t>
            </a:r>
            <a:endParaRPr lang="en-US" altLang="zh-TW" sz="3200" b="1" dirty="0"/>
          </a:p>
          <a:p>
            <a:pPr eaLnBrk="1" hangingPunct="1"/>
            <a:r>
              <a:rPr lang="zh-TW" altLang="zh-TW" sz="3200" b="1" dirty="0"/>
              <a:t> </a:t>
            </a:r>
            <a:endParaRPr lang="zh-TW" altLang="en-US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rgbClr val="FFFFFF"/>
                </a:solidFill>
              </a:rPr>
              <a:t>翻</a:t>
            </a:r>
            <a:r>
              <a:rPr kumimoji="0" lang="zh-CN" altLang="en-US" sz="1400" kern="0" dirty="0">
                <a:solidFill>
                  <a:srgbClr val="FFFFFF"/>
                </a:solidFill>
              </a:rPr>
              <a:t>拍</a:t>
            </a:r>
            <a:r>
              <a:rPr kumimoji="0" lang="zh-TW" altLang="en-US" sz="1400" kern="0" dirty="0">
                <a:solidFill>
                  <a:srgbClr val="FFFFFF"/>
                </a:solidFill>
              </a:rPr>
              <a:t>自網路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32175" y="455613"/>
            <a:ext cx="1819275" cy="5956300"/>
          </a:xfr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  <p:pic>
        <p:nvPicPr>
          <p:cNvPr id="51203" name="Picture 5" descr="DSC_45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1" b="-8261"/>
          <a:stretch>
            <a:fillRect/>
          </a:stretch>
        </p:blipFill>
        <p:spPr bwMode="auto">
          <a:xfrm>
            <a:off x="-1447800" y="0"/>
            <a:ext cx="7273925" cy="74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文字方塊 3"/>
          <p:cNvSpPr txBox="1">
            <a:spLocks noChangeArrowheads="1"/>
          </p:cNvSpPr>
          <p:nvPr/>
        </p:nvSpPr>
        <p:spPr bwMode="auto">
          <a:xfrm>
            <a:off x="5826125" y="3457813"/>
            <a:ext cx="3317875" cy="33239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zh-TW" sz="3200" b="1" dirty="0"/>
              <a:t>無水無電的三天後，只能在牆上留</a:t>
            </a:r>
            <a:r>
              <a:rPr lang="zh-TW" altLang="en-US" sz="3200" b="1" dirty="0"/>
              <a:t>下電話 並拜託自衛隊</a:t>
            </a:r>
            <a:r>
              <a:rPr lang="zh-TW" altLang="zh-TW" sz="3200" b="1" dirty="0"/>
              <a:t>「婆婆屍體</a:t>
            </a:r>
            <a:r>
              <a:rPr lang="zh-TW" altLang="en-US" sz="3200" b="1" dirty="0"/>
              <a:t>安置在客廳</a:t>
            </a:r>
            <a:r>
              <a:rPr lang="zh-TW" altLang="zh-TW" sz="3200" b="1" dirty="0"/>
              <a:t>，</a:t>
            </a:r>
            <a:r>
              <a:rPr lang="zh-TW" altLang="en-US" sz="3200" b="1" dirty="0"/>
              <a:t>請收容</a:t>
            </a:r>
            <a:r>
              <a:rPr lang="zh-TW" altLang="zh-TW" sz="3200" b="1" dirty="0"/>
              <a:t>」</a:t>
            </a:r>
          </a:p>
          <a:p>
            <a:pPr eaLnBrk="1" hangingPunct="1"/>
            <a:endParaRPr lang="zh-TW" altLang="en-US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rgbClr val="FFFFFF"/>
                </a:solidFill>
              </a:rPr>
              <a:t>翻</a:t>
            </a:r>
            <a:r>
              <a:rPr kumimoji="0" lang="zh-CN" altLang="en-US" sz="1400" kern="0" dirty="0">
                <a:solidFill>
                  <a:srgbClr val="FFFFFF"/>
                </a:solidFill>
              </a:rPr>
              <a:t>拍</a:t>
            </a:r>
            <a:r>
              <a:rPr kumimoji="0" lang="zh-TW" altLang="en-US" sz="1400" kern="0" dirty="0">
                <a:solidFill>
                  <a:srgbClr val="FFFFFF"/>
                </a:solidFill>
              </a:rPr>
              <a:t>自網路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S:\Judy\800px-Kitakami_river01s38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36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0" y="5257800"/>
            <a:ext cx="7315200" cy="1600438"/>
          </a:xfrm>
          <a:prstGeom prst="rect">
            <a:avLst/>
          </a:prstGeom>
          <a:solidFill>
            <a:schemeClr val="bg1">
              <a:lumMod val="50000"/>
              <a:alpha val="31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zh-TW" sz="4000" b="1" dirty="0">
                <a:solidFill>
                  <a:schemeClr val="bg1"/>
                </a:solidFill>
                <a:latin typeface="Arial" pitchFamily="34" charset="0"/>
              </a:rPr>
              <a:t>北上川</a:t>
            </a:r>
            <a:r>
              <a:rPr lang="zh-TW" altLang="en-US" sz="4000" b="1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zh-TW" altLang="zh-TW" sz="4000" dirty="0">
                <a:solidFill>
                  <a:schemeClr val="bg1"/>
                </a:solidFill>
                <a:latin typeface="Arial" pitchFamily="34" charset="0"/>
              </a:rPr>
              <a:t>是</a:t>
            </a:r>
            <a:r>
              <a:rPr lang="zh-TW" altLang="en-US" sz="4000" dirty="0">
                <a:solidFill>
                  <a:schemeClr val="bg1"/>
                </a:solidFill>
                <a:latin typeface="Arial" pitchFamily="34" charset="0"/>
              </a:rPr>
              <a:t>日本東</a:t>
            </a:r>
            <a:r>
              <a:rPr lang="zh-TW" altLang="zh-TW" sz="4000" dirty="0">
                <a:solidFill>
                  <a:schemeClr val="bg1"/>
                </a:solidFill>
                <a:latin typeface="Arial" pitchFamily="34" charset="0"/>
              </a:rPr>
              <a:t>北地方最大的河流</a:t>
            </a:r>
            <a:r>
              <a:rPr lang="zh-TW" altLang="zh-TW" sz="4000" dirty="0" smtClean="0">
                <a:solidFill>
                  <a:schemeClr val="bg1"/>
                </a:solidFill>
                <a:latin typeface="Arial" pitchFamily="34" charset="0"/>
              </a:rPr>
              <a:t>，日本</a:t>
            </a:r>
            <a:r>
              <a:rPr lang="zh-TW" altLang="zh-TW" sz="4000" dirty="0">
                <a:solidFill>
                  <a:schemeClr val="bg1"/>
                </a:solidFill>
                <a:latin typeface="Arial" pitchFamily="34" charset="0"/>
              </a:rPr>
              <a:t>全國第四的河流。</a:t>
            </a:r>
            <a:r>
              <a:rPr lang="zh-TW" altLang="zh-TW" sz="2000" dirty="0">
                <a:latin typeface="Arial" pitchFamily="34" charset="0"/>
              </a:rPr>
              <a:t> </a:t>
            </a:r>
          </a:p>
          <a:p>
            <a:pPr>
              <a:defRPr/>
            </a:pPr>
            <a:endParaRPr lang="zh-TW" altLang="en-US" dirty="0">
              <a:latin typeface="Arial" pitchFamily="34" charset="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0" y="76200"/>
            <a:ext cx="6769100" cy="1524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9pPr>
          </a:lstStyle>
          <a:p>
            <a:pPr>
              <a:defRPr/>
            </a:pPr>
            <a:r>
              <a:rPr lang="zh-TW" altLang="en-US" sz="7200" smtClean="0">
                <a:solidFill>
                  <a:schemeClr val="tx1"/>
                </a:solidFill>
              </a:rPr>
              <a:t>悲傷的北上川</a:t>
            </a:r>
            <a:r>
              <a:rPr lang="en-US" altLang="zh-TW" smtClean="0"/>
              <a:t/>
            </a:r>
            <a:br>
              <a:rPr lang="en-US" altLang="zh-TW" smtClean="0"/>
            </a:br>
            <a:endParaRPr lang="zh-TW" altLang="en-US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rgbClr val="FFFFFF"/>
                </a:solidFill>
              </a:rPr>
              <a:t>翻</a:t>
            </a:r>
            <a:r>
              <a:rPr kumimoji="0" lang="zh-CN" altLang="en-US" sz="1400" kern="0" dirty="0">
                <a:solidFill>
                  <a:srgbClr val="FFFFFF"/>
                </a:solidFill>
              </a:rPr>
              <a:t>拍</a:t>
            </a:r>
            <a:r>
              <a:rPr kumimoji="0" lang="zh-TW" altLang="en-US" sz="1400" kern="0" dirty="0">
                <a:solidFill>
                  <a:srgbClr val="FFFFFF"/>
                </a:solidFill>
              </a:rPr>
              <a:t>自網路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圖片 1" descr="20111023日本賑災日誌照片014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0"/>
            <a:ext cx="7004050" cy="680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內容版面配置區 1"/>
          <p:cNvSpPr txBox="1">
            <a:spLocks/>
          </p:cNvSpPr>
          <p:nvPr/>
        </p:nvSpPr>
        <p:spPr bwMode="auto">
          <a:xfrm>
            <a:off x="0" y="5661025"/>
            <a:ext cx="9144000" cy="11969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/>
          <a:lstStyle/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/>
            </a:pPr>
            <a:r>
              <a:rPr lang="zh-TW" altLang="en-US" sz="4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從</a:t>
            </a:r>
            <a:r>
              <a:rPr lang="zh-TW" altLang="en-US" sz="4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大川小學</a:t>
            </a:r>
            <a:r>
              <a:rPr lang="zh-TW" altLang="zh-TW" sz="4400" b="1" u="sng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畠</a:t>
            </a:r>
            <a:r>
              <a:rPr lang="zh-TW" altLang="zh-TW" sz="4400" b="1" u="sng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山卓也</a:t>
            </a:r>
            <a:r>
              <a:rPr lang="zh-TW" altLang="en-US" sz="4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校長說起</a:t>
            </a:r>
            <a:endParaRPr lang="zh-TW" altLang="en-US" sz="4400" b="1" kern="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32175" y="455613"/>
            <a:ext cx="1819275" cy="5956300"/>
          </a:xfrm>
        </p:spPr>
        <p:txBody>
          <a:bodyPr/>
          <a:lstStyle/>
          <a:p>
            <a:pPr>
              <a:defRPr/>
            </a:pP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55299" name="Picture 3" descr="D:\01-日本賑災行\05-2011日本賑災發放第七梯A組照片原始擋\20111023\精選23\20111023東日本賑災發放蔡謀誠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55229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圖片 4" descr="20111023日本賑災日誌照片r0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037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4422775" y="228600"/>
            <a:ext cx="4524375" cy="6477000"/>
          </a:xfrm>
          <a:prstGeom prst="rect">
            <a:avLst/>
          </a:prstGeom>
          <a:noFill/>
        </p:spPr>
        <p:txBody>
          <a:bodyPr vert="eaVert">
            <a:spAutoFit/>
          </a:bodyPr>
          <a:lstStyle/>
          <a:p>
            <a:pPr>
              <a:defRPr/>
            </a:pPr>
            <a:r>
              <a:rPr lang="zh-TW" altLang="en-US" sz="4400" dirty="0">
                <a:latin typeface="+mj-ea"/>
                <a:ea typeface="+mj-ea"/>
              </a:rPr>
              <a:t>一百八十戶</a:t>
            </a:r>
            <a:r>
              <a:rPr lang="zh-TW" altLang="zh-TW" sz="4400" dirty="0">
                <a:latin typeface="+mj-ea"/>
                <a:ea typeface="+mj-ea"/>
              </a:rPr>
              <a:t>組合屋建立在學校旁。組合屋裡，悲傷陰翳的氛圍，讓</a:t>
            </a:r>
            <a:r>
              <a:rPr lang="zh-TW" altLang="zh-TW" sz="4400" u="sng" dirty="0">
                <a:latin typeface="+mj-ea"/>
                <a:ea typeface="+mj-ea"/>
              </a:rPr>
              <a:t>畠山卓也</a:t>
            </a:r>
            <a:r>
              <a:rPr lang="zh-TW" altLang="zh-TW" sz="4400" dirty="0">
                <a:latin typeface="+mj-ea"/>
                <a:ea typeface="+mj-ea"/>
              </a:rPr>
              <a:t>非常擔心，他想知道，慈濟會如何膚慰災民的創痛呢？</a:t>
            </a:r>
          </a:p>
          <a:p>
            <a:pPr>
              <a:defRPr/>
            </a:pPr>
            <a:endParaRPr lang="zh-TW" altLang="en-US" dirty="0">
              <a:latin typeface="Arial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rgbClr val="FFFFFF"/>
                </a:solidFill>
              </a:rPr>
              <a:t>翻</a:t>
            </a:r>
            <a:r>
              <a:rPr kumimoji="0" lang="zh-CN" altLang="en-US" sz="1400" kern="0" dirty="0">
                <a:solidFill>
                  <a:srgbClr val="FFFFFF"/>
                </a:solidFill>
              </a:rPr>
              <a:t>拍</a:t>
            </a:r>
            <a:r>
              <a:rPr kumimoji="0" lang="zh-TW" altLang="en-US" sz="1400" kern="0" dirty="0">
                <a:solidFill>
                  <a:srgbClr val="FFFFFF"/>
                </a:solidFill>
              </a:rPr>
              <a:t>自網路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圖片 1" descr="20111023日本賑災日誌照片018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-228600"/>
            <a:ext cx="7243763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內容版面配置區 1"/>
          <p:cNvSpPr txBox="1">
            <a:spLocks/>
          </p:cNvSpPr>
          <p:nvPr/>
        </p:nvSpPr>
        <p:spPr bwMode="auto">
          <a:xfrm>
            <a:off x="0" y="5867401"/>
            <a:ext cx="9144000" cy="990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/>
          <a:lstStyle/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zh-TW" altLang="zh-TW" sz="36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「對岸那一片建築物，是大川</a:t>
            </a:r>
            <a:r>
              <a:rPr lang="zh-TW" altLang="zh-TW" sz="3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小學的</a:t>
            </a:r>
            <a:r>
              <a:rPr lang="zh-TW" altLang="zh-TW" sz="36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廢墟」</a:t>
            </a:r>
            <a:endParaRPr lang="zh-TW" altLang="en-US" sz="3600" kern="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46083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7563" y="0"/>
            <a:ext cx="10663238" cy="146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矩形 11"/>
          <p:cNvGrpSpPr>
            <a:grpSpLocks/>
          </p:cNvGrpSpPr>
          <p:nvPr/>
        </p:nvGrpSpPr>
        <p:grpSpPr bwMode="auto">
          <a:xfrm>
            <a:off x="487363" y="3371850"/>
            <a:ext cx="8193087" cy="2571750"/>
            <a:chOff x="307" y="2028"/>
            <a:chExt cx="5161" cy="1620"/>
          </a:xfrm>
        </p:grpSpPr>
        <p:pic>
          <p:nvPicPr>
            <p:cNvPr id="46086" name="矩形 1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" y="2028"/>
              <a:ext cx="5161" cy="16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087" name="Text Box 7"/>
            <p:cNvSpPr txBox="1">
              <a:spLocks noChangeArrowheads="1"/>
            </p:cNvSpPr>
            <p:nvPr/>
          </p:nvSpPr>
          <p:spPr bwMode="auto">
            <a:xfrm>
              <a:off x="316" y="2036"/>
              <a:ext cx="5144" cy="1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zh-TW" altLang="en-US" sz="3200" dirty="0" smtClean="0">
                  <a:solidFill>
                    <a:srgbClr val="002060"/>
                  </a:solidFill>
                  <a:latin typeface="標楷體" pitchFamily="65" charset="-120"/>
                  <a:ea typeface="標楷體" pitchFamily="65" charset="-120"/>
                </a:rPr>
                <a:t>因為有煩惱，所以起種種迷惑，所以做了很多錯誤的事情。因為這樣，所以我們應該要懺悔。其實所有的煩惱，都是從我們的意</a:t>
              </a:r>
              <a:r>
                <a:rPr lang="en-US" altLang="zh-TW" sz="3200" dirty="0" smtClean="0">
                  <a:solidFill>
                    <a:srgbClr val="002060"/>
                  </a:solidFill>
                  <a:latin typeface="標楷體" pitchFamily="65" charset="-120"/>
                  <a:ea typeface="標楷體" pitchFamily="65" charset="-120"/>
                </a:rPr>
                <a:t>——</a:t>
              </a:r>
              <a:r>
                <a:rPr lang="zh-TW" altLang="en-US" sz="3200" dirty="0" smtClean="0">
                  <a:solidFill>
                    <a:srgbClr val="002060"/>
                  </a:solidFill>
                  <a:latin typeface="標楷體" pitchFamily="65" charset="-120"/>
                  <a:ea typeface="標楷體" pitchFamily="65" charset="-120"/>
                </a:rPr>
                <a:t>「心意」中生起的，後面跟著身口，所以意業不動，身口就不會動</a:t>
              </a:r>
              <a:endParaRPr lang="en-US" altLang="zh-TW" sz="32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sp>
        <p:nvSpPr>
          <p:cNvPr id="46089" name="文字方塊 12"/>
          <p:cNvSpPr txBox="1">
            <a:spLocks noChangeArrowheads="1"/>
          </p:cNvSpPr>
          <p:nvPr/>
        </p:nvSpPr>
        <p:spPr bwMode="auto">
          <a:xfrm>
            <a:off x="4497388" y="6227763"/>
            <a:ext cx="4699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000" dirty="0">
                <a:latin typeface="標楷體" pitchFamily="65" charset="-120"/>
                <a:ea typeface="標楷體" pitchFamily="65" charset="-120"/>
                <a:hlinkClick r:id="rId4" action="ppaction://hlinkfile"/>
              </a:rPr>
              <a:t>悲智印記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  <a:hlinkClick r:id="rId4" action="ppaction://hlinkfile"/>
              </a:rPr>
              <a:t>第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  <a:hlinkClick r:id="rId4" action="ppaction://hlinkfile"/>
              </a:rPr>
              <a:t>66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  <a:hlinkClick r:id="rId4" action="ppaction://hlinkfile"/>
              </a:rPr>
              <a:t>集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  <a:hlinkClick r:id="rId4" action="ppaction://hlinkfile"/>
              </a:rPr>
              <a:t>大藏經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  <a:hlinkClick r:id="rId4" action="ppaction://hlinkfile"/>
              </a:rPr>
              <a:t>-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  <a:hlinkClick r:id="rId4" action="ppaction://hlinkfile"/>
              </a:rPr>
              <a:t>意業三毒造</a:t>
            </a:r>
            <a:endParaRPr lang="zh-TW" altLang="en-US" sz="20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75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SONY\Desktop\0311日本地震\南三陸町夷為平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17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rgbClr val="FFFFFF"/>
                </a:solidFill>
              </a:rPr>
              <a:t>翻</a:t>
            </a:r>
            <a:r>
              <a:rPr kumimoji="0" lang="zh-CN" altLang="en-US" sz="1400" kern="0" dirty="0">
                <a:solidFill>
                  <a:srgbClr val="FFFFFF"/>
                </a:solidFill>
              </a:rPr>
              <a:t>拍</a:t>
            </a:r>
            <a:r>
              <a:rPr kumimoji="0" lang="zh-TW" altLang="en-US" sz="1400" kern="0" dirty="0">
                <a:solidFill>
                  <a:srgbClr val="FFFFFF"/>
                </a:solidFill>
              </a:rPr>
              <a:t>自網路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133600" y="-2819400"/>
            <a:ext cx="9753600" cy="6460916"/>
          </a:xfrm>
        </p:spPr>
      </p:pic>
      <p:pic>
        <p:nvPicPr>
          <p:cNvPr id="3" name="內容版面配置區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" t="28965" b="8753"/>
          <a:stretch/>
        </p:blipFill>
        <p:spPr bwMode="auto">
          <a:xfrm>
            <a:off x="2362200" y="3077029"/>
            <a:ext cx="8819924" cy="377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0" y="3962400"/>
            <a:ext cx="2362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rgbClr val="800000"/>
                </a:solidFill>
                <a:latin typeface="標楷體" pitchFamily="65" charset="-120"/>
                <a:ea typeface="標楷體" pitchFamily="65" charset="-120"/>
              </a:rPr>
              <a:t>殘破的校舍，思念著被大海嘯帶走的學生，思念著他們的嬉鬧與吵雜</a:t>
            </a:r>
            <a:r>
              <a:rPr lang="en-US" altLang="zh-TW" sz="2800" dirty="0" smtClean="0">
                <a:solidFill>
                  <a:srgbClr val="800000"/>
                </a:solidFill>
                <a:latin typeface="標楷體" pitchFamily="65" charset="-120"/>
                <a:ea typeface="標楷體" pitchFamily="65" charset="-120"/>
              </a:rPr>
              <a:t>……</a:t>
            </a:r>
            <a:endParaRPr lang="zh-TW" altLang="en-US" sz="2800" dirty="0">
              <a:solidFill>
                <a:srgbClr val="8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rgbClr val="FFFFFF"/>
                </a:solidFill>
              </a:rPr>
              <a:t>翻</a:t>
            </a:r>
            <a:r>
              <a:rPr kumimoji="0" lang="zh-CN" altLang="en-US" sz="1400" kern="0" dirty="0">
                <a:solidFill>
                  <a:srgbClr val="FFFFFF"/>
                </a:solidFill>
              </a:rPr>
              <a:t>拍</a:t>
            </a:r>
            <a:r>
              <a:rPr kumimoji="0" lang="zh-TW" altLang="en-US" sz="1400" kern="0" dirty="0">
                <a:solidFill>
                  <a:srgbClr val="FFFFFF"/>
                </a:solidFill>
              </a:rPr>
              <a:t>自網路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 descr="D:\01-日本賑災行\05-2011日本賑災發放第七梯A組照片原始擋\20111023\20111023東日本賑災發放蔡謀誠1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6350"/>
            <a:ext cx="98298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865938" y="533400"/>
            <a:ext cx="1816100" cy="5170488"/>
          </a:xfrm>
          <a:prstGeom prst="rect">
            <a:avLst/>
          </a:prstGeom>
          <a:noFill/>
        </p:spPr>
        <p:txBody>
          <a:bodyPr vert="eaVert" wrap="none">
            <a:spAutoFit/>
          </a:bodyPr>
          <a:lstStyle/>
          <a:p>
            <a:pPr>
              <a:defRPr/>
            </a:pPr>
            <a:r>
              <a:rPr lang="zh-TW" altLang="zh-TW" sz="4400" dirty="0">
                <a:solidFill>
                  <a:schemeClr val="bg1"/>
                </a:solidFill>
                <a:latin typeface="+mj-ea"/>
                <a:ea typeface="+mj-ea"/>
              </a:rPr>
              <a:t>大川小學校</a:t>
            </a:r>
            <a:r>
              <a:rPr lang="zh-TW" altLang="en-US" sz="4400" dirty="0">
                <a:solidFill>
                  <a:schemeClr val="bg1"/>
                </a:solidFill>
                <a:latin typeface="+mj-ea"/>
                <a:ea typeface="+mj-ea"/>
              </a:rPr>
              <a:t>僅存校舍</a:t>
            </a:r>
            <a:endParaRPr lang="en-US" altLang="zh-TW" sz="4400" dirty="0">
              <a:solidFill>
                <a:schemeClr val="bg1"/>
              </a:solidFill>
              <a:latin typeface="+mj-ea"/>
              <a:ea typeface="+mj-ea"/>
            </a:endParaRPr>
          </a:p>
          <a:p>
            <a:pPr>
              <a:defRPr/>
            </a:pPr>
            <a:r>
              <a:rPr lang="zh-TW" altLang="en-US" sz="4400" dirty="0">
                <a:solidFill>
                  <a:schemeClr val="bg1"/>
                </a:solidFill>
                <a:latin typeface="+mj-ea"/>
                <a:ea typeface="+mj-ea"/>
              </a:rPr>
              <a:t>七成的孩子一去不回</a:t>
            </a:r>
          </a:p>
          <a:p>
            <a:pPr>
              <a:defRPr/>
            </a:pPr>
            <a:endParaRPr lang="zh-TW" altLang="en-US" dirty="0">
              <a:latin typeface="Arial" pitchFamily="34" charset="0"/>
            </a:endParaRPr>
          </a:p>
        </p:txBody>
      </p:sp>
      <p:pic>
        <p:nvPicPr>
          <p:cNvPr id="62468" name="圖片 1" descr="20111023日本賑災日誌照片044.jpg"/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0"/>
            <a:ext cx="373538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rgbClr val="FFFFFF"/>
                </a:solidFill>
              </a:rPr>
              <a:t>翻</a:t>
            </a:r>
            <a:r>
              <a:rPr kumimoji="0" lang="zh-CN" altLang="en-US" sz="1400" kern="0" dirty="0">
                <a:solidFill>
                  <a:srgbClr val="FFFFFF"/>
                </a:solidFill>
              </a:rPr>
              <a:t>拍</a:t>
            </a:r>
            <a:r>
              <a:rPr kumimoji="0" lang="zh-TW" altLang="en-US" sz="1400" kern="0" dirty="0">
                <a:solidFill>
                  <a:srgbClr val="FFFFFF"/>
                </a:solidFill>
              </a:rPr>
              <a:t>自網路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88138" y="522288"/>
            <a:ext cx="1817687" cy="5956300"/>
          </a:xfr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  <p:pic>
        <p:nvPicPr>
          <p:cNvPr id="63491" name="圖片 1" descr="20111023日本賑災日誌照片035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標題 1"/>
          <p:cNvSpPr txBox="1">
            <a:spLocks/>
          </p:cNvSpPr>
          <p:nvPr/>
        </p:nvSpPr>
        <p:spPr bwMode="auto">
          <a:xfrm>
            <a:off x="0" y="5876925"/>
            <a:ext cx="9144000" cy="119697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  <a:extLst/>
        </p:spPr>
        <p:txBody>
          <a:bodyPr anchor="ctr" anchorCtr="1"/>
          <a:lstStyle/>
          <a:p>
            <a:pPr algn="ctr" eaLnBrk="0" hangingPunct="0">
              <a:defRPr/>
            </a:pPr>
            <a:r>
              <a:rPr lang="zh-TW" altLang="zh-TW" sz="4400" dirty="0">
                <a:latin typeface="+mj-ea"/>
                <a:ea typeface="+mj-ea"/>
              </a:rPr>
              <a:t>用「愛與關懷</a:t>
            </a:r>
            <a:r>
              <a:rPr lang="zh-TW" altLang="zh-TW" sz="4400" dirty="0" smtClean="0">
                <a:latin typeface="+mj-ea"/>
                <a:ea typeface="+mj-ea"/>
              </a:rPr>
              <a:t>」</a:t>
            </a:r>
            <a:r>
              <a:rPr lang="zh-TW" altLang="en-US" sz="4400" dirty="0">
                <a:latin typeface="+mj-ea"/>
                <a:ea typeface="+mj-ea"/>
              </a:rPr>
              <a:t>回</a:t>
            </a:r>
            <a:r>
              <a:rPr lang="zh-TW" altLang="zh-TW" sz="4400" dirty="0" smtClean="0">
                <a:latin typeface="+mj-ea"/>
                <a:ea typeface="+mj-ea"/>
              </a:rPr>
              <a:t>向往</a:t>
            </a:r>
            <a:r>
              <a:rPr lang="zh-TW" altLang="zh-TW" sz="4400" dirty="0">
                <a:latin typeface="+mj-ea"/>
                <a:ea typeface="+mj-ea"/>
              </a:rPr>
              <a:t>生者</a:t>
            </a:r>
            <a:endParaRPr lang="zh-TW" altLang="en-US" sz="4400" kern="0" dirty="0">
              <a:solidFill>
                <a:schemeClr val="tx2"/>
              </a:solidFill>
              <a:latin typeface="+mj-ea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圖片 1" descr="20111023日本賑災日誌照片043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rgbClr val="FFFFFF"/>
                </a:solidFill>
              </a:rPr>
              <a:t>翻</a:t>
            </a:r>
            <a:r>
              <a:rPr kumimoji="0" lang="zh-CN" altLang="en-US" sz="1400" kern="0" dirty="0">
                <a:solidFill>
                  <a:srgbClr val="FFFFFF"/>
                </a:solidFill>
              </a:rPr>
              <a:t>拍</a:t>
            </a:r>
            <a:r>
              <a:rPr kumimoji="0" lang="zh-TW" altLang="en-US" sz="1400" kern="0" dirty="0">
                <a:solidFill>
                  <a:srgbClr val="FFFFFF"/>
                </a:solidFill>
              </a:rPr>
              <a:t>自網路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84925" y="404813"/>
            <a:ext cx="1817688" cy="5956300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endParaRPr lang="zh-TW" altLang="en-US" dirty="0"/>
          </a:p>
        </p:txBody>
      </p:sp>
      <p:pic>
        <p:nvPicPr>
          <p:cNvPr id="65539" name="圖片 1" descr="20111023日本賑災日誌照片041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5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04800" y="533400"/>
            <a:ext cx="2216150" cy="5943600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vert="eaVert">
            <a:spAutoFit/>
          </a:bodyPr>
          <a:lstStyle/>
          <a:p>
            <a:pPr>
              <a:defRPr/>
            </a:pPr>
            <a:r>
              <a:rPr lang="zh-TW" altLang="en-US" sz="4400" dirty="0">
                <a:solidFill>
                  <a:schemeClr val="bg1"/>
                </a:solidFill>
                <a:latin typeface="+mj-ea"/>
                <a:ea typeface="+mj-ea"/>
              </a:rPr>
              <a:t>經過二百多個日子，家長仍雇用救難犬在學校廢墟中尋覓。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rgbClr val="FFFFFF"/>
                </a:solidFill>
              </a:rPr>
              <a:t>翻</a:t>
            </a:r>
            <a:r>
              <a:rPr kumimoji="0" lang="zh-CN" altLang="en-US" sz="1400" kern="0" dirty="0">
                <a:solidFill>
                  <a:srgbClr val="FFFFFF"/>
                </a:solidFill>
              </a:rPr>
              <a:t>拍</a:t>
            </a:r>
            <a:r>
              <a:rPr kumimoji="0" lang="zh-TW" altLang="en-US" sz="1400" kern="0" dirty="0">
                <a:solidFill>
                  <a:srgbClr val="FFFFFF"/>
                </a:solidFill>
              </a:rPr>
              <a:t>自網路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6656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66564" name="Picture 1" descr="D:\01-日本賑災行\05-2011日本賑災發放第七梯A組照片原始擋\20111023\20111023東日本賑災發放蔡謀誠1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標題 1"/>
          <p:cNvSpPr txBox="1">
            <a:spLocks/>
          </p:cNvSpPr>
          <p:nvPr/>
        </p:nvSpPr>
        <p:spPr bwMode="auto">
          <a:xfrm>
            <a:off x="395288" y="2349500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/>
            <a:r>
              <a:rPr lang="zh-TW" altLang="en-US" sz="6000">
                <a:solidFill>
                  <a:schemeClr val="bg1"/>
                </a:solidFill>
                <a:ea typeface="標楷體" pitchFamily="65" charset="-120"/>
              </a:rPr>
              <a:t>天下父母心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rgbClr val="FFFFFF"/>
                </a:solidFill>
              </a:rPr>
              <a:t>翻</a:t>
            </a:r>
            <a:r>
              <a:rPr kumimoji="0" lang="zh-CN" altLang="en-US" sz="1400" kern="0" dirty="0">
                <a:solidFill>
                  <a:srgbClr val="FFFFFF"/>
                </a:solidFill>
              </a:rPr>
              <a:t>拍</a:t>
            </a:r>
            <a:r>
              <a:rPr kumimoji="0" lang="zh-TW" altLang="en-US" sz="1400" kern="0" dirty="0">
                <a:solidFill>
                  <a:srgbClr val="FFFFFF"/>
                </a:solidFill>
              </a:rPr>
              <a:t>自網路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88" y="0"/>
            <a:ext cx="9145588" cy="6858000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" y="3644900"/>
            <a:ext cx="8458200" cy="1139825"/>
          </a:xfrm>
        </p:spPr>
        <p:txBody>
          <a:bodyPr/>
          <a:lstStyle/>
          <a:p>
            <a:pPr algn="l">
              <a:defRPr/>
            </a:pPr>
            <a:r>
              <a:rPr lang="zh-TW" altLang="en-US" sz="9600" b="1" dirty="0" smtClean="0">
                <a:solidFill>
                  <a:schemeClr val="accent2">
                    <a:lumMod val="50000"/>
                  </a:schemeClr>
                </a:solidFill>
              </a:rPr>
              <a:t> 集，</a:t>
            </a:r>
            <a:r>
              <a:rPr lang="en-US" altLang="zh-TW" sz="96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altLang="zh-TW" sz="96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altLang="zh-TW" sz="9600" b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zh-TW" altLang="en-US" sz="7200" b="1" dirty="0" smtClean="0">
                <a:solidFill>
                  <a:schemeClr val="accent2">
                    <a:lumMod val="50000"/>
                  </a:schemeClr>
                </a:solidFill>
              </a:rPr>
              <a:t>造作了什麼惡</a:t>
            </a:r>
            <a:r>
              <a:rPr lang="zh-TW" altLang="en-US" sz="8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因</a:t>
            </a:r>
            <a:r>
              <a:rPr lang="zh-TW" altLang="en-US" sz="7200" dirty="0" smtClean="0">
                <a:solidFill>
                  <a:schemeClr val="accent2">
                    <a:lumMod val="50000"/>
                  </a:schemeClr>
                </a:solidFill>
              </a:rPr>
              <a:t>？</a:t>
            </a:r>
            <a:endParaRPr lang="zh-TW" altLang="en-US" sz="7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chemeClr val="tx1"/>
                </a:solidFill>
              </a:rPr>
              <a:t>翻</a:t>
            </a:r>
            <a:r>
              <a:rPr kumimoji="0" lang="zh-CN" altLang="en-US" sz="1400" kern="0" dirty="0">
                <a:solidFill>
                  <a:schemeClr val="tx1"/>
                </a:solidFill>
              </a:rPr>
              <a:t>拍</a:t>
            </a:r>
            <a:r>
              <a:rPr kumimoji="0" lang="zh-TW" altLang="en-US" sz="1400" kern="0" dirty="0">
                <a:solidFill>
                  <a:schemeClr val="tx1"/>
                </a:solidFill>
              </a:rPr>
              <a:t>自網路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533400" y="609600"/>
            <a:ext cx="81534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48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「今日至誠</a:t>
            </a:r>
            <a:endParaRPr lang="en-US" altLang="zh-TW" sz="48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8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向十方佛尊法聖眾，</a:t>
            </a:r>
            <a:endParaRPr lang="en-US" altLang="zh-TW" sz="48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8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皆悉懺悔」</a:t>
            </a:r>
            <a:endParaRPr lang="en-US" altLang="zh-TW" sz="48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800" dirty="0" smtClean="0">
                <a:solidFill>
                  <a:srgbClr val="FFFF66"/>
                </a:solidFill>
                <a:latin typeface="標楷體" pitchFamily="65" charset="-120"/>
                <a:ea typeface="標楷體" pitchFamily="65" charset="-120"/>
              </a:rPr>
              <a:t>但是人們遭遇障礙時，卻常常是怨天尤人，毫不知覺業由自造，於是前業未消，後業又起。</a:t>
            </a:r>
          </a:p>
        </p:txBody>
      </p:sp>
      <p:pic>
        <p:nvPicPr>
          <p:cNvPr id="7" name="Picture 2" descr="D:\謙謙的音樂圖片\圖片\各式圖片\慈濟\衲履足跡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38" y="0"/>
            <a:ext cx="2298700" cy="239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1979612" y="6103929"/>
            <a:ext cx="701198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en-US" altLang="zh-TW" sz="2800" dirty="0" smtClean="0">
                <a:solidFill>
                  <a:schemeClr val="bg1"/>
                </a:solidFill>
                <a:latin typeface="Tahoma" pitchFamily="34" charset="0"/>
                <a:ea typeface="華康魏碑體"/>
                <a:cs typeface="華康魏碑體"/>
              </a:rPr>
              <a:t>《</a:t>
            </a:r>
            <a:r>
              <a:rPr lang="zh-TW" altLang="en-US" sz="2800" dirty="0">
                <a:solidFill>
                  <a:schemeClr val="bg1"/>
                </a:solidFill>
                <a:latin typeface="Tahoma" pitchFamily="34" charset="0"/>
                <a:ea typeface="華康魏碑體"/>
                <a:cs typeface="華康魏碑體"/>
              </a:rPr>
              <a:t>慈悲三昧水</a:t>
            </a:r>
            <a:r>
              <a:rPr lang="zh-TW" altLang="en-US" sz="2800" dirty="0" smtClean="0">
                <a:solidFill>
                  <a:schemeClr val="bg1"/>
                </a:solidFill>
                <a:latin typeface="Tahoma" pitchFamily="34" charset="0"/>
                <a:ea typeface="華康魏碑體"/>
                <a:cs typeface="華康魏碑體"/>
              </a:rPr>
              <a:t>懺講記</a:t>
            </a:r>
            <a:r>
              <a:rPr lang="en-US" altLang="zh-TW" sz="2800" dirty="0" smtClean="0">
                <a:solidFill>
                  <a:schemeClr val="bg1"/>
                </a:solidFill>
                <a:latin typeface="Tahoma" pitchFamily="34" charset="0"/>
                <a:ea typeface="華康魏碑體"/>
                <a:cs typeface="華康魏碑體"/>
              </a:rPr>
              <a:t>》P.970</a:t>
            </a:r>
          </a:p>
          <a:p>
            <a:endParaRPr lang="en-US" altLang="zh-TW" sz="2800" dirty="0">
              <a:solidFill>
                <a:schemeClr val="bg1"/>
              </a:solidFill>
              <a:latin typeface="Tahoma" pitchFamily="34" charset="0"/>
              <a:ea typeface="華康魏碑體"/>
              <a:cs typeface="華康魏碑體"/>
            </a:endParaRPr>
          </a:p>
        </p:txBody>
      </p:sp>
    </p:spTree>
    <p:extLst>
      <p:ext uri="{BB962C8B-B14F-4D97-AF65-F5344CB8AC3E}">
        <p14:creationId xmlns:p14="http://schemas.microsoft.com/office/powerpoint/2010/main" val="4534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標題 1"/>
          <p:cNvSpPr>
            <a:spLocks noGrp="1"/>
          </p:cNvSpPr>
          <p:nvPr>
            <p:ph type="title"/>
          </p:nvPr>
        </p:nvSpPr>
        <p:spPr>
          <a:xfrm>
            <a:off x="457200" y="1905000"/>
            <a:ext cx="8229600" cy="2286000"/>
          </a:xfrm>
        </p:spPr>
        <p:txBody>
          <a:bodyPr/>
          <a:lstStyle/>
          <a:p>
            <a:r>
              <a:rPr kumimoji="0" lang="zh-TW" altLang="zh-TW" sz="7200" b="1" dirty="0" smtClean="0">
                <a:solidFill>
                  <a:schemeClr val="tx1"/>
                </a:solidFill>
                <a:latin typeface="標楷體" pitchFamily="65" charset="-120"/>
              </a:rPr>
              <a:t>養虎更貽患 </a:t>
            </a:r>
            <a:r>
              <a:rPr kumimoji="0" lang="en-US" altLang="zh-TW" sz="7200" b="1" dirty="0" smtClean="0">
                <a:solidFill>
                  <a:schemeClr val="tx1"/>
                </a:solidFill>
                <a:latin typeface="標楷體" pitchFamily="65" charset="-120"/>
              </a:rPr>
              <a:t/>
            </a:r>
            <a:br>
              <a:rPr kumimoji="0" lang="en-US" altLang="zh-TW" sz="7200" b="1" dirty="0" smtClean="0">
                <a:solidFill>
                  <a:schemeClr val="tx1"/>
                </a:solidFill>
                <a:latin typeface="標楷體" pitchFamily="65" charset="-120"/>
              </a:rPr>
            </a:br>
            <a:r>
              <a:rPr kumimoji="0" lang="zh-TW" altLang="zh-TW" sz="7200" b="1" dirty="0" smtClean="0">
                <a:solidFill>
                  <a:schemeClr val="tx1"/>
                </a:solidFill>
                <a:latin typeface="標楷體" pitchFamily="65" charset="-120"/>
              </a:rPr>
              <a:t>作繭自縛纏</a:t>
            </a:r>
            <a:endParaRPr lang="zh-TW" altLang="en-US" sz="7200" dirty="0" smtClean="0">
              <a:solidFill>
                <a:schemeClr val="tx1"/>
              </a:solidFill>
            </a:endParaRPr>
          </a:p>
        </p:txBody>
      </p:sp>
      <p:sp>
        <p:nvSpPr>
          <p:cNvPr id="70659" name="內容版面配置區 2"/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endParaRPr lang="zh-TW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39875"/>
            <a:ext cx="8229600" cy="1143000"/>
          </a:xfrm>
        </p:spPr>
        <p:txBody>
          <a:bodyPr/>
          <a:lstStyle/>
          <a:p>
            <a:pPr algn="l" eaLnBrk="1" hangingPunct="1"/>
            <a:r>
              <a:rPr lang="zh-TW" altLang="zh-TW" sz="6000" b="1" smtClean="0">
                <a:solidFill>
                  <a:srgbClr val="FFFF66"/>
                </a:solidFill>
              </a:rPr>
              <a:t>苦集</a:t>
            </a:r>
            <a:endParaRPr lang="zh-TW" altLang="en-US" sz="6000" b="1" smtClean="0">
              <a:solidFill>
                <a:srgbClr val="FFFF66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0050" y="2590800"/>
            <a:ext cx="8229600" cy="3535363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endParaRPr lang="en-US" altLang="zh-TW" dirty="0" smtClean="0"/>
          </a:p>
          <a:p>
            <a:pPr marL="0" indent="0" eaLnBrk="1" hangingPunct="1">
              <a:buFontTx/>
              <a:buNone/>
            </a:pPr>
            <a:r>
              <a:rPr lang="zh-TW" altLang="en-US" dirty="0" smtClean="0"/>
              <a:t>釋迦牟尼佛在成道之後的第一個夏天，最初在鹿野苑為五位比丘弟子所講的佛法，就是</a:t>
            </a:r>
            <a:r>
              <a:rPr lang="zh-TW" altLang="en-US" dirty="0" smtClean="0">
                <a:solidFill>
                  <a:srgbClr val="FFFFCC"/>
                </a:solidFill>
              </a:rPr>
              <a:t>四聖諦─苦</a:t>
            </a:r>
            <a:r>
              <a:rPr lang="en-US" altLang="zh-TW" dirty="0" smtClean="0">
                <a:solidFill>
                  <a:srgbClr val="FFFFCC"/>
                </a:solidFill>
              </a:rPr>
              <a:t>.</a:t>
            </a:r>
            <a:r>
              <a:rPr lang="zh-TW" altLang="en-US" dirty="0" smtClean="0">
                <a:solidFill>
                  <a:srgbClr val="FFFFCC"/>
                </a:solidFill>
              </a:rPr>
              <a:t>集</a:t>
            </a:r>
            <a:r>
              <a:rPr lang="en-US" altLang="zh-TW" dirty="0" smtClean="0">
                <a:solidFill>
                  <a:srgbClr val="FFFFCC"/>
                </a:solidFill>
              </a:rPr>
              <a:t>.</a:t>
            </a:r>
            <a:r>
              <a:rPr lang="zh-TW" altLang="en-US" dirty="0" smtClean="0">
                <a:solidFill>
                  <a:srgbClr val="FFFFCC"/>
                </a:solidFill>
              </a:rPr>
              <a:t>滅</a:t>
            </a:r>
            <a:r>
              <a:rPr lang="en-US" altLang="zh-TW" dirty="0" smtClean="0">
                <a:solidFill>
                  <a:srgbClr val="FFFFCC"/>
                </a:solidFill>
              </a:rPr>
              <a:t>.</a:t>
            </a:r>
            <a:r>
              <a:rPr lang="zh-TW" altLang="en-US" dirty="0" smtClean="0">
                <a:solidFill>
                  <a:srgbClr val="FFFFCC"/>
                </a:solidFill>
              </a:rPr>
              <a:t>道</a:t>
            </a:r>
            <a:r>
              <a:rPr lang="zh-TW" altLang="en-US" dirty="0" smtClean="0"/>
              <a:t>。</a:t>
            </a:r>
          </a:p>
          <a:p>
            <a:pPr marL="0" indent="0" eaLnBrk="1" hangingPunct="1">
              <a:buFontTx/>
              <a:buNone/>
            </a:pPr>
            <a:endParaRPr lang="en-US" altLang="zh-TW" dirty="0" smtClean="0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600200" y="0"/>
            <a:ext cx="5715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zh-TW" altLang="en-US" sz="5400">
                <a:solidFill>
                  <a:srgbClr val="DDDDDD"/>
                </a:solidFill>
                <a:latin typeface="標楷體" pitchFamily="65" charset="-120"/>
                <a:ea typeface="標楷體" pitchFamily="65" charset="-120"/>
              </a:rPr>
              <a:t>難字釋音釋義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-304800" y="-228600"/>
            <a:ext cx="9753600" cy="1428750"/>
            <a:chOff x="-192" y="-144"/>
            <a:chExt cx="6144" cy="900"/>
          </a:xfrm>
        </p:grpSpPr>
        <p:pic>
          <p:nvPicPr>
            <p:cNvPr id="7174" name="Picture 6" descr="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-144"/>
              <a:ext cx="120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5" name="Line 7"/>
            <p:cNvSpPr>
              <a:spLocks noChangeShapeType="1"/>
            </p:cNvSpPr>
            <p:nvPr/>
          </p:nvSpPr>
          <p:spPr bwMode="auto">
            <a:xfrm>
              <a:off x="-192" y="747"/>
              <a:ext cx="6144" cy="0"/>
            </a:xfrm>
            <a:prstGeom prst="line">
              <a:avLst/>
            </a:prstGeom>
            <a:noFill/>
            <a:ln w="101600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美味的真相</a:t>
            </a:r>
          </a:p>
        </p:txBody>
      </p:sp>
      <p:pic>
        <p:nvPicPr>
          <p:cNvPr id="71683" name="Picture 3" descr="魚翅料理之鼎極魚翅料理專門店餐點圖片">
            <a:hlinkClick r:id="rId2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385888"/>
            <a:ext cx="7569200" cy="5060950"/>
          </a:xfrm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rgbClr val="FFFFFF"/>
                </a:solidFill>
              </a:rPr>
              <a:t>翻</a:t>
            </a:r>
            <a:r>
              <a:rPr kumimoji="0" lang="zh-CN" altLang="en-US" sz="1400" kern="0" dirty="0">
                <a:solidFill>
                  <a:srgbClr val="FFFFFF"/>
                </a:solidFill>
              </a:rPr>
              <a:t>拍</a:t>
            </a:r>
            <a:r>
              <a:rPr kumimoji="0" lang="zh-TW" altLang="en-US" sz="1400" kern="0" dirty="0">
                <a:solidFill>
                  <a:srgbClr val="FFFFFF"/>
                </a:solidFill>
              </a:rPr>
              <a:t>自網路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900x600_6BVHIMPI05RQ000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2400" y="0"/>
            <a:ext cx="5308600" cy="7921625"/>
          </a:xfrm>
        </p:spPr>
      </p:pic>
      <p:pic>
        <p:nvPicPr>
          <p:cNvPr id="3" name="Picture 2" descr="900x600_6BVHJB7C05RQ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143000"/>
            <a:ext cx="5953254" cy="46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rgbClr val="FFFFFF"/>
                </a:solidFill>
              </a:rPr>
              <a:t>翻</a:t>
            </a:r>
            <a:r>
              <a:rPr kumimoji="0" lang="zh-CN" altLang="en-US" sz="1400" kern="0" dirty="0">
                <a:solidFill>
                  <a:srgbClr val="FFFFFF"/>
                </a:solidFill>
              </a:rPr>
              <a:t>拍</a:t>
            </a:r>
            <a:r>
              <a:rPr kumimoji="0" lang="zh-TW" altLang="en-US" sz="1400" kern="0" dirty="0">
                <a:solidFill>
                  <a:srgbClr val="FFFFFF"/>
                </a:solidFill>
              </a:rPr>
              <a:t>自網路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900x600_6BVHIE1E05RQ000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0"/>
            <a:ext cx="5724525" cy="8542338"/>
          </a:xfrm>
        </p:spPr>
      </p:pic>
      <p:sp>
        <p:nvSpPr>
          <p:cNvPr id="2" name="文字方塊 1"/>
          <p:cNvSpPr txBox="1"/>
          <p:nvPr/>
        </p:nvSpPr>
        <p:spPr>
          <a:xfrm>
            <a:off x="533400" y="5105400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痛難當 </a:t>
            </a:r>
            <a:r>
              <a:rPr lang="en-US" altLang="zh-TW" sz="72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!</a:t>
            </a:r>
            <a:endParaRPr lang="zh-TW" altLang="en-US" sz="72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rgbClr val="FFFFFF"/>
                </a:solidFill>
              </a:rPr>
              <a:t>翻</a:t>
            </a:r>
            <a:r>
              <a:rPr kumimoji="0" lang="zh-CN" altLang="en-US" sz="1400" kern="0" dirty="0">
                <a:solidFill>
                  <a:srgbClr val="FFFFFF"/>
                </a:solidFill>
              </a:rPr>
              <a:t>拍</a:t>
            </a:r>
            <a:r>
              <a:rPr kumimoji="0" lang="zh-TW" altLang="en-US" sz="1400" kern="0" dirty="0">
                <a:solidFill>
                  <a:srgbClr val="FFFFFF"/>
                </a:solidFill>
              </a:rPr>
              <a:t>自網路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900x600_6BVHJLEC05RQ000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1052175" cy="7367588"/>
          </a:xfrm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rgbClr val="FFFFFF"/>
                </a:solidFill>
              </a:rPr>
              <a:t>翻</a:t>
            </a:r>
            <a:r>
              <a:rPr kumimoji="0" lang="zh-CN" altLang="en-US" sz="1400" kern="0" dirty="0">
                <a:solidFill>
                  <a:srgbClr val="FFFFFF"/>
                </a:solidFill>
              </a:rPr>
              <a:t>拍</a:t>
            </a:r>
            <a:r>
              <a:rPr kumimoji="0" lang="zh-TW" altLang="en-US" sz="1400" kern="0" dirty="0">
                <a:solidFill>
                  <a:srgbClr val="FFFFFF"/>
                </a:solidFill>
              </a:rPr>
              <a:t>自網路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氣仙沼市</a:t>
            </a:r>
          </a:p>
        </p:txBody>
      </p:sp>
      <p:pic>
        <p:nvPicPr>
          <p:cNvPr id="77827" name="Picture 3" descr="2011031119210910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189038" y="1427163"/>
            <a:ext cx="10704513" cy="6154737"/>
          </a:xfrm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rgbClr val="FFFFFF"/>
                </a:solidFill>
              </a:rPr>
              <a:t>翻</a:t>
            </a:r>
            <a:r>
              <a:rPr kumimoji="0" lang="zh-CN" altLang="en-US" sz="1400" kern="0" dirty="0">
                <a:solidFill>
                  <a:srgbClr val="FFFFFF"/>
                </a:solidFill>
              </a:rPr>
              <a:t>拍</a:t>
            </a:r>
            <a:r>
              <a:rPr kumimoji="0" lang="zh-TW" altLang="en-US" sz="1400" kern="0" dirty="0">
                <a:solidFill>
                  <a:srgbClr val="FFFFFF"/>
                </a:solidFill>
              </a:rPr>
              <a:t>自網路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6204761-2530639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396413" cy="6858000"/>
          </a:xfrm>
        </p:spPr>
      </p:pic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0" y="4876800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zh-TW" altLang="en-US" sz="4400" dirty="0">
                <a:solidFill>
                  <a:srgbClr val="FFFF99"/>
                </a:solidFill>
                <a:ea typeface="微軟正黑體" pitchFamily="34" charset="-120"/>
              </a:rPr>
              <a:t>地震 </a:t>
            </a:r>
            <a:r>
              <a:rPr lang="en-US" altLang="zh-TW" sz="4400" dirty="0">
                <a:solidFill>
                  <a:srgbClr val="FFFF99"/>
                </a:solidFill>
                <a:ea typeface="微軟正黑體" pitchFamily="34" charset="-120"/>
              </a:rPr>
              <a:t>+ </a:t>
            </a:r>
            <a:r>
              <a:rPr lang="zh-TW" altLang="en-US" sz="4400" dirty="0">
                <a:solidFill>
                  <a:srgbClr val="FFFF99"/>
                </a:solidFill>
                <a:ea typeface="微軟正黑體" pitchFamily="34" charset="-120"/>
              </a:rPr>
              <a:t>海嘯 </a:t>
            </a:r>
            <a:r>
              <a:rPr lang="en-US" altLang="zh-TW" sz="4400" dirty="0">
                <a:solidFill>
                  <a:srgbClr val="FFFF99"/>
                </a:solidFill>
                <a:ea typeface="微軟正黑體" pitchFamily="34" charset="-120"/>
              </a:rPr>
              <a:t>+ </a:t>
            </a:r>
            <a:r>
              <a:rPr lang="zh-TW" altLang="en-US" sz="4400" dirty="0">
                <a:solidFill>
                  <a:srgbClr val="FFFF99"/>
                </a:solidFill>
                <a:ea typeface="微軟正黑體" pitchFamily="34" charset="-120"/>
              </a:rPr>
              <a:t>大火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rgbClr val="FFFFFF"/>
                </a:solidFill>
              </a:rPr>
              <a:t>翻</a:t>
            </a:r>
            <a:r>
              <a:rPr kumimoji="0" lang="zh-CN" altLang="en-US" sz="1400" kern="0" dirty="0">
                <a:solidFill>
                  <a:srgbClr val="FFFFFF"/>
                </a:solidFill>
              </a:rPr>
              <a:t>拍</a:t>
            </a:r>
            <a:r>
              <a:rPr kumimoji="0" lang="zh-TW" altLang="en-US" sz="1400" kern="0" dirty="0">
                <a:solidFill>
                  <a:srgbClr val="FFFFFF"/>
                </a:solidFill>
              </a:rPr>
              <a:t>自網路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內容版面配置區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2133600"/>
            <a:ext cx="4252913" cy="4525963"/>
          </a:xfrm>
        </p:spPr>
      </p:pic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828800" y="381000"/>
            <a:ext cx="7315200" cy="14478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kern="1200" dirty="0"/>
              <a:t>誤殺  </a:t>
            </a:r>
            <a:r>
              <a:rPr lang="zh-TW" altLang="en-US" kern="1200"/>
              <a:t>濫殺  </a:t>
            </a:r>
            <a:r>
              <a:rPr lang="zh-TW" altLang="en-US" kern="1200" smtClean="0"/>
              <a:t>嬉戲殺</a:t>
            </a:r>
            <a:r>
              <a:rPr lang="en-US" altLang="zh-TW" kern="1200" dirty="0"/>
              <a:t/>
            </a:r>
            <a:br>
              <a:rPr lang="en-US" altLang="zh-TW" kern="1200" dirty="0"/>
            </a:br>
            <a:r>
              <a:rPr lang="zh-TW" altLang="en-US" kern="1200" dirty="0">
                <a:solidFill>
                  <a:schemeClr val="bg1">
                    <a:lumMod val="50000"/>
                  </a:schemeClr>
                </a:solidFill>
              </a:rPr>
              <a:t>漠視眾生本平等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rgbClr val="FFFFFF"/>
                </a:solidFill>
              </a:rPr>
              <a:t>翻</a:t>
            </a:r>
            <a:r>
              <a:rPr kumimoji="0" lang="zh-CN" altLang="en-US" sz="1400" kern="0" dirty="0">
                <a:solidFill>
                  <a:srgbClr val="FFFFFF"/>
                </a:solidFill>
              </a:rPr>
              <a:t>拍</a:t>
            </a:r>
            <a:r>
              <a:rPr kumimoji="0" lang="zh-TW" altLang="en-US" sz="1400" kern="0" dirty="0">
                <a:solidFill>
                  <a:srgbClr val="FFFFFF"/>
                </a:solidFill>
              </a:rPr>
              <a:t>自網路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1" name="Picture 2" descr="http://rose.eastday.com/eastday/nnpd/node59538/node129316/node129461/node130014/images/006483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-41275"/>
            <a:ext cx="5327650" cy="703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副標題 1"/>
          <p:cNvSpPr txBox="1">
            <a:spLocks/>
          </p:cNvSpPr>
          <p:nvPr/>
        </p:nvSpPr>
        <p:spPr bwMode="auto">
          <a:xfrm>
            <a:off x="76200" y="2743200"/>
            <a:ext cx="327183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4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4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4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4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4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zh-TW" altLang="en-US" dirty="0" smtClean="0"/>
              <a:t>海豚</a:t>
            </a:r>
            <a:r>
              <a:rPr lang="en-US" altLang="zh-TW" dirty="0" smtClean="0"/>
              <a:t>—</a:t>
            </a:r>
          </a:p>
          <a:p>
            <a:pPr eaLnBrk="1" hangingPunct="1"/>
            <a:r>
              <a:rPr lang="zh-TW" altLang="en-US" dirty="0" smtClean="0"/>
              <a:t>是一種什麼樣的動物</a:t>
            </a:r>
            <a:r>
              <a:rPr lang="en-US" altLang="zh-TW" dirty="0" smtClean="0"/>
              <a:t>?</a:t>
            </a:r>
            <a:endParaRPr lang="zh-TW" altLang="en-US" dirty="0" smtClean="0"/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8" t="7949"/>
          <a:stretch/>
        </p:blipFill>
        <p:spPr bwMode="auto">
          <a:xfrm>
            <a:off x="2992561" y="3040566"/>
            <a:ext cx="6151439" cy="412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rgbClr val="FFFFFF"/>
                </a:solidFill>
              </a:rPr>
              <a:t>翻</a:t>
            </a:r>
            <a:r>
              <a:rPr kumimoji="0" lang="zh-CN" altLang="en-US" sz="1400" kern="0" dirty="0">
                <a:solidFill>
                  <a:srgbClr val="FFFFFF"/>
                </a:solidFill>
              </a:rPr>
              <a:t>拍</a:t>
            </a:r>
            <a:r>
              <a:rPr kumimoji="0" lang="zh-TW" altLang="en-US" sz="1400" kern="0" dirty="0">
                <a:solidFill>
                  <a:srgbClr val="FFFFFF"/>
                </a:solidFill>
              </a:rPr>
              <a:t>自網路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s99.tku.edu.tw/~499090602/doph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副標題 1"/>
          <p:cNvSpPr txBox="1">
            <a:spLocks/>
          </p:cNvSpPr>
          <p:nvPr/>
        </p:nvSpPr>
        <p:spPr bwMode="auto">
          <a:xfrm>
            <a:off x="250825" y="5084763"/>
            <a:ext cx="6400800" cy="16002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kumimoji="1" sz="4000">
                <a:solidFill>
                  <a:srgbClr val="5F5F5F"/>
                </a:solidFill>
                <a:latin typeface="Arial" pitchFamily="34" charset="0"/>
                <a:ea typeface="華康儷粗宋" pitchFamily="49" charset="-120"/>
              </a:defRPr>
            </a:lvl1pPr>
            <a:lvl2pPr marL="742950" indent="-285750" eaLnBrk="0" hangingPunct="0">
              <a:defRPr kumimoji="1" sz="4000">
                <a:solidFill>
                  <a:srgbClr val="5F5F5F"/>
                </a:solidFill>
                <a:latin typeface="Arial" pitchFamily="34" charset="0"/>
                <a:ea typeface="華康儷粗宋" pitchFamily="49" charset="-120"/>
              </a:defRPr>
            </a:lvl2pPr>
            <a:lvl3pPr marL="1143000" indent="-228600" eaLnBrk="0" hangingPunct="0">
              <a:defRPr kumimoji="1" sz="4000">
                <a:solidFill>
                  <a:srgbClr val="5F5F5F"/>
                </a:solidFill>
                <a:latin typeface="Arial" pitchFamily="34" charset="0"/>
                <a:ea typeface="華康儷粗宋" pitchFamily="49" charset="-120"/>
              </a:defRPr>
            </a:lvl3pPr>
            <a:lvl4pPr marL="1600200" indent="-228600" eaLnBrk="0" hangingPunct="0">
              <a:defRPr kumimoji="1" sz="4000">
                <a:solidFill>
                  <a:srgbClr val="5F5F5F"/>
                </a:solidFill>
                <a:latin typeface="Arial" pitchFamily="34" charset="0"/>
                <a:ea typeface="華康儷粗宋" pitchFamily="49" charset="-120"/>
              </a:defRPr>
            </a:lvl4pPr>
            <a:lvl5pPr marL="2057400" indent="-228600" eaLnBrk="0" hangingPunct="0">
              <a:defRPr kumimoji="1" sz="4000">
                <a:solidFill>
                  <a:srgbClr val="5F5F5F"/>
                </a:solidFill>
                <a:latin typeface="Arial" pitchFamily="34" charset="0"/>
                <a:ea typeface="華康儷粗宋" pitchFamily="49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l"/>
              <a:defRPr kumimoji="1" sz="4000">
                <a:solidFill>
                  <a:srgbClr val="5F5F5F"/>
                </a:solidFill>
                <a:latin typeface="Arial" pitchFamily="34" charset="0"/>
                <a:ea typeface="華康儷粗宋" pitchFamily="49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l"/>
              <a:defRPr kumimoji="1" sz="4000">
                <a:solidFill>
                  <a:srgbClr val="5F5F5F"/>
                </a:solidFill>
                <a:latin typeface="Arial" pitchFamily="34" charset="0"/>
                <a:ea typeface="華康儷粗宋" pitchFamily="49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l"/>
              <a:defRPr kumimoji="1" sz="4000">
                <a:solidFill>
                  <a:srgbClr val="5F5F5F"/>
                </a:solidFill>
                <a:latin typeface="Arial" pitchFamily="34" charset="0"/>
                <a:ea typeface="華康儷粗宋" pitchFamily="49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l"/>
              <a:defRPr kumimoji="1" sz="4000">
                <a:solidFill>
                  <a:srgbClr val="5F5F5F"/>
                </a:solidFill>
                <a:latin typeface="Arial" pitchFamily="34" charset="0"/>
                <a:ea typeface="華康儷粗宋" pitchFamily="49" charset="-120"/>
              </a:defRPr>
            </a:lvl9pPr>
          </a:lstStyle>
          <a:p>
            <a:pPr eaLnBrk="1" hangingPunct="1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None/>
              <a:defRPr/>
            </a:pPr>
            <a:r>
              <a:rPr kumimoji="0" lang="en-US" altLang="zh-TW" sz="3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0" lang="zh-TW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重視族群</a:t>
            </a: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3184525" y="5029200"/>
            <a:ext cx="69342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0" lang="zh-TW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喜歡朋友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rgbClr val="FFFFFF"/>
                </a:solidFill>
              </a:rPr>
              <a:t>翻</a:t>
            </a:r>
            <a:r>
              <a:rPr kumimoji="0" lang="zh-CN" altLang="en-US" sz="1400" kern="0" dirty="0">
                <a:solidFill>
                  <a:srgbClr val="FFFFFF"/>
                </a:solidFill>
              </a:rPr>
              <a:t>拍</a:t>
            </a:r>
            <a:r>
              <a:rPr kumimoji="0" lang="zh-TW" altLang="en-US" sz="1400" kern="0" dirty="0">
                <a:solidFill>
                  <a:srgbClr val="FFFFFF"/>
                </a:solidFill>
              </a:rPr>
              <a:t>自網路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內容版面配置區 3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7" t="-2601" r="6508" b="2601"/>
          <a:stretch/>
        </p:blipFill>
        <p:spPr>
          <a:xfrm>
            <a:off x="-1839686" y="-304800"/>
            <a:ext cx="7707086" cy="7254875"/>
          </a:xfr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副標題 1"/>
          <p:cNvSpPr txBox="1">
            <a:spLocks/>
          </p:cNvSpPr>
          <p:nvPr/>
        </p:nvSpPr>
        <p:spPr bwMode="auto">
          <a:xfrm>
            <a:off x="5715000" y="304800"/>
            <a:ext cx="3429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4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4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4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4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4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zh-TW" altLang="en-US" smtClean="0"/>
              <a:t>可是，不是所有的人都會把動物當朋友</a:t>
            </a:r>
            <a:r>
              <a:rPr lang="en-US" altLang="zh-TW" smtClean="0"/>
              <a:t>….</a:t>
            </a:r>
          </a:p>
          <a:p>
            <a:pPr eaLnBrk="1" hangingPunct="1"/>
            <a:endParaRPr lang="en-US" altLang="zh-TW" dirty="0" smtClean="0"/>
          </a:p>
        </p:txBody>
      </p:sp>
      <p:sp>
        <p:nvSpPr>
          <p:cNvPr id="6" name="副標題 1"/>
          <p:cNvSpPr txBox="1">
            <a:spLocks/>
          </p:cNvSpPr>
          <p:nvPr/>
        </p:nvSpPr>
        <p:spPr bwMode="auto">
          <a:xfrm>
            <a:off x="533400" y="3886200"/>
            <a:ext cx="8153400" cy="1752600"/>
          </a:xfrm>
          <a:prstGeom prst="rect">
            <a:avLst/>
          </a:prstGeom>
          <a:solidFill>
            <a:srgbClr val="BADDE1">
              <a:alpha val="72157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4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4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4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4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4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zh-TW" altLang="en-US" smtClean="0"/>
              <a:t>一開始，只是因為好玩，我們從來不曾了解牠的感受</a:t>
            </a:r>
            <a:r>
              <a:rPr lang="en-US" altLang="zh-TW" smtClean="0"/>
              <a:t>….</a:t>
            </a:r>
            <a:endParaRPr lang="zh-TW" altLang="en-US" dirty="0" smtClean="0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rgbClr val="FFFFFF"/>
                </a:solidFill>
              </a:rPr>
              <a:t>翻</a:t>
            </a:r>
            <a:r>
              <a:rPr kumimoji="0" lang="zh-CN" altLang="en-US" sz="1400" kern="0" dirty="0">
                <a:solidFill>
                  <a:srgbClr val="FFFFFF"/>
                </a:solidFill>
              </a:rPr>
              <a:t>拍</a:t>
            </a:r>
            <a:r>
              <a:rPr kumimoji="0" lang="zh-TW" altLang="en-US" sz="1400" kern="0" dirty="0">
                <a:solidFill>
                  <a:srgbClr val="FFFFFF"/>
                </a:solidFill>
              </a:rPr>
              <a:t>自網路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1024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10244" name="Picture 2" descr="http://www.jorgetutor.com/india/india_2005/ind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1" y="404813"/>
            <a:ext cx="9296401" cy="619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3810000" y="5334000"/>
            <a:ext cx="533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r>
              <a:rPr lang="zh-TW" altLang="en-US" dirty="0" smtClean="0"/>
              <a:t>一個王子的故事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rgbClr val="FFFFFF"/>
                </a:solidFill>
              </a:rPr>
              <a:t>翻</a:t>
            </a:r>
            <a:r>
              <a:rPr kumimoji="0" lang="zh-CN" altLang="en-US" sz="1400" kern="0" dirty="0">
                <a:solidFill>
                  <a:srgbClr val="FFFFFF"/>
                </a:solidFill>
              </a:rPr>
              <a:t>拍</a:t>
            </a:r>
            <a:r>
              <a:rPr kumimoji="0" lang="zh-TW" altLang="en-US" sz="1400" kern="0" dirty="0">
                <a:solidFill>
                  <a:srgbClr val="FFFFFF"/>
                </a:solidFill>
              </a:rPr>
              <a:t>自網路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標題 1"/>
          <p:cNvSpPr>
            <a:spLocks noGrp="1"/>
          </p:cNvSpPr>
          <p:nvPr>
            <p:ph type="title"/>
          </p:nvPr>
        </p:nvSpPr>
        <p:spPr>
          <a:xfrm>
            <a:off x="5726112" y="228600"/>
            <a:ext cx="2960688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海洋世界的明星</a:t>
            </a:r>
          </a:p>
        </p:txBody>
      </p:sp>
      <p:pic>
        <p:nvPicPr>
          <p:cNvPr id="90115" name="Picture 2" descr="http://www.ohongkong.com/attachments/2011/04/31_201104191402412fub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26112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標題 1"/>
          <p:cNvSpPr txBox="1">
            <a:spLocks/>
          </p:cNvSpPr>
          <p:nvPr/>
        </p:nvSpPr>
        <p:spPr bwMode="auto">
          <a:xfrm>
            <a:off x="5726112" y="1828800"/>
            <a:ext cx="341788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海豚，</a:t>
            </a:r>
            <a:endParaRPr lang="en-US" altLang="zh-TW" sz="6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怎麼來的</a:t>
            </a:r>
            <a:endParaRPr lang="zh-TW" altLang="en-US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http://news.xinhuanet.com/gangao/122791_11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1" r="13492"/>
          <a:stretch/>
        </p:blipFill>
        <p:spPr bwMode="auto">
          <a:xfrm>
            <a:off x="339441" y="1143000"/>
            <a:ext cx="50472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rgbClr val="FFFFFF"/>
                </a:solidFill>
              </a:rPr>
              <a:t>翻</a:t>
            </a:r>
            <a:r>
              <a:rPr kumimoji="0" lang="zh-CN" altLang="en-US" sz="1400" kern="0" dirty="0">
                <a:solidFill>
                  <a:srgbClr val="FFFFFF"/>
                </a:solidFill>
              </a:rPr>
              <a:t>拍</a:t>
            </a:r>
            <a:r>
              <a:rPr kumimoji="0" lang="zh-TW" altLang="en-US" sz="1400" kern="0" dirty="0">
                <a:solidFill>
                  <a:srgbClr val="FFFFFF"/>
                </a:solidFill>
              </a:rPr>
              <a:t>自網路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7" name="血色海灣三分鐘.wmv">
            <a:hlinkClick r:id="" action="ppaction://media"/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8143" y="-3629"/>
            <a:ext cx="6172200" cy="4525963"/>
          </a:xfrm>
        </p:spPr>
      </p:pic>
      <p:sp>
        <p:nvSpPr>
          <p:cNvPr id="4" name="副標題 4"/>
          <p:cNvSpPr txBox="1">
            <a:spLocks/>
          </p:cNvSpPr>
          <p:nvPr/>
        </p:nvSpPr>
        <p:spPr bwMode="auto">
          <a:xfrm>
            <a:off x="6172200" y="26308"/>
            <a:ext cx="2902857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4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4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4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4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4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zh-TW" altLang="en-US" u="sng" dirty="0" smtClean="0"/>
              <a:t>日本</a:t>
            </a:r>
            <a:r>
              <a:rPr lang="zh-TW" altLang="en-US" dirty="0" smtClean="0"/>
              <a:t>和歌山縣</a:t>
            </a:r>
            <a:endParaRPr lang="en-US" altLang="zh-TW" dirty="0" smtClean="0"/>
          </a:p>
          <a:p>
            <a:r>
              <a:rPr lang="zh-TW" altLang="en-US" dirty="0" smtClean="0"/>
              <a:t>東牟婁郡太地町</a:t>
            </a:r>
          </a:p>
        </p:txBody>
      </p:sp>
      <p:pic>
        <p:nvPicPr>
          <p:cNvPr id="5" name="內容版面配置區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963091"/>
            <a:ext cx="2895600" cy="397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rgbClr val="FFFFFF"/>
                </a:solidFill>
              </a:rPr>
              <a:t>翻</a:t>
            </a:r>
            <a:r>
              <a:rPr kumimoji="0" lang="zh-CN" altLang="en-US" sz="1400" kern="0" dirty="0">
                <a:solidFill>
                  <a:srgbClr val="FFFFFF"/>
                </a:solidFill>
              </a:rPr>
              <a:t>拍</a:t>
            </a:r>
            <a:r>
              <a:rPr kumimoji="0" lang="zh-TW" altLang="en-US" sz="1400" kern="0" dirty="0">
                <a:solidFill>
                  <a:srgbClr val="FFFFFF"/>
                </a:solidFill>
              </a:rPr>
              <a:t>自網路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644900"/>
            <a:ext cx="8686800" cy="1139825"/>
          </a:xfrm>
        </p:spPr>
        <p:txBody>
          <a:bodyPr/>
          <a:lstStyle/>
          <a:p>
            <a:pPr algn="l">
              <a:defRPr/>
            </a:pPr>
            <a:r>
              <a:rPr lang="zh-TW" altLang="en-US" sz="9600" b="1" dirty="0" smtClean="0">
                <a:solidFill>
                  <a:schemeClr val="accent2">
                    <a:lumMod val="50000"/>
                  </a:schemeClr>
                </a:solidFill>
              </a:rPr>
              <a:t>   滅，</a:t>
            </a:r>
            <a:r>
              <a:rPr lang="en-US" altLang="zh-TW" sz="96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altLang="zh-TW" sz="96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altLang="zh-TW" sz="9600" b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zh-TW" altLang="en-US" sz="7200" b="1" dirty="0" smtClean="0">
                <a:solidFill>
                  <a:schemeClr val="accent2">
                    <a:lumMod val="50000"/>
                  </a:schemeClr>
                </a:solidFill>
              </a:rPr>
              <a:t>得到了未來的</a:t>
            </a:r>
            <a:r>
              <a:rPr lang="zh-TW" altLang="en-US" sz="8800" b="1" dirty="0" smtClean="0">
                <a:solidFill>
                  <a:srgbClr val="C00000"/>
                </a:solidFill>
              </a:rPr>
              <a:t>善果</a:t>
            </a:r>
            <a:endParaRPr lang="zh-TW" altLang="en-US" sz="8800" dirty="0">
              <a:solidFill>
                <a:srgbClr val="C00000"/>
              </a:solidFill>
            </a:endParaRPr>
          </a:p>
        </p:txBody>
      </p:sp>
      <p:sp>
        <p:nvSpPr>
          <p:cNvPr id="94211" name="內容版面配置區 2"/>
          <p:cNvSpPr>
            <a:spLocks noGrp="1"/>
          </p:cNvSpPr>
          <p:nvPr>
            <p:ph idx="1"/>
          </p:nvPr>
        </p:nvSpPr>
        <p:spPr>
          <a:xfrm>
            <a:off x="762000" y="1371600"/>
            <a:ext cx="8229600" cy="4525963"/>
          </a:xfrm>
        </p:spPr>
        <p:txBody>
          <a:bodyPr/>
          <a:lstStyle/>
          <a:p>
            <a:r>
              <a:rPr lang="en-US" altLang="zh-TW" smtClean="0"/>
              <a:t> </a:t>
            </a:r>
            <a:endParaRPr lang="zh-TW" altLang="en-US" smtClean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88" y="0"/>
            <a:ext cx="9145588" cy="6858000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47800" y="3124200"/>
            <a:ext cx="7162800" cy="2362200"/>
          </a:xfrm>
        </p:spPr>
        <p:txBody>
          <a:bodyPr/>
          <a:lstStyle/>
          <a:p>
            <a:pPr algn="l">
              <a:defRPr/>
            </a:pPr>
            <a:r>
              <a:rPr lang="zh-TW" altLang="en-US" sz="9600" b="1" dirty="0" smtClean="0">
                <a:solidFill>
                  <a:schemeClr val="accent2">
                    <a:lumMod val="50000"/>
                  </a:schemeClr>
                </a:solidFill>
              </a:rPr>
              <a:t>道，</a:t>
            </a:r>
            <a:r>
              <a:rPr lang="en-US" altLang="zh-TW" sz="96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altLang="zh-TW" sz="96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altLang="zh-TW" sz="96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zh-TW" altLang="en-US" sz="7200" b="1" dirty="0" smtClean="0">
                <a:solidFill>
                  <a:schemeClr val="accent2">
                    <a:lumMod val="50000"/>
                  </a:schemeClr>
                </a:solidFill>
              </a:rPr>
              <a:t>造作善</a:t>
            </a:r>
            <a:r>
              <a:rPr lang="zh-TW" altLang="en-US" sz="8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因</a:t>
            </a:r>
            <a:r>
              <a:rPr lang="zh-TW" altLang="en-US" sz="7200" dirty="0" smtClean="0">
                <a:solidFill>
                  <a:schemeClr val="accent2">
                    <a:lumMod val="50000"/>
                  </a:schemeClr>
                </a:solidFill>
              </a:rPr>
              <a:t>？</a:t>
            </a:r>
            <a:endParaRPr lang="zh-TW" altLang="en-US" sz="7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chemeClr val="tx1"/>
                </a:solidFill>
              </a:rPr>
              <a:t>翻</a:t>
            </a:r>
            <a:r>
              <a:rPr kumimoji="0" lang="zh-CN" altLang="en-US" sz="1400" kern="0" dirty="0">
                <a:solidFill>
                  <a:schemeClr val="tx1"/>
                </a:solidFill>
              </a:rPr>
              <a:t>拍</a:t>
            </a:r>
            <a:r>
              <a:rPr kumimoji="0" lang="zh-TW" altLang="en-US" sz="1400" kern="0" dirty="0">
                <a:solidFill>
                  <a:schemeClr val="tx1"/>
                </a:solidFill>
              </a:rPr>
              <a:t>自網路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mtClean="0"/>
              <a:t>上人開示</a:t>
            </a:r>
            <a:endParaRPr lang="zh-TW" altLang="zh-TW" smtClean="0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2971800"/>
            <a:ext cx="8839200" cy="3154363"/>
          </a:xfrm>
        </p:spPr>
        <p:txBody>
          <a:bodyPr/>
          <a:lstStyle/>
          <a:p>
            <a:pPr>
              <a:defRPr/>
            </a:pPr>
            <a:r>
              <a:rPr lang="zh-TW" altLang="zh-TW" dirty="0"/>
              <a:t>靜思晨語《法譬如水》第</a:t>
            </a:r>
            <a:r>
              <a:rPr lang="en-US" altLang="zh-TW" b="1" dirty="0"/>
              <a:t>80</a:t>
            </a:r>
            <a:r>
              <a:rPr lang="zh-TW" altLang="zh-TW" dirty="0"/>
              <a:t>集，</a:t>
            </a:r>
          </a:p>
          <a:p>
            <a:pPr>
              <a:defRPr/>
            </a:pPr>
            <a:r>
              <a:rPr lang="zh-TW" altLang="zh-TW" dirty="0"/>
              <a:t>主題：</a:t>
            </a:r>
            <a:r>
              <a:rPr lang="zh-TW" altLang="zh-TW" b="1" dirty="0"/>
              <a:t>調伏自心不受境轉</a:t>
            </a:r>
            <a:endParaRPr lang="zh-TW" altLang="zh-TW" dirty="0"/>
          </a:p>
          <a:p>
            <a:pPr marL="0" indent="0">
              <a:buFontTx/>
              <a:buNone/>
              <a:defRPr/>
            </a:pPr>
            <a:endParaRPr lang="en-US" altLang="zh-TW" b="1" dirty="0"/>
          </a:p>
          <a:p>
            <a:pPr marL="0" indent="0">
              <a:buFontTx/>
              <a:buNone/>
              <a:defRPr/>
            </a:pPr>
            <a:r>
              <a:rPr lang="zh-TW" altLang="zh-TW" sz="2800" b="1" dirty="0"/>
              <a:t>從</a:t>
            </a:r>
            <a:r>
              <a:rPr lang="en-US" altLang="zh-TW" sz="2800" b="1" dirty="0"/>
              <a:t>0</a:t>
            </a:r>
            <a:r>
              <a:rPr lang="zh-TW" altLang="zh-TW" sz="2800" b="1" u="sng" dirty="0"/>
              <a:t>分</a:t>
            </a:r>
            <a:r>
              <a:rPr lang="en-US" altLang="zh-TW" sz="2800" b="1" u="sng" dirty="0"/>
              <a:t>20</a:t>
            </a:r>
            <a:r>
              <a:rPr lang="zh-TW" altLang="zh-TW" sz="2800" b="1" dirty="0"/>
              <a:t>起，至</a:t>
            </a:r>
            <a:r>
              <a:rPr lang="en-US" altLang="zh-TW" sz="2800" b="1" u="sng" dirty="0"/>
              <a:t>6</a:t>
            </a:r>
            <a:r>
              <a:rPr lang="zh-TW" altLang="zh-TW" sz="2800" b="1" u="sng" dirty="0"/>
              <a:t>分</a:t>
            </a:r>
            <a:r>
              <a:rPr lang="en-US" altLang="zh-TW" sz="2800" b="1" u="sng" dirty="0"/>
              <a:t>40 </a:t>
            </a:r>
            <a:r>
              <a:rPr lang="zh-TW" altLang="zh-TW" sz="2800" b="1" dirty="0" smtClean="0"/>
              <a:t>迄</a:t>
            </a:r>
            <a:endParaRPr lang="en-US" altLang="zh-TW" sz="2800" b="1" dirty="0" smtClean="0"/>
          </a:p>
          <a:p>
            <a:pPr marL="0" indent="0">
              <a:buFontTx/>
              <a:buNone/>
              <a:defRPr/>
            </a:pPr>
            <a:r>
              <a:rPr lang="zh-TW" altLang="en-US" sz="2800" b="1" dirty="0"/>
              <a:t>影像</a:t>
            </a:r>
            <a:r>
              <a:rPr lang="zh-TW" altLang="en-US" sz="2800" b="1" dirty="0" smtClean="0"/>
              <a:t>連結</a:t>
            </a:r>
            <a:r>
              <a:rPr lang="en-US" altLang="zh-TW" sz="2800" b="1" dirty="0" smtClean="0"/>
              <a:t>:</a:t>
            </a:r>
            <a:r>
              <a:rPr lang="zh-TW" altLang="en-US" sz="2800" b="1" dirty="0">
                <a:hlinkClick r:id="rId2" action="ppaction://hlinkfile"/>
              </a:rPr>
              <a:t>晨語</a:t>
            </a:r>
            <a:r>
              <a:rPr lang="en-US" altLang="zh-TW" sz="2800" b="1" dirty="0">
                <a:hlinkClick r:id="rId2" action="ppaction://hlinkfile"/>
              </a:rPr>
              <a:t>-</a:t>
            </a:r>
            <a:r>
              <a:rPr lang="zh-TW" altLang="en-US" sz="2800" b="1" dirty="0">
                <a:hlinkClick r:id="rId2" action="ppaction://hlinkfile"/>
              </a:rPr>
              <a:t>調伏自心不受境轉</a:t>
            </a:r>
            <a:r>
              <a:rPr lang="en-US" altLang="zh-TW" sz="2800" b="1" dirty="0">
                <a:hlinkClick r:id="rId2" action="ppaction://hlinkfile"/>
              </a:rPr>
              <a:t>(</a:t>
            </a:r>
            <a:r>
              <a:rPr lang="zh-TW" altLang="en-US" sz="2800" b="1" dirty="0">
                <a:hlinkClick r:id="rId2" action="ppaction://hlinkfile"/>
              </a:rPr>
              <a:t>剪輯</a:t>
            </a:r>
            <a:r>
              <a:rPr lang="en-US" altLang="zh-TW" sz="2800" b="1" dirty="0">
                <a:hlinkClick r:id="rId2" action="ppaction://hlinkfile"/>
              </a:rPr>
              <a:t>)</a:t>
            </a:r>
            <a:endParaRPr lang="zh-TW" altLang="en-US" sz="2800" dirty="0"/>
          </a:p>
        </p:txBody>
      </p:sp>
      <p:pic>
        <p:nvPicPr>
          <p:cNvPr id="4" name="Picture 2" descr="D:\謙謙的音樂圖片\圖片\各式圖片\慈濟\衲履足跡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38" y="0"/>
            <a:ext cx="2298700" cy="239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8229600" cy="4038600"/>
          </a:xfrm>
        </p:spPr>
        <p:txBody>
          <a:bodyPr/>
          <a:lstStyle/>
          <a:p>
            <a:pPr>
              <a:defRPr/>
            </a:pPr>
            <a:r>
              <a:rPr kumimoji="0" lang="zh-TW" altLang="zh-TW" b="1" dirty="0">
                <a:solidFill>
                  <a:schemeClr val="accent5">
                    <a:lumMod val="25000"/>
                  </a:schemeClr>
                </a:solidFill>
                <a:latin typeface="標楷體" pitchFamily="65" charset="-120"/>
              </a:rPr>
              <a:t>第一</a:t>
            </a:r>
            <a:r>
              <a:rPr kumimoji="0" lang="zh-TW" altLang="zh-TW" sz="8000" b="1" dirty="0">
                <a:solidFill>
                  <a:srgbClr val="C00000"/>
                </a:solidFill>
                <a:latin typeface="標楷體" pitchFamily="65" charset="-120"/>
              </a:rPr>
              <a:t>懺悔</a:t>
            </a:r>
            <a:r>
              <a:rPr kumimoji="0" lang="zh-TW" altLang="zh-TW" b="1" dirty="0">
                <a:solidFill>
                  <a:schemeClr val="accent5">
                    <a:lumMod val="25000"/>
                  </a:schemeClr>
                </a:solidFill>
                <a:latin typeface="標楷體" pitchFamily="65" charset="-120"/>
              </a:rPr>
              <a:t>煩惱障 </a:t>
            </a:r>
            <a:r>
              <a:rPr kumimoji="0" lang="en-US" altLang="zh-TW" b="1" dirty="0" smtClean="0">
                <a:solidFill>
                  <a:schemeClr val="accent5">
                    <a:lumMod val="25000"/>
                  </a:schemeClr>
                </a:solidFill>
                <a:latin typeface="標楷體" pitchFamily="65" charset="-120"/>
              </a:rPr>
              <a:t/>
            </a:r>
            <a:br>
              <a:rPr kumimoji="0" lang="en-US" altLang="zh-TW" b="1" dirty="0" smtClean="0">
                <a:solidFill>
                  <a:schemeClr val="accent5">
                    <a:lumMod val="25000"/>
                  </a:schemeClr>
                </a:solidFill>
                <a:latin typeface="標楷體" pitchFamily="65" charset="-120"/>
              </a:rPr>
            </a:br>
            <a:r>
              <a:rPr kumimoji="0" lang="zh-TW" altLang="zh-TW" b="1" dirty="0" smtClean="0">
                <a:solidFill>
                  <a:schemeClr val="accent5">
                    <a:lumMod val="25000"/>
                  </a:schemeClr>
                </a:solidFill>
                <a:latin typeface="標楷體" pitchFamily="65" charset="-120"/>
              </a:rPr>
              <a:t>煩惱</a:t>
            </a:r>
            <a:r>
              <a:rPr kumimoji="0" lang="zh-TW" altLang="zh-TW" b="1" dirty="0">
                <a:solidFill>
                  <a:schemeClr val="accent5">
                    <a:lumMod val="25000"/>
                  </a:schemeClr>
                </a:solidFill>
                <a:latin typeface="標楷體" pitchFamily="65" charset="-120"/>
              </a:rPr>
              <a:t>能生諸不善</a:t>
            </a:r>
            <a:r>
              <a:rPr kumimoji="0" lang="en-US" altLang="zh-TW" b="1" dirty="0">
                <a:solidFill>
                  <a:schemeClr val="accent5">
                    <a:lumMod val="25000"/>
                  </a:schemeClr>
                </a:solidFill>
                <a:latin typeface="標楷體" pitchFamily="65" charset="-120"/>
              </a:rPr>
              <a:t> </a:t>
            </a:r>
            <a:br>
              <a:rPr kumimoji="0" lang="en-US" altLang="zh-TW" b="1" dirty="0">
                <a:solidFill>
                  <a:schemeClr val="accent5">
                    <a:lumMod val="25000"/>
                  </a:schemeClr>
                </a:solidFill>
                <a:latin typeface="標楷體" pitchFamily="65" charset="-120"/>
              </a:rPr>
            </a:br>
            <a:endParaRPr lang="zh-TW" altLang="en-US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97283" name="內容版面配置區 2"/>
          <p:cNvSpPr>
            <a:spLocks noGrp="1"/>
          </p:cNvSpPr>
          <p:nvPr>
            <p:ph idx="1"/>
          </p:nvPr>
        </p:nvSpPr>
        <p:spPr>
          <a:xfrm>
            <a:off x="381000" y="5105400"/>
            <a:ext cx="8229600" cy="1477963"/>
          </a:xfrm>
        </p:spPr>
        <p:txBody>
          <a:bodyPr/>
          <a:lstStyle/>
          <a:p>
            <a:endParaRPr lang="zh-TW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4" descr="http://i.istockimg.com/file_thumbview_approve/16623323/2/16623323-16623323-boy-stood-next-to-a-large-pile-of-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69888"/>
            <a:ext cx="3657600" cy="349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8435" name="Text Box 3"/>
          <p:cNvSpPr txBox="1">
            <a:spLocks noChangeArrowheads="1"/>
          </p:cNvSpPr>
          <p:nvPr/>
        </p:nvSpPr>
        <p:spPr bwMode="auto">
          <a:xfrm>
            <a:off x="228600" y="2743200"/>
            <a:ext cx="8610600" cy="37242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endParaRPr lang="en-US" altLang="zh-TW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en-US" altLang="zh-TW" sz="5400" dirty="0">
                <a:solidFill>
                  <a:srgbClr val="C00000"/>
                </a:solidFill>
                <a:latin typeface="+mn-ea"/>
                <a:ea typeface="+mn-ea"/>
              </a:rPr>
              <a:t>《</a:t>
            </a:r>
            <a:r>
              <a:rPr lang="zh-TW" altLang="en-US" sz="5400" dirty="0">
                <a:solidFill>
                  <a:srgbClr val="C00000"/>
                </a:solidFill>
                <a:latin typeface="+mn-ea"/>
                <a:ea typeface="+mn-ea"/>
              </a:rPr>
              <a:t>懺悔</a:t>
            </a:r>
            <a:r>
              <a:rPr lang="en-US" altLang="zh-TW" sz="5400" dirty="0">
                <a:solidFill>
                  <a:srgbClr val="C00000"/>
                </a:solidFill>
                <a:latin typeface="+mn-ea"/>
                <a:ea typeface="+mn-ea"/>
              </a:rPr>
              <a:t>》</a:t>
            </a:r>
          </a:p>
          <a:p>
            <a:pPr>
              <a:buFont typeface="Wingdings" pitchFamily="2" charset="2"/>
              <a:buNone/>
              <a:defRPr/>
            </a:pPr>
            <a:r>
              <a:rPr lang="zh-TW" alt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是徹底改過、洗除垢穢。</a:t>
            </a:r>
            <a:endParaRPr lang="en-US" altLang="zh-TW" sz="5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  <a:p>
            <a:pPr>
              <a:buFont typeface="Wingdings" pitchFamily="2" charset="2"/>
              <a:buNone/>
              <a:defRPr/>
            </a:pPr>
            <a:r>
              <a:rPr lang="zh-TW" alt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如果不徹底覺悟，業會越造越多。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rgbClr val="FFFFFF"/>
                </a:solidFill>
              </a:rPr>
              <a:t>翻</a:t>
            </a:r>
            <a:r>
              <a:rPr kumimoji="0" lang="zh-CN" altLang="en-US" sz="1400" kern="0" dirty="0">
                <a:solidFill>
                  <a:srgbClr val="FFFFFF"/>
                </a:solidFill>
              </a:rPr>
              <a:t>拍</a:t>
            </a:r>
            <a:r>
              <a:rPr kumimoji="0" lang="zh-TW" altLang="en-US" sz="1400" kern="0" dirty="0">
                <a:solidFill>
                  <a:srgbClr val="FFFFFF"/>
                </a:solidFill>
              </a:rPr>
              <a:t>自網路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229600" cy="4038600"/>
          </a:xfrm>
        </p:spPr>
        <p:txBody>
          <a:bodyPr/>
          <a:lstStyle/>
          <a:p>
            <a:pPr>
              <a:defRPr/>
            </a:pPr>
            <a:r>
              <a:rPr kumimoji="0" lang="zh-TW" altLang="zh-TW" b="1" dirty="0" smtClean="0">
                <a:solidFill>
                  <a:schemeClr val="accent5">
                    <a:lumMod val="25000"/>
                  </a:schemeClr>
                </a:solidFill>
                <a:latin typeface="標楷體" pitchFamily="65" charset="-120"/>
              </a:rPr>
              <a:t>煩惱</a:t>
            </a:r>
            <a:r>
              <a:rPr kumimoji="0" lang="zh-TW" altLang="zh-TW" b="1" dirty="0">
                <a:solidFill>
                  <a:schemeClr val="accent5">
                    <a:lumMod val="25000"/>
                  </a:schemeClr>
                </a:solidFill>
                <a:latin typeface="標楷體" pitchFamily="65" charset="-120"/>
              </a:rPr>
              <a:t>皆從</a:t>
            </a:r>
            <a:r>
              <a:rPr kumimoji="0" lang="zh-TW" altLang="zh-TW" sz="8000" b="1" dirty="0">
                <a:solidFill>
                  <a:srgbClr val="C00000"/>
                </a:solidFill>
                <a:latin typeface="標楷體" pitchFamily="65" charset="-120"/>
              </a:rPr>
              <a:t>意念</a:t>
            </a:r>
            <a:r>
              <a:rPr kumimoji="0" lang="zh-TW" altLang="zh-TW" b="1" dirty="0" smtClean="0">
                <a:solidFill>
                  <a:schemeClr val="accent5">
                    <a:lumMod val="25000"/>
                  </a:schemeClr>
                </a:solidFill>
                <a:latin typeface="標楷體" pitchFamily="65" charset="-120"/>
              </a:rPr>
              <a:t>起</a:t>
            </a:r>
            <a:r>
              <a:rPr kumimoji="0" lang="en-US" altLang="zh-TW" b="1" dirty="0" smtClean="0">
                <a:solidFill>
                  <a:schemeClr val="accent5">
                    <a:lumMod val="25000"/>
                  </a:schemeClr>
                </a:solidFill>
                <a:latin typeface="標楷體" pitchFamily="65" charset="-120"/>
              </a:rPr>
              <a:t/>
            </a:r>
            <a:br>
              <a:rPr kumimoji="0" lang="en-US" altLang="zh-TW" b="1" dirty="0" smtClean="0">
                <a:solidFill>
                  <a:schemeClr val="accent5">
                    <a:lumMod val="25000"/>
                  </a:schemeClr>
                </a:solidFill>
                <a:latin typeface="標楷體" pitchFamily="65" charset="-120"/>
              </a:rPr>
            </a:br>
            <a:r>
              <a:rPr kumimoji="0" lang="en-US" altLang="zh-TW" b="1" dirty="0" smtClean="0">
                <a:solidFill>
                  <a:schemeClr val="accent5">
                    <a:lumMod val="25000"/>
                  </a:schemeClr>
                </a:solidFill>
                <a:latin typeface="標楷體" pitchFamily="65" charset="-120"/>
              </a:rPr>
              <a:t>--</a:t>
            </a:r>
            <a:r>
              <a:rPr kumimoji="0" lang="zh-TW" altLang="en-US" b="1" dirty="0" smtClean="0">
                <a:solidFill>
                  <a:schemeClr val="accent5">
                    <a:lumMod val="25000"/>
                  </a:schemeClr>
                </a:solidFill>
                <a:latin typeface="標楷體" pitchFamily="65" charset="-120"/>
              </a:rPr>
              <a:t>試試看，您怎麼辦</a:t>
            </a:r>
            <a:r>
              <a:rPr kumimoji="0" lang="en-US" altLang="zh-TW" b="1" dirty="0" smtClean="0">
                <a:solidFill>
                  <a:schemeClr val="accent5">
                    <a:lumMod val="25000"/>
                  </a:schemeClr>
                </a:solidFill>
                <a:latin typeface="標楷體" pitchFamily="65" charset="-120"/>
              </a:rPr>
              <a:t>?</a:t>
            </a:r>
            <a:endParaRPr lang="zh-TW" altLang="en-US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99331" name="內容版面配置區 2"/>
          <p:cNvSpPr>
            <a:spLocks noGrp="1"/>
          </p:cNvSpPr>
          <p:nvPr>
            <p:ph idx="1"/>
          </p:nvPr>
        </p:nvSpPr>
        <p:spPr>
          <a:xfrm>
            <a:off x="381000" y="5105400"/>
            <a:ext cx="8229600" cy="1477963"/>
          </a:xfrm>
        </p:spPr>
        <p:txBody>
          <a:bodyPr/>
          <a:lstStyle/>
          <a:p>
            <a:endParaRPr lang="zh-TW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335213"/>
            <a:ext cx="441960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838200"/>
            <a:ext cx="4648200" cy="1143000"/>
          </a:xfrm>
        </p:spPr>
        <p:txBody>
          <a:bodyPr/>
          <a:lstStyle/>
          <a:p>
            <a:pPr>
              <a:defRPr/>
            </a:pPr>
            <a:r>
              <a:rPr lang="zh-TW" alt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忙</a:t>
            </a:r>
            <a:r>
              <a:rPr lang="en-US" altLang="zh-TW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zh-TW" alt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rgbClr val="FFFFFF"/>
                </a:solidFill>
              </a:rPr>
              <a:t>翻</a:t>
            </a:r>
            <a:r>
              <a:rPr kumimoji="0" lang="zh-CN" altLang="en-US" sz="1400" kern="0" dirty="0">
                <a:solidFill>
                  <a:srgbClr val="FFFFFF"/>
                </a:solidFill>
              </a:rPr>
              <a:t>拍</a:t>
            </a:r>
            <a:r>
              <a:rPr kumimoji="0" lang="zh-TW" altLang="en-US" sz="1400" kern="0" dirty="0">
                <a:solidFill>
                  <a:srgbClr val="FFFFFF"/>
                </a:solidFill>
              </a:rPr>
              <a:t>自網路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謙謙的音樂圖片\圖片\各式圖片\慈濟\衲履足跡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38" y="0"/>
            <a:ext cx="2298700" cy="239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381000" y="838200"/>
            <a:ext cx="777240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>
              <a:defRPr/>
            </a:pPr>
            <a:r>
              <a:rPr lang="zh-TW" alt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上人說</a:t>
            </a:r>
            <a:r>
              <a:rPr lang="en-US" altLang="zh-TW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zh-TW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副標題 2"/>
          <p:cNvSpPr txBox="1">
            <a:spLocks/>
          </p:cNvSpPr>
          <p:nvPr/>
        </p:nvSpPr>
        <p:spPr>
          <a:xfrm>
            <a:off x="1371600" y="2819400"/>
            <a:ext cx="6400800" cy="1752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zh-TW" altLang="en-US" sz="6600" dirty="0" smtClean="0"/>
              <a:t>換一種工作</a:t>
            </a:r>
            <a:endParaRPr lang="en-US" altLang="zh-TW" sz="6600" dirty="0" smtClean="0"/>
          </a:p>
          <a:p>
            <a:pPr marL="0" indent="0">
              <a:buNone/>
            </a:pPr>
            <a:r>
              <a:rPr lang="zh-TW" altLang="en-US" sz="6600" dirty="0" smtClean="0"/>
              <a:t>就是休息。</a:t>
            </a:r>
          </a:p>
          <a:p>
            <a:pPr marL="0" indent="0">
              <a:buNone/>
            </a:pPr>
            <a:endParaRPr lang="zh-TW" altLang="en-US" sz="6600" dirty="0" smtClean="0"/>
          </a:p>
        </p:txBody>
      </p:sp>
    </p:spTree>
    <p:extLst>
      <p:ext uri="{BB962C8B-B14F-4D97-AF65-F5344CB8AC3E}">
        <p14:creationId xmlns:p14="http://schemas.microsoft.com/office/powerpoint/2010/main" val="185292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1126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11268" name="Picture 2" descr="佛陀画传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223375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rgbClr val="FFFFFF"/>
                </a:solidFill>
              </a:rPr>
              <a:t>翻</a:t>
            </a:r>
            <a:r>
              <a:rPr kumimoji="0" lang="zh-CN" altLang="en-US" sz="1400" kern="0" dirty="0">
                <a:solidFill>
                  <a:srgbClr val="FFFFFF"/>
                </a:solidFill>
              </a:rPr>
              <a:t>拍</a:t>
            </a:r>
            <a:r>
              <a:rPr kumimoji="0" lang="zh-TW" altLang="en-US" sz="1400" kern="0" dirty="0">
                <a:solidFill>
                  <a:srgbClr val="FFFFFF"/>
                </a:solidFill>
              </a:rPr>
              <a:t>自網路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7088" y="765175"/>
            <a:ext cx="7772400" cy="4264025"/>
          </a:xfrm>
        </p:spPr>
        <p:txBody>
          <a:bodyPr/>
          <a:lstStyle/>
          <a:p>
            <a:pPr>
              <a:defRPr/>
            </a:pPr>
            <a:r>
              <a:rPr lang="zh-TW" alt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為了顧三餐</a:t>
            </a:r>
            <a:r>
              <a:rPr lang="en-US" altLang="zh-TW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TW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好像轉陀螺</a:t>
            </a:r>
            <a:r>
              <a:rPr lang="en-US" altLang="zh-TW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zh-TW" alt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謙謙的音樂圖片\圖片\各式圖片\慈濟\衲履足跡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38" y="0"/>
            <a:ext cx="2298700" cy="239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381000" y="838200"/>
            <a:ext cx="777240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>
              <a:defRPr/>
            </a:pPr>
            <a:r>
              <a:rPr lang="zh-TW" alt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上人說</a:t>
            </a:r>
            <a:r>
              <a:rPr lang="en-US" altLang="zh-TW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zh-TW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副標題 2"/>
          <p:cNvSpPr txBox="1">
            <a:spLocks/>
          </p:cNvSpPr>
          <p:nvPr/>
        </p:nvSpPr>
        <p:spPr>
          <a:xfrm>
            <a:off x="1371600" y="1981200"/>
            <a:ext cx="6400800" cy="1752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zh-TW" altLang="en-US" sz="6600" dirty="0" smtClean="0"/>
              <a:t>只要肯做，不怕沒犁拖，</a:t>
            </a:r>
          </a:p>
          <a:p>
            <a:pPr marL="0" indent="0">
              <a:buNone/>
            </a:pPr>
            <a:r>
              <a:rPr lang="zh-TW" altLang="en-US" sz="6600" dirty="0" smtClean="0"/>
              <a:t>只要肯做，沒有過不去的苦。</a:t>
            </a:r>
          </a:p>
        </p:txBody>
      </p:sp>
    </p:spTree>
    <p:extLst>
      <p:ext uri="{BB962C8B-B14F-4D97-AF65-F5344CB8AC3E}">
        <p14:creationId xmlns:p14="http://schemas.microsoft.com/office/powerpoint/2010/main" val="252373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0" y="3048000"/>
            <a:ext cx="46609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4213" y="1387475"/>
            <a:ext cx="7772400" cy="1584325"/>
          </a:xfrm>
        </p:spPr>
        <p:txBody>
          <a:bodyPr/>
          <a:lstStyle/>
          <a:p>
            <a:pPr>
              <a:defRPr/>
            </a:pPr>
            <a:r>
              <a:rPr lang="zh-TW" alt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心亂，心雜，</a:t>
            </a:r>
            <a:r>
              <a:rPr lang="en-US" altLang="zh-TW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TW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生命的方向在哪</a:t>
            </a:r>
            <a:r>
              <a:rPr lang="en-US" altLang="zh-TW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zh-TW" alt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chemeClr val="tx1"/>
                </a:solidFill>
              </a:rPr>
              <a:t>翻</a:t>
            </a:r>
            <a:r>
              <a:rPr kumimoji="0" lang="zh-CN" altLang="en-US" sz="1400" kern="0" dirty="0">
                <a:solidFill>
                  <a:schemeClr val="tx1"/>
                </a:solidFill>
              </a:rPr>
              <a:t>拍</a:t>
            </a:r>
            <a:r>
              <a:rPr kumimoji="0" lang="zh-TW" altLang="en-US" sz="1400" kern="0" dirty="0">
                <a:solidFill>
                  <a:schemeClr val="tx1"/>
                </a:solidFill>
              </a:rPr>
              <a:t>自網路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謙謙的音樂圖片\圖片\各式圖片\慈濟\衲履足跡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38" y="0"/>
            <a:ext cx="2298700" cy="239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381000" y="838200"/>
            <a:ext cx="777240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5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>
              <a:defRPr/>
            </a:pPr>
            <a:r>
              <a:rPr lang="zh-TW" alt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上人說</a:t>
            </a:r>
            <a:r>
              <a:rPr lang="en-US" altLang="zh-TW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zh-TW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副標題 2"/>
          <p:cNvSpPr txBox="1">
            <a:spLocks/>
          </p:cNvSpPr>
          <p:nvPr/>
        </p:nvSpPr>
        <p:spPr>
          <a:xfrm>
            <a:off x="1371600" y="3505200"/>
            <a:ext cx="6400800" cy="1752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zh-TW" altLang="en-US" sz="6600" dirty="0" smtClean="0"/>
              <a:t>無所求的付出。</a:t>
            </a:r>
          </a:p>
        </p:txBody>
      </p:sp>
    </p:spTree>
    <p:extLst>
      <p:ext uri="{BB962C8B-B14F-4D97-AF65-F5344CB8AC3E}">
        <p14:creationId xmlns:p14="http://schemas.microsoft.com/office/powerpoint/2010/main" val="261791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533400" y="838200"/>
            <a:ext cx="657383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48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想把心的污垢去除，應當以付出無所求的心幫助貧窮者，</a:t>
            </a:r>
            <a:r>
              <a:rPr lang="zh-TW" altLang="en-US" sz="4800" dirty="0" smtClean="0">
                <a:solidFill>
                  <a:srgbClr val="FFFF66"/>
                </a:solidFill>
                <a:latin typeface="標楷體" pitchFamily="65" charset="-120"/>
                <a:ea typeface="標楷體" pitchFamily="65" charset="-120"/>
              </a:rPr>
              <a:t>在自己生活安定之餘，還有能力可以去幫助欠缺者，才是行於正道。</a:t>
            </a:r>
          </a:p>
        </p:txBody>
      </p:sp>
      <p:pic>
        <p:nvPicPr>
          <p:cNvPr id="7" name="Picture 2" descr="D:\謙謙的音樂圖片\圖片\各式圖片\慈濟\衲履足跡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38" y="0"/>
            <a:ext cx="2298700" cy="239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1979612" y="6103929"/>
            <a:ext cx="701198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en-US" altLang="zh-TW" sz="2800" dirty="0" smtClean="0">
                <a:solidFill>
                  <a:schemeClr val="bg1"/>
                </a:solidFill>
                <a:latin typeface="Tahoma" pitchFamily="34" charset="0"/>
                <a:ea typeface="華康魏碑體"/>
                <a:cs typeface="華康魏碑體"/>
              </a:rPr>
              <a:t>《</a:t>
            </a:r>
            <a:r>
              <a:rPr lang="zh-TW" altLang="en-US" sz="2800" dirty="0">
                <a:solidFill>
                  <a:schemeClr val="bg1"/>
                </a:solidFill>
                <a:latin typeface="Tahoma" pitchFamily="34" charset="0"/>
                <a:ea typeface="華康魏碑體"/>
                <a:cs typeface="華康魏碑體"/>
              </a:rPr>
              <a:t>慈悲三昧水</a:t>
            </a:r>
            <a:r>
              <a:rPr lang="zh-TW" altLang="en-US" sz="2800" dirty="0" smtClean="0">
                <a:solidFill>
                  <a:schemeClr val="bg1"/>
                </a:solidFill>
                <a:latin typeface="Tahoma" pitchFamily="34" charset="0"/>
                <a:ea typeface="華康魏碑體"/>
                <a:cs typeface="華康魏碑體"/>
              </a:rPr>
              <a:t>懺講記</a:t>
            </a:r>
            <a:r>
              <a:rPr lang="en-US" altLang="zh-TW" sz="2800" dirty="0" smtClean="0">
                <a:solidFill>
                  <a:schemeClr val="bg1"/>
                </a:solidFill>
                <a:latin typeface="Tahoma" pitchFamily="34" charset="0"/>
                <a:ea typeface="華康魏碑體"/>
                <a:cs typeface="華康魏碑體"/>
              </a:rPr>
              <a:t>》P.458</a:t>
            </a:r>
          </a:p>
          <a:p>
            <a:endParaRPr lang="en-US" altLang="zh-TW" sz="2800" dirty="0">
              <a:solidFill>
                <a:schemeClr val="bg1"/>
              </a:solidFill>
              <a:latin typeface="Tahoma" pitchFamily="34" charset="0"/>
              <a:ea typeface="華康魏碑體"/>
              <a:cs typeface="華康魏碑體"/>
            </a:endParaRPr>
          </a:p>
        </p:txBody>
      </p:sp>
    </p:spTree>
    <p:extLst>
      <p:ext uri="{BB962C8B-B14F-4D97-AF65-F5344CB8AC3E}">
        <p14:creationId xmlns:p14="http://schemas.microsoft.com/office/powerpoint/2010/main" val="353179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標題 1"/>
          <p:cNvSpPr>
            <a:spLocks noGrp="1"/>
          </p:cNvSpPr>
          <p:nvPr>
            <p:ph type="title"/>
          </p:nvPr>
        </p:nvSpPr>
        <p:spPr>
          <a:xfrm>
            <a:off x="152400" y="762000"/>
            <a:ext cx="4724400" cy="5181600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6600"/>
                </a:solidFill>
              </a:rPr>
              <a:t>知足心</a:t>
            </a:r>
            <a:r>
              <a:rPr lang="en-US" altLang="zh-TW" dirty="0" smtClean="0">
                <a:solidFill>
                  <a:srgbClr val="006600"/>
                </a:solidFill>
              </a:rPr>
              <a:t/>
            </a:r>
            <a:br>
              <a:rPr lang="en-US" altLang="zh-TW" dirty="0" smtClean="0">
                <a:solidFill>
                  <a:srgbClr val="006600"/>
                </a:solidFill>
              </a:rPr>
            </a:br>
            <a:r>
              <a:rPr lang="zh-TW" altLang="en-US" dirty="0" smtClean="0">
                <a:solidFill>
                  <a:srgbClr val="FF0000"/>
                </a:solidFill>
              </a:rPr>
              <a:t>貪著心</a:t>
            </a:r>
            <a:r>
              <a:rPr lang="en-US" altLang="zh-TW" dirty="0" smtClean="0">
                <a:solidFill>
                  <a:srgbClr val="FF0000"/>
                </a:solidFill>
              </a:rPr>
              <a:t/>
            </a:r>
            <a:br>
              <a:rPr lang="en-US" altLang="zh-TW" dirty="0" smtClean="0">
                <a:solidFill>
                  <a:srgbClr val="FF0000"/>
                </a:solidFill>
              </a:rPr>
            </a:br>
            <a:r>
              <a:rPr lang="zh-TW" altLang="en-US" dirty="0" smtClean="0">
                <a:solidFill>
                  <a:srgbClr val="006600"/>
                </a:solidFill>
              </a:rPr>
              <a:t>歡喜心</a:t>
            </a:r>
            <a:r>
              <a:rPr lang="en-US" altLang="zh-TW" dirty="0" smtClean="0">
                <a:solidFill>
                  <a:srgbClr val="006600"/>
                </a:solidFill>
              </a:rPr>
              <a:t/>
            </a:r>
            <a:br>
              <a:rPr lang="en-US" altLang="zh-TW" dirty="0" smtClean="0">
                <a:solidFill>
                  <a:srgbClr val="006600"/>
                </a:solidFill>
              </a:rPr>
            </a:br>
            <a:r>
              <a:rPr lang="zh-TW" altLang="en-US" dirty="0" smtClean="0">
                <a:solidFill>
                  <a:srgbClr val="FF0000"/>
                </a:solidFill>
              </a:rPr>
              <a:t>嗔</a:t>
            </a:r>
            <a:r>
              <a:rPr lang="zh-TW" altLang="en-US" dirty="0">
                <a:solidFill>
                  <a:srgbClr val="FF0000"/>
                </a:solidFill>
              </a:rPr>
              <a:t>恨</a:t>
            </a:r>
            <a:r>
              <a:rPr lang="zh-TW" altLang="en-US" dirty="0" smtClean="0">
                <a:solidFill>
                  <a:srgbClr val="FF0000"/>
                </a:solidFill>
              </a:rPr>
              <a:t>心</a:t>
            </a:r>
            <a:r>
              <a:rPr lang="en-US" altLang="zh-TW" dirty="0" smtClean="0">
                <a:solidFill>
                  <a:srgbClr val="FF0000"/>
                </a:solidFill>
              </a:rPr>
              <a:t/>
            </a:r>
            <a:br>
              <a:rPr lang="en-US" altLang="zh-TW" dirty="0" smtClean="0">
                <a:solidFill>
                  <a:srgbClr val="FF0000"/>
                </a:solidFill>
              </a:rPr>
            </a:br>
            <a:r>
              <a:rPr lang="zh-TW" altLang="en-US" dirty="0" smtClean="0">
                <a:solidFill>
                  <a:srgbClr val="006600"/>
                </a:solidFill>
              </a:rPr>
              <a:t>清淨心</a:t>
            </a:r>
            <a:r>
              <a:rPr lang="en-US" altLang="zh-TW" dirty="0" smtClean="0">
                <a:solidFill>
                  <a:srgbClr val="006600"/>
                </a:solidFill>
              </a:rPr>
              <a:t/>
            </a:r>
            <a:br>
              <a:rPr lang="en-US" altLang="zh-TW" dirty="0" smtClean="0">
                <a:solidFill>
                  <a:srgbClr val="006600"/>
                </a:solidFill>
              </a:rPr>
            </a:br>
            <a:r>
              <a:rPr lang="zh-TW" altLang="en-US" dirty="0" smtClean="0">
                <a:solidFill>
                  <a:srgbClr val="FF0000"/>
                </a:solidFill>
              </a:rPr>
              <a:t>愚痴心</a:t>
            </a:r>
          </a:p>
        </p:txBody>
      </p:sp>
      <p:pic>
        <p:nvPicPr>
          <p:cNvPr id="111619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625475"/>
            <a:ext cx="4103688" cy="586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rgbClr val="FFFFFF"/>
                </a:solidFill>
              </a:rPr>
              <a:t>翻</a:t>
            </a:r>
            <a:r>
              <a:rPr kumimoji="0" lang="zh-CN" altLang="en-US" sz="1400" kern="0" dirty="0">
                <a:solidFill>
                  <a:srgbClr val="FFFFFF"/>
                </a:solidFill>
              </a:rPr>
              <a:t>拍</a:t>
            </a:r>
            <a:r>
              <a:rPr kumimoji="0" lang="zh-TW" altLang="en-US" sz="1400" kern="0" dirty="0">
                <a:solidFill>
                  <a:srgbClr val="FFFFFF"/>
                </a:solidFill>
              </a:rPr>
              <a:t>自網路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圖片 1" descr="A00-2012全球四合一課程-空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0" y="1371600"/>
            <a:ext cx="91440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en-US" altLang="zh-TW" sz="11000" b="1">
                <a:solidFill>
                  <a:srgbClr val="800000"/>
                </a:solidFill>
                <a:latin typeface="標楷體" pitchFamily="65" charset="-120"/>
                <a:ea typeface="標楷體" pitchFamily="65" charset="-120"/>
              </a:rPr>
              <a:t>     </a:t>
            </a:r>
            <a:r>
              <a:rPr kumimoji="0" lang="zh-TW" altLang="en-US" sz="11000" b="1">
                <a:solidFill>
                  <a:srgbClr val="800000"/>
                </a:solidFill>
                <a:latin typeface="標楷體" pitchFamily="65" charset="-120"/>
                <a:ea typeface="標楷體" pitchFamily="65" charset="-120"/>
              </a:rPr>
              <a:t>一念心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:\Users\Aspire4755G\Desktop\2012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52400"/>
            <a:ext cx="1066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8" name="Oval 2"/>
          <p:cNvSpPr>
            <a:spLocks noChangeArrowheads="1"/>
          </p:cNvSpPr>
          <p:nvPr/>
        </p:nvSpPr>
        <p:spPr bwMode="auto">
          <a:xfrm>
            <a:off x="2895600" y="609600"/>
            <a:ext cx="3962400" cy="1295400"/>
          </a:xfrm>
          <a:prstGeom prst="ellipse">
            <a:avLst/>
          </a:prstGeom>
          <a:gradFill rotWithShape="0">
            <a:gsLst>
              <a:gs pos="0">
                <a:srgbClr val="CCFFFF"/>
              </a:gs>
              <a:gs pos="100000">
                <a:srgbClr val="5E7676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0" lang="zh-TW" altLang="zh-TW">
              <a:latin typeface="Rockwell" pitchFamily="18" charset="0"/>
              <a:ea typeface="標楷體" pitchFamily="65" charset="-120"/>
            </a:endParaRPr>
          </a:p>
        </p:txBody>
      </p:sp>
      <p:sp>
        <p:nvSpPr>
          <p:cNvPr id="113669" name="Text Box 4"/>
          <p:cNvSpPr txBox="1">
            <a:spLocks noChangeArrowheads="1"/>
          </p:cNvSpPr>
          <p:nvPr/>
        </p:nvSpPr>
        <p:spPr bwMode="auto">
          <a:xfrm>
            <a:off x="3348038" y="762000"/>
            <a:ext cx="345598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92628" rIns="90000" bIns="45000"/>
          <a:lstStyle>
            <a:lvl1pPr eaLnBrk="0" hangingPunct="0">
              <a:tabLst>
                <a:tab pos="723900" algn="l"/>
                <a:tab pos="1447800" algn="l"/>
                <a:tab pos="2171700" algn="l"/>
              </a:tabLs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</a:tabLs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</a:tabLs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</a:tabLs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</a:tabLs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ts val="888"/>
              </a:spcBef>
            </a:pPr>
            <a:r>
              <a:rPr kumimoji="0" lang="zh-TW" altLang="en-US" sz="5400" b="1">
                <a:solidFill>
                  <a:srgbClr val="333399"/>
                </a:solidFill>
                <a:latin typeface="Rockwell" pitchFamily="18" charset="0"/>
                <a:ea typeface="標楷體" pitchFamily="65" charset="-120"/>
              </a:rPr>
              <a:t>分享時刻</a:t>
            </a:r>
            <a:endParaRPr kumimoji="0" lang="en-US" sz="5400" b="1">
              <a:solidFill>
                <a:srgbClr val="333399"/>
              </a:solidFill>
              <a:latin typeface="Rockwell" pitchFamily="18" charset="0"/>
              <a:ea typeface="標楷體" pitchFamily="65" charset="-120"/>
            </a:endParaRPr>
          </a:p>
        </p:txBody>
      </p:sp>
      <p:sp>
        <p:nvSpPr>
          <p:cNvPr id="113670" name="文字方塊 5"/>
          <p:cNvSpPr txBox="1">
            <a:spLocks noChangeArrowheads="1"/>
          </p:cNvSpPr>
          <p:nvPr/>
        </p:nvSpPr>
        <p:spPr bwMode="auto">
          <a:xfrm>
            <a:off x="1476375" y="2636838"/>
            <a:ext cx="6048375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4800" b="1">
                <a:latin typeface="標楷體" pitchFamily="65" charset="-120"/>
                <a:ea typeface="標楷體" pitchFamily="65" charset="-120"/>
              </a:rPr>
              <a:t>生活中面對境界，</a:t>
            </a:r>
            <a:endParaRPr kumimoji="0" lang="en-US" altLang="zh-TW" sz="4800" b="1">
              <a:latin typeface="標楷體" pitchFamily="65" charset="-120"/>
              <a:ea typeface="標楷體" pitchFamily="65" charset="-120"/>
            </a:endParaRPr>
          </a:p>
          <a:p>
            <a:pPr algn="ctr" eaLnBrk="1" hangingPunct="1"/>
            <a:r>
              <a:rPr kumimoji="0" lang="zh-TW" altLang="en-US" sz="4800" b="1">
                <a:latin typeface="標楷體" pitchFamily="65" charset="-120"/>
                <a:ea typeface="標楷體" pitchFamily="65" charset="-120"/>
              </a:rPr>
              <a:t>面對不柔和的聲色，</a:t>
            </a:r>
          </a:p>
          <a:p>
            <a:pPr algn="ctr" eaLnBrk="1" hangingPunct="1"/>
            <a:r>
              <a:rPr kumimoji="0" lang="zh-TW" altLang="en-US" sz="4800" b="1">
                <a:latin typeface="標楷體" pitchFamily="65" charset="-120"/>
                <a:ea typeface="標楷體" pitchFamily="65" charset="-120"/>
              </a:rPr>
              <a:t>您如何面對？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1268413"/>
            <a:ext cx="8353425" cy="4752975"/>
          </a:xfrm>
        </p:spPr>
        <p:txBody>
          <a:bodyPr/>
          <a:lstStyle/>
          <a:p>
            <a:r>
              <a:rPr lang="zh-TW" altLang="zh-TW" sz="4000" smtClean="0"/>
              <a:t>既然是佛弟子，一舉一動應該敬慎虔誠，心念時時不離佛，心中有佛，行中有法，法中有禪，行度眾生，則清浄無染的世界不遠矣！</a:t>
            </a:r>
            <a:r>
              <a:rPr lang="en-US" altLang="zh-TW" sz="2400" smtClean="0">
                <a:latin typeface="標楷體" pitchFamily="65" charset="-120"/>
              </a:rPr>
              <a:t>(P.976)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1229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12292" name="Picture 2" descr="佛陀画传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260350"/>
            <a:ext cx="9159875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rgbClr val="FFFFFF"/>
                </a:solidFill>
              </a:rPr>
              <a:t>翻</a:t>
            </a:r>
            <a:r>
              <a:rPr kumimoji="0" lang="zh-CN" altLang="en-US" sz="1400" kern="0" dirty="0">
                <a:solidFill>
                  <a:srgbClr val="FFFFFF"/>
                </a:solidFill>
              </a:rPr>
              <a:t>拍</a:t>
            </a:r>
            <a:r>
              <a:rPr kumimoji="0" lang="zh-TW" altLang="en-US" sz="1400" kern="0" dirty="0">
                <a:solidFill>
                  <a:srgbClr val="FFFFFF"/>
                </a:solidFill>
              </a:rPr>
              <a:t>自網路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發現</a:t>
            </a:r>
          </a:p>
        </p:txBody>
      </p:sp>
      <p:sp>
        <p:nvSpPr>
          <p:cNvPr id="13315" name="內容版面配置區 2"/>
          <p:cNvSpPr>
            <a:spLocks noGrp="1"/>
          </p:cNvSpPr>
          <p:nvPr>
            <p:ph idx="1"/>
          </p:nvPr>
        </p:nvSpPr>
        <p:spPr>
          <a:xfrm>
            <a:off x="395288" y="914400"/>
            <a:ext cx="8229600" cy="4525963"/>
          </a:xfrm>
        </p:spPr>
        <p:txBody>
          <a:bodyPr/>
          <a:lstStyle/>
          <a:p>
            <a:r>
              <a:rPr lang="zh-TW" altLang="en-US" sz="6600" smtClean="0">
                <a:solidFill>
                  <a:schemeClr val="tx1"/>
                </a:solidFill>
              </a:rPr>
              <a:t>生</a:t>
            </a:r>
            <a:endParaRPr lang="en-US" altLang="zh-TW" sz="6600" smtClean="0">
              <a:solidFill>
                <a:schemeClr val="tx1"/>
              </a:solidFill>
            </a:endParaRPr>
          </a:p>
          <a:p>
            <a:r>
              <a:rPr lang="zh-TW" altLang="en-US" sz="6600" smtClean="0">
                <a:solidFill>
                  <a:schemeClr val="tx1"/>
                </a:solidFill>
              </a:rPr>
              <a:t>老</a:t>
            </a:r>
            <a:endParaRPr lang="en-US" altLang="zh-TW" sz="6600" smtClean="0">
              <a:solidFill>
                <a:schemeClr val="tx1"/>
              </a:solidFill>
            </a:endParaRPr>
          </a:p>
          <a:p>
            <a:r>
              <a:rPr lang="zh-TW" altLang="en-US" sz="6600" smtClean="0">
                <a:solidFill>
                  <a:schemeClr val="tx1"/>
                </a:solidFill>
              </a:rPr>
              <a:t>病</a:t>
            </a:r>
            <a:endParaRPr lang="en-US" altLang="zh-TW" sz="6600" smtClean="0">
              <a:solidFill>
                <a:schemeClr val="tx1"/>
              </a:solidFill>
            </a:endParaRPr>
          </a:p>
          <a:p>
            <a:r>
              <a:rPr lang="zh-TW" altLang="en-US" sz="6600" smtClean="0">
                <a:solidFill>
                  <a:schemeClr val="tx1"/>
                </a:solidFill>
              </a:rPr>
              <a:t>死</a:t>
            </a:r>
          </a:p>
        </p:txBody>
      </p:sp>
      <p:pic>
        <p:nvPicPr>
          <p:cNvPr id="13316" name="Picture 2" descr="萝卜网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5711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848600" y="6533569"/>
            <a:ext cx="1447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0" dirty="0">
                <a:solidFill>
                  <a:srgbClr val="FFFFFF"/>
                </a:solidFill>
              </a:rPr>
              <a:t>翻</a:t>
            </a:r>
            <a:r>
              <a:rPr kumimoji="0" lang="zh-CN" altLang="en-US" sz="1400" kern="0" dirty="0">
                <a:solidFill>
                  <a:srgbClr val="FFFFFF"/>
                </a:solidFill>
              </a:rPr>
              <a:t>拍</a:t>
            </a:r>
            <a:r>
              <a:rPr kumimoji="0" lang="zh-TW" altLang="en-US" sz="1400" kern="0" dirty="0">
                <a:solidFill>
                  <a:srgbClr val="FFFFFF"/>
                </a:solidFill>
              </a:rPr>
              <a:t>自網路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自訂設計">
  <a:themeElements>
    <a:clrScheme name="1_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自訂設計">
      <a:majorFont>
        <a:latin typeface="標楷體"/>
        <a:ea typeface="標楷體"/>
        <a:cs typeface=""/>
      </a:majorFont>
      <a:minorFont>
        <a:latin typeface="標楷體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5200</TotalTime>
  <Words>2504</Words>
  <Application>Microsoft Office PowerPoint</Application>
  <PresentationFormat>On-screen Show (4:3)</PresentationFormat>
  <Paragraphs>229</Paragraphs>
  <Slides>78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78</vt:i4>
      </vt:variant>
    </vt:vector>
  </HeadingPairs>
  <TitlesOfParts>
    <vt:vector size="80" baseType="lpstr">
      <vt:lpstr>自訂設計</vt:lpstr>
      <vt:lpstr>1_自訂設計</vt:lpstr>
      <vt:lpstr>2012年法譬如水入經藏共修 靈山法會不散</vt:lpstr>
      <vt:lpstr>PowerPoint Presentation</vt:lpstr>
      <vt:lpstr>意業有三?  考考您囉~</vt:lpstr>
      <vt:lpstr>PowerPoint Presentation</vt:lpstr>
      <vt:lpstr>苦集</vt:lpstr>
      <vt:lpstr>PowerPoint Presentation</vt:lpstr>
      <vt:lpstr>PowerPoint Presentation</vt:lpstr>
      <vt:lpstr>PowerPoint Presentation</vt:lpstr>
      <vt:lpstr>發現</vt:lpstr>
      <vt:lpstr>選擇?</vt:lpstr>
      <vt:lpstr>PowerPoint Presentation</vt:lpstr>
      <vt:lpstr>PowerPoint Presentation</vt:lpstr>
      <vt:lpstr>PowerPoint Presentation</vt:lpstr>
      <vt:lpstr>PowerPoint Presentation</vt:lpstr>
      <vt:lpstr>上人開示</vt:lpstr>
      <vt:lpstr>國土危脆</vt:lpstr>
      <vt:lpstr>PowerPoint Presentation</vt:lpstr>
      <vt:lpstr>311</vt:lpstr>
      <vt:lpstr>苦，在那裡？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我們可以做什麼？</vt:lpstr>
      <vt:lpstr>PowerPoint Presentation</vt:lpstr>
      <vt:lpstr>PowerPoint Presentation</vt:lpstr>
      <vt:lpstr> 柔軟的身段</vt:lpstr>
      <vt:lpstr>PowerPoint Presentation</vt:lpstr>
      <vt:lpstr>災民總是問自己: 我有錯嗎？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集，   造作了什麼惡因？</vt:lpstr>
      <vt:lpstr>PowerPoint Presentation</vt:lpstr>
      <vt:lpstr>養虎更貽患  作繭自縛纏</vt:lpstr>
      <vt:lpstr>美味的真相</vt:lpstr>
      <vt:lpstr>PowerPoint Presentation</vt:lpstr>
      <vt:lpstr>PowerPoint Presentation</vt:lpstr>
      <vt:lpstr>PowerPoint Presentation</vt:lpstr>
      <vt:lpstr>氣仙沼市</vt:lpstr>
      <vt:lpstr>PowerPoint Presentation</vt:lpstr>
      <vt:lpstr>誤殺  濫殺  嬉戲殺 漠視眾生本平等</vt:lpstr>
      <vt:lpstr>PowerPoint Presentation</vt:lpstr>
      <vt:lpstr>PowerPoint Presentation</vt:lpstr>
      <vt:lpstr>PowerPoint Presentation</vt:lpstr>
      <vt:lpstr>海洋世界的明星</vt:lpstr>
      <vt:lpstr>PowerPoint Presentation</vt:lpstr>
      <vt:lpstr>   滅，   得到了未來的善果</vt:lpstr>
      <vt:lpstr>道，  造作善因？</vt:lpstr>
      <vt:lpstr>上人開示</vt:lpstr>
      <vt:lpstr>第一懺悔煩惱障  煩惱能生諸不善  </vt:lpstr>
      <vt:lpstr>PowerPoint Presentation</vt:lpstr>
      <vt:lpstr>煩惱皆從意念起 --試試看，您怎麼辦?</vt:lpstr>
      <vt:lpstr>忙?</vt:lpstr>
      <vt:lpstr>PowerPoint Presentation</vt:lpstr>
      <vt:lpstr>為了顧三餐 好像轉陀螺?</vt:lpstr>
      <vt:lpstr>PowerPoint Presentation</vt:lpstr>
      <vt:lpstr>心亂，心雜， 生命的方向在哪?</vt:lpstr>
      <vt:lpstr>PowerPoint Presentation</vt:lpstr>
      <vt:lpstr>PowerPoint Presentation</vt:lpstr>
      <vt:lpstr>知足心 貪著心 歡喜心 嗔恨心 清淨心 愚痴心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User</cp:lastModifiedBy>
  <cp:revision>201</cp:revision>
  <dcterms:created xsi:type="dcterms:W3CDTF">2012-03-02T03:53:46Z</dcterms:created>
  <dcterms:modified xsi:type="dcterms:W3CDTF">2018-05-17T00:07:09Z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0008009a94000000000001023620</vt:lpwstr>
  </property>
</Properties>
</file>