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kv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9966" r:id="rId2"/>
    <p:sldMasterId id="2147489974" r:id="rId3"/>
    <p:sldMasterId id="2147489753" r:id="rId4"/>
    <p:sldMasterId id="2147489970" r:id="rId5"/>
    <p:sldMasterId id="2147489973" r:id="rId6"/>
    <p:sldMasterId id="2147489977" r:id="rId7"/>
    <p:sldMasterId id="2147489981" r:id="rId8"/>
    <p:sldMasterId id="2147490024" r:id="rId9"/>
    <p:sldMasterId id="2147490039" r:id="rId10"/>
    <p:sldMasterId id="2147490054" r:id="rId11"/>
    <p:sldMasterId id="2147490386" r:id="rId12"/>
    <p:sldMasterId id="2147490823" r:id="rId13"/>
  </p:sldMasterIdLst>
  <p:notesMasterIdLst>
    <p:notesMasterId r:id="rId55"/>
  </p:notesMasterIdLst>
  <p:sldIdLst>
    <p:sldId id="335" r:id="rId14"/>
    <p:sldId id="470" r:id="rId15"/>
    <p:sldId id="431" r:id="rId16"/>
    <p:sldId id="474" r:id="rId17"/>
    <p:sldId id="507" r:id="rId18"/>
    <p:sldId id="508" r:id="rId19"/>
    <p:sldId id="510" r:id="rId20"/>
    <p:sldId id="509" r:id="rId21"/>
    <p:sldId id="545" r:id="rId22"/>
    <p:sldId id="511" r:id="rId23"/>
    <p:sldId id="550" r:id="rId24"/>
    <p:sldId id="548" r:id="rId25"/>
    <p:sldId id="549" r:id="rId26"/>
    <p:sldId id="547" r:id="rId27"/>
    <p:sldId id="513" r:id="rId28"/>
    <p:sldId id="515" r:id="rId29"/>
    <p:sldId id="517" r:id="rId30"/>
    <p:sldId id="518" r:id="rId31"/>
    <p:sldId id="516" r:id="rId32"/>
    <p:sldId id="520" r:id="rId33"/>
    <p:sldId id="521" r:id="rId34"/>
    <p:sldId id="522" r:id="rId35"/>
    <p:sldId id="523" r:id="rId36"/>
    <p:sldId id="524" r:id="rId37"/>
    <p:sldId id="526" r:id="rId38"/>
    <p:sldId id="528" r:id="rId39"/>
    <p:sldId id="530" r:id="rId40"/>
    <p:sldId id="531" r:id="rId41"/>
    <p:sldId id="527" r:id="rId42"/>
    <p:sldId id="532" r:id="rId43"/>
    <p:sldId id="533" r:id="rId44"/>
    <p:sldId id="534" r:id="rId45"/>
    <p:sldId id="535" r:id="rId46"/>
    <p:sldId id="536" r:id="rId47"/>
    <p:sldId id="537" r:id="rId48"/>
    <p:sldId id="538" r:id="rId49"/>
    <p:sldId id="539" r:id="rId50"/>
    <p:sldId id="540" r:id="rId51"/>
    <p:sldId id="541" r:id="rId52"/>
    <p:sldId id="542" r:id="rId53"/>
    <p:sldId id="544" r:id="rId5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B8"/>
    <a:srgbClr val="427B1B"/>
    <a:srgbClr val="6D5E25"/>
    <a:srgbClr val="615321"/>
    <a:srgbClr val="AD5DE9"/>
    <a:srgbClr val="E9B187"/>
    <a:srgbClr val="C36F71"/>
    <a:srgbClr val="EFD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99" autoAdjust="0"/>
    <p:restoredTop sz="94727" autoAdjust="0"/>
  </p:normalViewPr>
  <p:slideViewPr>
    <p:cSldViewPr>
      <p:cViewPr>
        <p:scale>
          <a:sx n="30" d="100"/>
          <a:sy n="30" d="100"/>
        </p:scale>
        <p:origin x="-902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0" y="27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5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95226A8F-B875-4F54-83B7-2A3F6B3F4E75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EF0E31A7-7C21-4ECC-9404-E9E35F207B2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015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封面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578600" y="695325"/>
            <a:ext cx="2482850" cy="946150"/>
          </a:xfrm>
          <a:prstGeom prst="rect">
            <a:avLst/>
          </a:prstGeom>
          <a:noFill/>
          <a:ln>
            <a:noFill/>
          </a:ln>
          <a:effectLst>
            <a:outerShdw blurRad="76200" dist="508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-323850" y="2852738"/>
            <a:ext cx="2624138" cy="1160462"/>
          </a:xfrm>
          <a:prstGeom prst="rect">
            <a:avLst/>
          </a:prstGeom>
          <a:noFill/>
          <a:ln>
            <a:noFill/>
          </a:ln>
          <a:effectLst>
            <a:outerShdw blurRad="76200" dist="508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861048"/>
            <a:ext cx="7772400" cy="936104"/>
          </a:xfrm>
        </p:spPr>
        <p:txBody>
          <a:bodyPr>
            <a:noAutofit/>
          </a:bodyPr>
          <a:lstStyle>
            <a:lvl1pPr>
              <a:defRPr sz="60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4941168"/>
            <a:ext cx="9144000" cy="69763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F906C-5C25-4F16-BE27-B878DC2286BA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491E3-C338-4F75-A2B7-38EB67F9C7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291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0CC55-61A2-4D54-A271-E85B9A06E46B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5C245-E162-40A9-A578-963478DB14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198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時事導讀頁">
    <p:bg>
      <p:bgPr>
        <a:gradFill rotWithShape="0">
          <a:gsLst>
            <a:gs pos="0">
              <a:srgbClr val="DDEBCF"/>
            </a:gs>
            <a:gs pos="33000">
              <a:srgbClr val="DDEBCF"/>
            </a:gs>
            <a:gs pos="86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99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7DB06-0C9D-4356-8D90-979D1100AFCF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73EB3-FE91-4CBE-94B3-D3536679239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6842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-455613"/>
            <a:ext cx="377983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4173538"/>
            <a:ext cx="42132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矩形 8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2097088"/>
            <a:ext cx="3602038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4653136"/>
            <a:ext cx="7772400" cy="1470025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B48B6-6C2C-41F4-9E64-D73401C8CE84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F7900-97FA-4EF9-9B4F-A5CDECA6882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3323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聞思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4181475"/>
            <a:ext cx="42132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458788"/>
            <a:ext cx="3779838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00F2D-1E34-4DED-AD6D-EC0B89159E3C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C1788-7288-49AD-BEF1-C4F3A53012A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8399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聞思修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55576" y="119675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9A01B-C3B6-443D-97A5-E188C3309CF0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FC8EB-289D-4AF0-A1CD-DD71606952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8511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引導2">
    <p:bg>
      <p:bgPr>
        <a:gradFill rotWithShape="0">
          <a:gsLst>
            <a:gs pos="0">
              <a:srgbClr val="DEC59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4437063"/>
            <a:ext cx="26574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9" name="文字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25A5B-0629-40B5-B0A5-F1FEEBFA87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6173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005263"/>
            <a:ext cx="18415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文字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73709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文字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565179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1B81A-7781-48E0-A0E2-36A44892DCA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79F3C-0FB4-4F07-894C-F8471B0FC2E1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227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可用於影片背景">
    <p:bg>
      <p:bgPr>
        <a:gradFill rotWithShape="1">
          <a:gsLst>
            <a:gs pos="0">
              <a:schemeClr val="tx1"/>
            </a:gs>
            <a:gs pos="50000">
              <a:srgbClr val="595959"/>
            </a:gs>
            <a:gs pos="100000">
              <a:schemeClr val="tx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936104"/>
          </a:xfrm>
        </p:spPr>
        <p:txBody>
          <a:bodyPr anchor="t">
            <a:noAutofit/>
          </a:bodyPr>
          <a:lstStyle>
            <a:lvl1pPr algn="ctr">
              <a:defRPr sz="4800" b="1" cap="all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8060432" cy="576064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09613" y="6351588"/>
            <a:ext cx="2133600" cy="365125"/>
          </a:xfrm>
        </p:spPr>
        <p:txBody>
          <a:bodyPr/>
          <a:lstStyle>
            <a:lvl1pPr>
              <a:defRPr sz="1400">
                <a:latin typeface="標楷體" pitchFamily="65" charset="-120"/>
                <a:ea typeface="標楷體" pitchFamily="65" charset="-120"/>
              </a:defRPr>
            </a:lvl1pPr>
          </a:lstStyle>
          <a:p>
            <a:pPr>
              <a:defRPr/>
            </a:pPr>
            <a:fld id="{B3B89383-9EE1-40F7-BAF7-51B84CED463B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134C7-459B-40A0-BF4F-496F9FE4D8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4986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12F43-038A-4F62-B456-F81E1513BF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4486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C7707-1D18-4281-BA3F-61791021D5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7779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7" name="文字版面配置區 3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8060432" cy="57606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7023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8C8BC-C4DE-497A-A6B8-B4E55F60260C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DF34C-5B34-4097-A035-BF60C2DEEE4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2857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89835-2648-4847-91C5-79567A0B1FFC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D44C1-EC2A-4BE7-9266-993234BA1C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603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97558-680A-4D7D-BA3F-4ED1BC3F1014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CF365-FA66-4043-BBFB-DF7A75D188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2396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DC46A-67F1-40C8-BBD1-AF65BA25C42F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F6C03-B401-4C59-8969-CB3BA481D9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2776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0F35B-314A-44BB-8B25-092490E24DF4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81D02-44B6-4C50-BC39-C17A4FAC947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0738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7" name="文字版面配置區 3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8060432" cy="57606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2638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9A1DD-22D2-4051-B654-CBB812974C2C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16C0D-40D5-4DB5-AC59-2B4930A1A52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458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製作團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16013" y="3175"/>
            <a:ext cx="8029575" cy="909638"/>
          </a:xfrm>
          <a:prstGeom prst="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1015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172E3-1A75-4F31-B389-1E02AB2592DE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000D4-602F-4F25-B656-9064D2EAE8E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342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133EA-43EE-480F-8F4C-6A7464C46AEC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DE7BE-5088-47FB-8884-08598F5D18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032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A5730-FE1C-49B2-BCA9-98FDEB4CE198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C620F-FB19-4A25-A64B-1E396D46BCB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141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E633E-1FC6-4738-BA11-BF07BB586D3E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FC823-D3CB-412B-8263-5537F4D7625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004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8A01E-3E91-42B0-B430-BAD58FC99C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57331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BD563-634D-4C64-B10C-4F043B9710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02377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B40BB-967C-458C-9CD7-16F5A33B5A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9407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05890-4F8A-45B1-8E28-C878B3EDC2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2712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AAF4D-4E02-44FC-B544-7CEC0236509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8384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8A015-3DBF-4F75-B648-C2B3FA9E6E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265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b="-6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247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8643-4CD6-42B0-99FA-AB5D019495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6143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6BEC0-6125-4330-81D7-8C61EB25F22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4573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1D8D2-1875-4CA6-BC0D-96A15EF944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13006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57D88-364D-4314-BD97-F474FBC972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7828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E5C87-281E-46B2-84BD-313B2F6ACF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0170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FF1E7-0232-4698-A3BC-EB1982626CEE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43EA1-005F-4123-B5D5-0716739A99C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1437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46831-BD90-4FCE-B577-3A7484CF796E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CB832-7266-483A-97D9-69814C78A53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9304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7F12E-3A8F-4D45-8CF5-417F75DE6291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9B4E6-C736-4F29-AB08-EB7FA56355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7661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702BF-C97D-4F2B-A194-4A3CDD07A0A0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D1588-AC33-4942-B3D7-067D817E880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6694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4C16D-E0EB-4F16-A3D8-FD41FC35C7A3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2B201-1C89-4BFB-9E33-B472A69E731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076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時事導讀頁">
    <p:bg>
      <p:bgPr>
        <a:gradFill rotWithShape="0">
          <a:gsLst>
            <a:gs pos="0">
              <a:srgbClr val="DDEBCF"/>
            </a:gs>
            <a:gs pos="33000">
              <a:srgbClr val="DDEBCF"/>
            </a:gs>
            <a:gs pos="86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873" b="-1279"/>
          <a:stretch>
            <a:fillRect/>
          </a:stretch>
        </p:blipFill>
        <p:spPr bwMode="auto">
          <a:xfrm>
            <a:off x="7380288" y="4927600"/>
            <a:ext cx="1871662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9757" flipH="1">
            <a:off x="-673100" y="254000"/>
            <a:ext cx="30226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4203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7" name="文字版面配置區 3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8060432" cy="57606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2123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89344-B4FE-47D4-A1DF-91FB8B0D0A0F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5BEF-8E79-4414-844D-23FC70D2183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439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27340-F56C-4FE7-ADC8-11328DC90389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E74C1-24C2-44DC-84D7-5C881A90766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05314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3FA9D-CCD9-4F33-87AB-EC382ABB2D5D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EA2D5-4310-4B7D-9AAA-07E2DF8217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4116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8AE9A-FBC6-4E38-A1FE-981DE05E1AB1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63202-2DB0-4947-84B9-174B2A3537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24271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6FC4A-E4F2-45D3-9682-E0311E544FC5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5EF78-CD85-405F-A063-29D85F10B82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2221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延伸引導2">
    <p:bg>
      <p:bgPr>
        <a:gradFill rotWithShape="0">
          <a:gsLst>
            <a:gs pos="0">
              <a:srgbClr val="DEC59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4437063"/>
            <a:ext cx="26574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FF3D2AE0-8005-4406-AB7D-E6B9BD8FB927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2570ABAE-FAAC-4629-8574-2B52EB3377F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0861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005263"/>
            <a:ext cx="18415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781D5A80-C257-4276-B217-E4A96B99ED97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70705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5CE14D6B-34C7-4045-991C-43B19ED5893C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4AD27B3E-333A-44D8-A35D-732341B43E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88407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37063"/>
            <a:ext cx="22320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103EA-EA3E-4804-96B7-2F3BF4C44CD1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F515-1E68-4A31-93C7-745473A1EFE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8673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6948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860800"/>
            <a:ext cx="2189162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E7732-4EC4-497F-9F8D-FDBADC08B395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CF57A-3AD7-4E50-BD62-466FEC5AB18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2777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37063"/>
            <a:ext cx="22320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5D846-6909-432E-8C3E-301FAF70ED0F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B9C8B-1311-42C0-9611-A1DF54253A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771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860800"/>
            <a:ext cx="2189162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E7AA7-4CE8-42BD-9407-354ECC9E61CB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B8345-FB03-4594-8D89-C33D18A4658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1779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6" name="文字版面配置區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A16B6-CFC6-4368-9BB3-810781EC5EA0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B46F8-45B9-4CE9-B464-8C237F6139B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45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3.jpe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8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5F8582F-ABE2-4D34-8719-70DD0C6F2926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AC08A86-8056-4F25-8931-30CA74C7120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031" name="圖片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698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222" r:id="rId1"/>
    <p:sldLayoutId id="2147491223" r:id="rId2"/>
    <p:sldLayoutId id="2147491224" r:id="rId3"/>
    <p:sldLayoutId id="2147491225" r:id="rId4"/>
    <p:sldLayoutId id="2147491226" r:id="rId5"/>
    <p:sldLayoutId id="2147491227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94F8A3C-B527-4D15-B518-1F613CE1E5A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01" r:id="rId1"/>
    <p:sldLayoutId id="2147491202" r:id="rId2"/>
    <p:sldLayoutId id="2147491203" r:id="rId3"/>
    <p:sldLayoutId id="2147491204" r:id="rId4"/>
    <p:sldLayoutId id="2147491205" r:id="rId5"/>
    <p:sldLayoutId id="2147491206" r:id="rId6"/>
    <p:sldLayoutId id="2147491207" r:id="rId7"/>
    <p:sldLayoutId id="2147491208" r:id="rId8"/>
    <p:sldLayoutId id="2147491209" r:id="rId9"/>
    <p:sldLayoutId id="2147491210" r:id="rId10"/>
    <p:sldLayoutId id="21474912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4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26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F91A351-250E-4505-84F4-243C1363D50E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DEE9675-408D-452F-BB0F-9C9D6AC01A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12" r:id="rId1"/>
    <p:sldLayoutId id="2147491213" r:id="rId2"/>
    <p:sldLayoutId id="2147491214" r:id="rId3"/>
    <p:sldLayoutId id="2147491215" r:id="rId4"/>
    <p:sldLayoutId id="2147491216" r:id="rId5"/>
    <p:sldLayoutId id="2147491240" r:id="rId6"/>
    <p:sldLayoutId id="2147491217" r:id="rId7"/>
    <p:sldLayoutId id="2147491218" r:id="rId8"/>
    <p:sldLayoutId id="2147491219" r:id="rId9"/>
    <p:sldLayoutId id="2147491220" r:id="rId10"/>
    <p:sldLayoutId id="214749122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12902108-851F-45A2-A9E9-D4AC605054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DFDCB7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DFDCB7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D11F1FA0-DF8E-4F7E-8EFD-58BC39CDE877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41" r:id="rId1"/>
    <p:sldLayoutId id="2147491242" r:id="rId2"/>
    <p:sldLayoutId id="2147491243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3316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46588AA5-C24F-49D9-9E19-C4D89081E119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B1220880-46A9-426F-90B7-3E8CBD2DD0C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44" r:id="rId1"/>
    <p:sldLayoutId id="214749124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t="2" r="388" b="15485"/>
          <a:stretch>
            <a:fillRect/>
          </a:stretch>
        </p:blipFill>
        <p:spPr bwMode="auto">
          <a:xfrm>
            <a:off x="0" y="0"/>
            <a:ext cx="9107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5883B5-72CB-4728-9EE7-ABBE26D8946F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A196B8-969E-48DD-A3DE-80DAD199055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AA25A0-0B23-4738-9AF7-DCC54E84E72E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F2468D-744E-4E9B-9DFB-614387682A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28" r:id="rId1"/>
    <p:sldLayoutId id="2147491229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209088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64E60788-76EC-4C46-9377-5B6EC1A65D55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33BE01A7-BAF5-403B-B8FD-E9AD410546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86" r:id="rId1"/>
    <p:sldLayoutId id="2147491187" r:id="rId2"/>
    <p:sldLayoutId id="2147491230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88651F-FFEB-48EE-956F-79A0417D06C7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C13E0BF-FB02-4BBB-8061-B8AD51C70C2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8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8A657B-C9B4-469D-8E2C-A7DDA4E8606E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9B93E88-18A1-4579-AB6F-A4AF8CE9B68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17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B75CD7-C18F-4A7D-AF1B-25FF29B06555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E35CDC6-7BBF-4DE2-A276-F03E95ADA2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31" r:id="rId1"/>
    <p:sldLayoutId id="2147491232" r:id="rId2"/>
    <p:sldLayoutId id="2147491189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EFF6DA2-A65A-44F2-81F1-C39C0D8527C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DFDCB7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DFDCB7"/>
                </a:solidFill>
              </a:defRPr>
            </a:lvl1pPr>
          </a:lstStyle>
          <a:p>
            <a:pPr>
              <a:defRPr/>
            </a:pPr>
            <a:fld id="{D6A03561-7015-4D19-882B-FB463BBF70B6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33" r:id="rId1"/>
    <p:sldLayoutId id="2147491234" r:id="rId2"/>
    <p:sldLayoutId id="2147491235" r:id="rId3"/>
    <p:sldLayoutId id="2147491190" r:id="rId4"/>
    <p:sldLayoutId id="2147491236" r:id="rId5"/>
    <p:sldLayoutId id="2147491237" r:id="rId6"/>
    <p:sldLayoutId id="2147491238" r:id="rId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 spc="-100">
          <a:solidFill>
            <a:schemeClr val="tx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921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01104F-CA28-472D-84F2-97E1D9F0768F}" type="datetimeFigureOut">
              <a:rPr lang="zh-TW" altLang="en-US"/>
              <a:pPr>
                <a:defRPr/>
              </a:pPr>
              <a:t>2015/7/2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6E684C-BF71-4995-BA36-1B7869E7FA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91" r:id="rId1"/>
    <p:sldLayoutId id="2147491192" r:id="rId2"/>
    <p:sldLayoutId id="2147491193" r:id="rId3"/>
    <p:sldLayoutId id="2147491194" r:id="rId4"/>
    <p:sldLayoutId id="2147491195" r:id="rId5"/>
    <p:sldLayoutId id="2147491239" r:id="rId6"/>
    <p:sldLayoutId id="2147491196" r:id="rId7"/>
    <p:sldLayoutId id="2147491197" r:id="rId8"/>
    <p:sldLayoutId id="2147491198" r:id="rId9"/>
    <p:sldLayoutId id="2147491199" r:id="rId10"/>
    <p:sldLayoutId id="214749120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hyperlink" Target="&#22823;&#39770;&#25448;&#36523;&#25937;&#20154;.wmv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5" Type="http://schemas.openxmlformats.org/officeDocument/2006/relationships/image" Target="../media/image36.png"/><Relationship Id="rId4" Type="http://schemas.openxmlformats.org/officeDocument/2006/relationships/hyperlink" Target="(&#20154;&#38291;&#33769;&#25552;)%2020140211%20&#24904;&#28639;&#19977;&#22986;&#22969;.mkv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文字方塊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762125"/>
            <a:ext cx="7053263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標題 2"/>
          <p:cNvSpPr>
            <a:spLocks noGrp="1"/>
          </p:cNvSpPr>
          <p:nvPr>
            <p:ph type="ctrTitle"/>
          </p:nvPr>
        </p:nvSpPr>
        <p:spPr>
          <a:xfrm>
            <a:off x="685800" y="3357563"/>
            <a:ext cx="8458200" cy="1295400"/>
          </a:xfrm>
        </p:spPr>
        <p:txBody>
          <a:bodyPr/>
          <a:lstStyle/>
          <a:p>
            <a:r>
              <a:rPr lang="zh-TW" altLang="zh-TW" smtClean="0">
                <a:solidFill>
                  <a:srgbClr val="FFFF00"/>
                </a:solidFill>
              </a:rPr>
              <a:t>阿若憍陳如</a:t>
            </a:r>
            <a:r>
              <a:rPr lang="zh-TW" altLang="en-US" smtClean="0">
                <a:solidFill>
                  <a:srgbClr val="FFFF00"/>
                </a:solidFill>
              </a:rPr>
              <a:t>、摩訶迦葉與三迦葉</a:t>
            </a:r>
          </a:p>
        </p:txBody>
      </p:sp>
      <p:sp>
        <p:nvSpPr>
          <p:cNvPr id="34820" name="副標題 3"/>
          <p:cNvSpPr>
            <a:spLocks noGrp="1"/>
          </p:cNvSpPr>
          <p:nvPr>
            <p:ph type="subTitle" idx="1"/>
          </p:nvPr>
        </p:nvSpPr>
        <p:spPr>
          <a:xfrm>
            <a:off x="-252413" y="4913313"/>
            <a:ext cx="9144001" cy="194468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zh-TW" sz="4400" dirty="0" smtClean="0">
                <a:solidFill>
                  <a:schemeClr val="bg1"/>
                </a:solidFill>
              </a:rPr>
              <a:t>《</a:t>
            </a:r>
            <a:r>
              <a:rPr lang="zh-TW" altLang="en-US" sz="4400" dirty="0" smtClean="0">
                <a:solidFill>
                  <a:schemeClr val="bg1"/>
                </a:solidFill>
              </a:rPr>
              <a:t>靜思妙蓮華</a:t>
            </a:r>
            <a:r>
              <a:rPr lang="en-US" altLang="zh-TW" sz="4400" dirty="0" smtClean="0">
                <a:solidFill>
                  <a:schemeClr val="bg1"/>
                </a:solidFill>
              </a:rPr>
              <a:t>–</a:t>
            </a:r>
            <a:r>
              <a:rPr lang="zh-TW" altLang="en-US" sz="4400" dirty="0" smtClean="0">
                <a:solidFill>
                  <a:schemeClr val="bg1"/>
                </a:solidFill>
              </a:rPr>
              <a:t>序品</a:t>
            </a:r>
            <a:r>
              <a:rPr lang="en-US" altLang="zh-TW" sz="4400" dirty="0" smtClean="0">
                <a:solidFill>
                  <a:schemeClr val="bg1"/>
                </a:solidFill>
              </a:rPr>
              <a:t>》</a:t>
            </a:r>
          </a:p>
          <a:p>
            <a:pPr>
              <a:defRPr/>
            </a:pPr>
            <a:r>
              <a:rPr lang="en-US" altLang="zh-TW" sz="4400" dirty="0" smtClean="0">
                <a:solidFill>
                  <a:schemeClr val="bg1"/>
                </a:solidFill>
              </a:rPr>
              <a:t>P.229-239</a:t>
            </a:r>
          </a:p>
          <a:p>
            <a:pPr>
              <a:defRPr/>
            </a:pPr>
            <a:r>
              <a:rPr lang="zh-TW" altLang="en-US" sz="4400" dirty="0" smtClean="0">
                <a:solidFill>
                  <a:schemeClr val="bg1"/>
                </a:solidFill>
              </a:rPr>
              <a:t>靜思妙蓮華</a:t>
            </a:r>
            <a:r>
              <a:rPr lang="en-US" altLang="zh-TW" sz="4400" dirty="0" smtClean="0">
                <a:solidFill>
                  <a:schemeClr val="bg1"/>
                </a:solidFill>
              </a:rPr>
              <a:t>-42-44</a:t>
            </a:r>
            <a:r>
              <a:rPr lang="zh-TW" altLang="en-US" sz="4400" dirty="0" smtClean="0">
                <a:solidFill>
                  <a:schemeClr val="bg1"/>
                </a:solidFill>
              </a:rPr>
              <a:t>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zh-TW" dirty="0">
                <a:solidFill>
                  <a:srgbClr val="C00000"/>
                </a:solidFill>
              </a:rPr>
              <a:t>阿若憍陳如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8131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 smtClean="0"/>
              <a:t>《法華經》第一個列舉的阿羅漢是「阿若憍陳如」。為什麼以他為首位？</a:t>
            </a:r>
            <a:endParaRPr lang="zh-TW" altLang="en-US" dirty="0" smtClean="0"/>
          </a:p>
        </p:txBody>
      </p:sp>
      <p:sp>
        <p:nvSpPr>
          <p:cNvPr id="48132" name="文字方塊 4"/>
          <p:cNvSpPr txBox="1">
            <a:spLocks noChangeArrowheads="1"/>
          </p:cNvSpPr>
          <p:nvPr/>
        </p:nvSpPr>
        <p:spPr bwMode="auto">
          <a:xfrm>
            <a:off x="3851275" y="6021388"/>
            <a:ext cx="6121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zh-TW" sz="2800"/>
              <a:t>《靜思妙蓮華–序品》</a:t>
            </a:r>
            <a:r>
              <a:rPr lang="en-US" altLang="zh-TW" sz="2800"/>
              <a:t>P.229</a:t>
            </a:r>
            <a:endParaRPr lang="zh-TW" altLang="zh-TW" sz="2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>
              <a:latin typeface="Times New Roman" pitchFamily="18" charset="0"/>
              <a:ea typeface="新細明體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0113" y="4652963"/>
            <a:ext cx="7200900" cy="1368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5400" dirty="0">
                <a:solidFill>
                  <a:srgbClr val="1A1AB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因為他是「僧寶之始」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75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左大括弧 4"/>
          <p:cNvSpPr/>
          <p:nvPr/>
        </p:nvSpPr>
        <p:spPr>
          <a:xfrm>
            <a:off x="1619250" y="908050"/>
            <a:ext cx="504825" cy="1908175"/>
          </a:xfrm>
          <a:prstGeom prst="leftBrace">
            <a:avLst/>
          </a:prstGeom>
          <a:ln w="76200">
            <a:solidFill>
              <a:srgbClr val="1A1A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左大括弧 5"/>
          <p:cNvSpPr/>
          <p:nvPr/>
        </p:nvSpPr>
        <p:spPr>
          <a:xfrm>
            <a:off x="1619250" y="3716338"/>
            <a:ext cx="504825" cy="2736850"/>
          </a:xfrm>
          <a:prstGeom prst="leftBrace">
            <a:avLst/>
          </a:prstGeom>
          <a:ln w="76200">
            <a:solidFill>
              <a:srgbClr val="1A1A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9156" name="文字方塊 6"/>
          <p:cNvSpPr txBox="1">
            <a:spLocks noChangeArrowheads="1"/>
          </p:cNvSpPr>
          <p:nvPr/>
        </p:nvSpPr>
        <p:spPr bwMode="auto">
          <a:xfrm>
            <a:off x="295275" y="1052513"/>
            <a:ext cx="1108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6000"/>
              <a:t>母族</a:t>
            </a:r>
          </a:p>
        </p:txBody>
      </p:sp>
      <p:sp>
        <p:nvSpPr>
          <p:cNvPr id="49157" name="文字方塊 7"/>
          <p:cNvSpPr txBox="1">
            <a:spLocks noChangeArrowheads="1"/>
          </p:cNvSpPr>
          <p:nvPr/>
        </p:nvSpPr>
        <p:spPr bwMode="auto">
          <a:xfrm>
            <a:off x="295275" y="4184650"/>
            <a:ext cx="1108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6000"/>
              <a:t>父族</a:t>
            </a:r>
          </a:p>
        </p:txBody>
      </p:sp>
      <p:sp>
        <p:nvSpPr>
          <p:cNvPr id="9" name="矩形 8"/>
          <p:cNvSpPr/>
          <p:nvPr/>
        </p:nvSpPr>
        <p:spPr>
          <a:xfrm>
            <a:off x="2411413" y="431800"/>
            <a:ext cx="3960812" cy="1052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zh-TW" altLang="zh-TW" sz="4800" dirty="0">
                <a:solidFill>
                  <a:srgbClr val="2F2B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阿若憍陳如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411413" y="1989138"/>
            <a:ext cx="3960812" cy="1052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十力迦葉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11413" y="3213100"/>
            <a:ext cx="3960812" cy="10525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阿濕波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11413" y="4437063"/>
            <a:ext cx="3960812" cy="10525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跋提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411413" y="5688013"/>
            <a:ext cx="3960812" cy="1054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摩訶男拘利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zh-TW" dirty="0">
                <a:solidFill>
                  <a:srgbClr val="C00000"/>
                </a:solidFill>
              </a:rPr>
              <a:t>阿若憍陳如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50179" name="內容版面配置區 3"/>
          <p:cNvSpPr>
            <a:spLocks noGrp="1"/>
          </p:cNvSpPr>
          <p:nvPr>
            <p:ph idx="1"/>
          </p:nvPr>
        </p:nvSpPr>
        <p:spPr>
          <a:xfrm>
            <a:off x="179388" y="1600200"/>
            <a:ext cx="8507412" cy="4997450"/>
          </a:xfrm>
        </p:spPr>
        <p:txBody>
          <a:bodyPr/>
          <a:lstStyle/>
          <a:p>
            <a:pPr marL="114300" indent="0">
              <a:buFont typeface="Arial" charset="0"/>
              <a:buNone/>
            </a:pPr>
            <a:r>
              <a:rPr lang="zh-TW" altLang="en-US" dirty="0" smtClean="0"/>
              <a:t>悉達多太子出家時，他的父母很擔心，於是派他們五位前去，希望能勸太子回來，由於太子出家心志堅定，他們只好追隨太子修行，並陪他到處尋訪名師。</a:t>
            </a:r>
            <a:endParaRPr lang="zh-TW" altLang="zh-TW" dirty="0" smtClean="0"/>
          </a:p>
        </p:txBody>
      </p:sp>
      <p:sp>
        <p:nvSpPr>
          <p:cNvPr id="50180" name="文字方塊 4"/>
          <p:cNvSpPr txBox="1">
            <a:spLocks noChangeArrowheads="1"/>
          </p:cNvSpPr>
          <p:nvPr/>
        </p:nvSpPr>
        <p:spPr bwMode="auto">
          <a:xfrm>
            <a:off x="3130550" y="6229350"/>
            <a:ext cx="6121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zh-TW" sz="2800">
                <a:solidFill>
                  <a:srgbClr val="2F2B20"/>
                </a:solidFill>
              </a:rPr>
              <a:t>《靜思妙蓮華–序品》</a:t>
            </a:r>
            <a:r>
              <a:rPr lang="en-US" altLang="zh-TW" sz="2800">
                <a:solidFill>
                  <a:srgbClr val="2F2B20"/>
                </a:solidFill>
              </a:rPr>
              <a:t>P.229-230</a:t>
            </a:r>
            <a:endParaRPr lang="zh-TW" altLang="zh-TW" sz="2800">
              <a:solidFill>
                <a:srgbClr val="2F2B2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>
              <a:solidFill>
                <a:srgbClr val="2F2B20"/>
              </a:solidFill>
              <a:latin typeface="Times New Roman" pitchFamily="18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內容版面配置區 3"/>
          <p:cNvSpPr>
            <a:spLocks noGrp="1"/>
          </p:cNvSpPr>
          <p:nvPr>
            <p:ph idx="1"/>
          </p:nvPr>
        </p:nvSpPr>
        <p:spPr>
          <a:xfrm>
            <a:off x="3341688" y="1231900"/>
            <a:ext cx="5435600" cy="4997450"/>
          </a:xfrm>
        </p:spPr>
        <p:txBody>
          <a:bodyPr/>
          <a:lstStyle/>
          <a:p>
            <a:pPr marL="114300" indent="0">
              <a:buFont typeface="Arial" charset="0"/>
              <a:buNone/>
            </a:pPr>
            <a:r>
              <a:rPr lang="zh-TW" altLang="en-US" dirty="0" smtClean="0"/>
              <a:t>因看到太子修苦行後，接受牧女的供養，因而誤會太子道心動搖，就離開他到鹿野苑修學其也道法。</a:t>
            </a:r>
            <a:endParaRPr lang="zh-TW" altLang="zh-TW" dirty="0" smtClean="0"/>
          </a:p>
        </p:txBody>
      </p:sp>
      <p:sp>
        <p:nvSpPr>
          <p:cNvPr id="51203" name="文字方塊 4"/>
          <p:cNvSpPr txBox="1">
            <a:spLocks noChangeArrowheads="1"/>
          </p:cNvSpPr>
          <p:nvPr/>
        </p:nvSpPr>
        <p:spPr bwMode="auto">
          <a:xfrm>
            <a:off x="3130550" y="6229350"/>
            <a:ext cx="6121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zh-TW" sz="2800">
                <a:solidFill>
                  <a:srgbClr val="2F2B20"/>
                </a:solidFill>
              </a:rPr>
              <a:t>《靜思妙蓮華–序品》</a:t>
            </a:r>
            <a:r>
              <a:rPr lang="en-US" altLang="zh-TW" sz="2800">
                <a:solidFill>
                  <a:srgbClr val="2F2B20"/>
                </a:solidFill>
              </a:rPr>
              <a:t>P.229-230</a:t>
            </a:r>
            <a:endParaRPr lang="zh-TW" altLang="zh-TW" sz="2800">
              <a:solidFill>
                <a:srgbClr val="2F2B2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>
              <a:solidFill>
                <a:srgbClr val="2F2B20"/>
              </a:solidFill>
              <a:latin typeface="Times New Roman" pitchFamily="18" charset="0"/>
              <a:ea typeface="新細明體" charset="-120"/>
            </a:endParaRP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557338"/>
            <a:ext cx="33242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文字方塊 6"/>
          <p:cNvSpPr txBox="1">
            <a:spLocks noChangeArrowheads="1"/>
          </p:cNvSpPr>
          <p:nvPr/>
        </p:nvSpPr>
        <p:spPr bwMode="auto">
          <a:xfrm>
            <a:off x="466725" y="4249738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>
                <a:latin typeface="Times New Roman" pitchFamily="18" charset="0"/>
                <a:ea typeface="新細明體" charset="-120"/>
              </a:rPr>
              <a:t>圖片翻攝自網路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內容版面配置區 3"/>
          <p:cNvSpPr>
            <a:spLocks noGrp="1"/>
          </p:cNvSpPr>
          <p:nvPr>
            <p:ph idx="1"/>
          </p:nvPr>
        </p:nvSpPr>
        <p:spPr>
          <a:xfrm>
            <a:off x="250825" y="981075"/>
            <a:ext cx="7850188" cy="444182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l"/>
              <a:defRPr/>
            </a:pPr>
            <a:r>
              <a:rPr lang="zh-TW" altLang="en-US" sz="5200" dirty="0" smtClean="0"/>
              <a:t>佛陀悟道成佛後，決定先五比丘。</a:t>
            </a:r>
            <a:endParaRPr lang="en-US" altLang="zh-TW" sz="5200" dirty="0" smtClean="0"/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zh-TW" altLang="en-US" sz="5200" dirty="0" smtClean="0"/>
              <a:t>於是佛陀在鹿野苑中為五比丘講「苦、集、滅、道」四諦法。五人中首位能清楚體會佛法、徹底接受的就是阿若憍陳如</a:t>
            </a:r>
            <a:endParaRPr lang="en-US" altLang="zh-TW" sz="5200" dirty="0" smtClean="0"/>
          </a:p>
          <a:p>
            <a:pPr>
              <a:buFont typeface="Wingdings" panose="05000000000000000000" pitchFamily="2" charset="2"/>
              <a:buChar char="l"/>
              <a:defRPr/>
            </a:pPr>
            <a:endParaRPr lang="zh-TW" altLang="zh-TW" dirty="0" smtClean="0"/>
          </a:p>
        </p:txBody>
      </p:sp>
      <p:sp>
        <p:nvSpPr>
          <p:cNvPr id="2" name="文字方塊 4"/>
          <p:cNvSpPr txBox="1">
            <a:spLocks noChangeArrowheads="1"/>
          </p:cNvSpPr>
          <p:nvPr/>
        </p:nvSpPr>
        <p:spPr bwMode="auto">
          <a:xfrm>
            <a:off x="3851275" y="6373813"/>
            <a:ext cx="6121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zh-TW" sz="2800">
                <a:solidFill>
                  <a:srgbClr val="2F2B20"/>
                </a:solidFill>
              </a:rPr>
              <a:t>《靜思妙蓮華–序品》</a:t>
            </a:r>
            <a:r>
              <a:rPr lang="en-US" altLang="zh-TW" sz="2800">
                <a:solidFill>
                  <a:srgbClr val="2F2B20"/>
                </a:solidFill>
              </a:rPr>
              <a:t>P.229</a:t>
            </a:r>
            <a:endParaRPr lang="zh-TW" altLang="zh-TW" sz="2800">
              <a:solidFill>
                <a:srgbClr val="2F2B2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>
              <a:solidFill>
                <a:srgbClr val="2F2B20"/>
              </a:solidFill>
              <a:latin typeface="Times New Roman" pitchFamily="18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內容版面配置區 2"/>
          <p:cNvSpPr>
            <a:spLocks noGrp="1"/>
          </p:cNvSpPr>
          <p:nvPr>
            <p:ph idx="1"/>
          </p:nvPr>
        </p:nvSpPr>
        <p:spPr>
          <a:xfrm>
            <a:off x="250825" y="1600200"/>
            <a:ext cx="8229600" cy="4525963"/>
          </a:xfrm>
        </p:spPr>
        <p:txBody>
          <a:bodyPr/>
          <a:lstStyle/>
          <a:p>
            <a:pPr marL="114300" indent="0">
              <a:buFont typeface="Arial" charset="0"/>
              <a:buNone/>
            </a:pPr>
            <a:r>
              <a:rPr lang="zh-TW" altLang="zh-TW" dirty="0" smtClean="0"/>
              <a:t>佛世時，他的弟子多有相伴隨行；諸如阿若憍陳如等五位比丘，在佛陀成佛後聽其說法，能三寶具足成為出家僧團之首。他們在皇宮當王族及其過去生中，都有與佛陀的因緣</a:t>
            </a:r>
            <a:endParaRPr lang="zh-TW" altLang="en-US" dirty="0" smtClean="0"/>
          </a:p>
        </p:txBody>
      </p:sp>
      <p:sp>
        <p:nvSpPr>
          <p:cNvPr id="4" name="矩形 3"/>
          <p:cNvSpPr/>
          <p:nvPr/>
        </p:nvSpPr>
        <p:spPr>
          <a:xfrm>
            <a:off x="2154362" y="404664"/>
            <a:ext cx="4721894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TW" alt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與佛陀的因緣</a:t>
            </a:r>
          </a:p>
        </p:txBody>
      </p:sp>
      <p:sp>
        <p:nvSpPr>
          <p:cNvPr id="53252" name="文字方塊 4"/>
          <p:cNvSpPr txBox="1">
            <a:spLocks noChangeArrowheads="1"/>
          </p:cNvSpPr>
          <p:nvPr/>
        </p:nvSpPr>
        <p:spPr bwMode="auto">
          <a:xfrm>
            <a:off x="3851275" y="6300788"/>
            <a:ext cx="6121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zh-TW" sz="2800"/>
              <a:t>《靜思妙蓮華–序品》</a:t>
            </a:r>
            <a:r>
              <a:rPr lang="en-US" altLang="zh-TW" sz="2800"/>
              <a:t>P.231</a:t>
            </a:r>
            <a:endParaRPr lang="zh-TW" altLang="zh-TW" sz="2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>
              <a:latin typeface="Times New Roman" pitchFamily="18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116013" y="260350"/>
            <a:ext cx="7620000" cy="1143000"/>
          </a:xfrm>
        </p:spPr>
        <p:txBody>
          <a:bodyPr/>
          <a:lstStyle/>
          <a:p>
            <a:pPr algn="ctr">
              <a:defRPr/>
            </a:pPr>
            <a:r>
              <a:rPr lang="zh-TW" altLang="en-US" dirty="0" smtClean="0">
                <a:solidFill>
                  <a:srgbClr val="FFC000"/>
                </a:solidFill>
              </a:rPr>
              <a:t>大魚捨身救人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54275" name="文字版面配置區 4"/>
          <p:cNvSpPr>
            <a:spLocks noGrp="1"/>
          </p:cNvSpPr>
          <p:nvPr>
            <p:ph type="body" idx="1"/>
          </p:nvPr>
        </p:nvSpPr>
        <p:spPr>
          <a:xfrm>
            <a:off x="644525" y="5816600"/>
            <a:ext cx="8061325" cy="574675"/>
          </a:xfrm>
        </p:spPr>
        <p:txBody>
          <a:bodyPr/>
          <a:lstStyle/>
          <a:p>
            <a:r>
              <a:rPr lang="zh-TW" altLang="zh-TW" smtClean="0">
                <a:hlinkClick r:id="rId4" action="ppaction://hlinkfile"/>
              </a:rPr>
              <a:t>影片：大魚捨身救人</a:t>
            </a:r>
            <a:endParaRPr lang="zh-TW" altLang="en-US" smtClean="0"/>
          </a:p>
        </p:txBody>
      </p:sp>
      <p:pic>
        <p:nvPicPr>
          <p:cNvPr id="2" name="大魚捨身救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203450"/>
            <a:ext cx="7543800" cy="25939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zh-TW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貳</a:t>
            </a:r>
            <a:r>
              <a:rPr lang="zh-TW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摩</a:t>
            </a:r>
            <a:r>
              <a:rPr lang="zh-TW" altLang="zh-TW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訶迦葉尊者</a:t>
            </a:r>
            <a: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56323" name="內容版面配置區 4"/>
          <p:cNvSpPr>
            <a:spLocks noGrp="1"/>
          </p:cNvSpPr>
          <p:nvPr>
            <p:ph idx="1"/>
          </p:nvPr>
        </p:nvSpPr>
        <p:spPr>
          <a:xfrm>
            <a:off x="457200" y="1600200"/>
            <a:ext cx="7138988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zh-TW" altLang="zh-TW" dirty="0" smtClean="0"/>
              <a:t>「摩訶，大也；迦葉，為上古婆羅門姓，義言飲吞日月之光。此迦葉年最長老，身光蔽日月，功德最大，故名大迦葉。</a:t>
            </a:r>
            <a:endParaRPr lang="en-US" altLang="zh-TW" dirty="0" smtClean="0"/>
          </a:p>
          <a:p>
            <a:pPr marL="0" indent="0">
              <a:buFont typeface="Arial" charset="0"/>
              <a:buNone/>
            </a:pPr>
            <a:r>
              <a:rPr lang="en-US" altLang="zh-TW" sz="3200" dirty="0" smtClean="0"/>
              <a:t>—《</a:t>
            </a:r>
            <a:r>
              <a:rPr lang="zh-TW" altLang="en-US" sz="3200" dirty="0" smtClean="0"/>
              <a:t>法華經教釋</a:t>
            </a:r>
            <a:r>
              <a:rPr lang="en-US" altLang="zh-TW" sz="3200" dirty="0" smtClean="0"/>
              <a:t>》</a:t>
            </a:r>
            <a:endParaRPr lang="zh-TW" altLang="zh-TW" sz="3200" dirty="0" smtClean="0"/>
          </a:p>
          <a:p>
            <a:pPr marL="0" indent="0">
              <a:buFont typeface="Arial" charset="0"/>
              <a:buNone/>
            </a:pPr>
            <a:endParaRPr lang="zh-TW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5400" b="1" dirty="0" smtClean="0">
                <a:solidFill>
                  <a:srgbClr val="C00000"/>
                </a:solidFill>
              </a:rPr>
              <a:t>「摩訶」</a:t>
            </a:r>
            <a:r>
              <a:rPr lang="zh-TW" altLang="en-US" dirty="0" smtClean="0"/>
              <a:t>，是大的意思；</a:t>
            </a:r>
            <a:endParaRPr lang="en-US" altLang="zh-TW" dirty="0" smtClean="0"/>
          </a:p>
          <a:p>
            <a:r>
              <a:rPr lang="zh-TW" altLang="en-US" sz="5400" b="1" dirty="0" smtClean="0">
                <a:solidFill>
                  <a:srgbClr val="0070C0"/>
                </a:solidFill>
              </a:rPr>
              <a:t>「迦葉」</a:t>
            </a:r>
            <a:r>
              <a:rPr lang="zh-TW" altLang="en-US" dirty="0" smtClean="0"/>
              <a:t>，則是婆羅門的姓。婆羅門是當時印度四姓中最尊貴的。</a:t>
            </a:r>
          </a:p>
        </p:txBody>
      </p:sp>
      <p:sp>
        <p:nvSpPr>
          <p:cNvPr id="7" name="矩形 6"/>
          <p:cNvSpPr/>
          <p:nvPr/>
        </p:nvSpPr>
        <p:spPr>
          <a:xfrm>
            <a:off x="3094672" y="404664"/>
            <a:ext cx="295465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5400" b="1" cap="all" dirty="0">
                <a:ln w="0"/>
                <a:solidFill>
                  <a:srgbClr val="1A1AB8"/>
                </a:soli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摩訶迦葉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212" y="4448175"/>
            <a:ext cx="1577182" cy="2005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文字方塊 7"/>
          <p:cNvSpPr txBox="1">
            <a:spLocks noChangeArrowheads="1"/>
          </p:cNvSpPr>
          <p:nvPr/>
        </p:nvSpPr>
        <p:spPr bwMode="auto">
          <a:xfrm>
            <a:off x="539750" y="6308725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/>
              <a:t>《</a:t>
            </a:r>
            <a:r>
              <a:rPr lang="zh-TW" altLang="en-US" sz="2800"/>
              <a:t>靜思妙蓮華</a:t>
            </a:r>
            <a:r>
              <a:rPr lang="en-US" altLang="zh-TW" sz="2800"/>
              <a:t>–</a:t>
            </a:r>
            <a:r>
              <a:rPr lang="zh-TW" altLang="en-US" sz="2800"/>
              <a:t>序品</a:t>
            </a:r>
            <a:r>
              <a:rPr lang="en-US" altLang="zh-TW" sz="2800"/>
              <a:t>》P.232</a:t>
            </a:r>
            <a:endParaRPr lang="zh-TW" altLang="en-US" sz="2800"/>
          </a:p>
        </p:txBody>
      </p:sp>
      <p:sp>
        <p:nvSpPr>
          <p:cNvPr id="57350" name="文字方塊 6"/>
          <p:cNvSpPr txBox="1">
            <a:spLocks noChangeArrowheads="1"/>
          </p:cNvSpPr>
          <p:nvPr/>
        </p:nvSpPr>
        <p:spPr bwMode="auto">
          <a:xfrm>
            <a:off x="3348038" y="5818188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>
                <a:latin typeface="Times New Roman" pitchFamily="18" charset="0"/>
                <a:ea typeface="新細明體" charset="-120"/>
              </a:rPr>
              <a:t>圖片翻攝自網路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84438" y="188913"/>
            <a:ext cx="4032250" cy="10795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導讀重點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939" name="內容版面配置區 2"/>
          <p:cNvSpPr>
            <a:spLocks noGrp="1"/>
          </p:cNvSpPr>
          <p:nvPr>
            <p:ph type="subTitle" idx="1"/>
          </p:nvPr>
        </p:nvSpPr>
        <p:spPr>
          <a:xfrm>
            <a:off x="539750" y="1557338"/>
            <a:ext cx="7920038" cy="5111750"/>
          </a:xfrm>
        </p:spPr>
        <p:txBody>
          <a:bodyPr/>
          <a:lstStyle/>
          <a:p>
            <a:r>
              <a:rPr lang="zh-TW" altLang="zh-TW" sz="48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壹、僧寶之始</a:t>
            </a:r>
          </a:p>
          <a:p>
            <a:r>
              <a:rPr lang="zh-TW" altLang="zh-TW" sz="48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貳、摩訶迦葉尊者</a:t>
            </a:r>
          </a:p>
          <a:p>
            <a:r>
              <a:rPr lang="zh-TW" altLang="zh-TW" sz="48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參、三迦葉尊者</a:t>
            </a:r>
            <a:r>
              <a:rPr lang="en-US" altLang="zh-TW" sz="48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zh-TW" altLang="zh-TW" sz="480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48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肆、聞思修</a:t>
            </a:r>
            <a:endParaRPr lang="zh-TW" altLang="en-US" sz="480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 smtClean="0"/>
              <a:t>能吞日月之光，因為他身上會發出紫金色的光，</a:t>
            </a:r>
          </a:p>
          <a:p>
            <a:r>
              <a:rPr lang="zh-TW" altLang="zh-TW" dirty="0" smtClean="0"/>
              <a:t>壽命最長、最老、又累生聚積很大的功德。</a:t>
            </a:r>
          </a:p>
          <a:p>
            <a:endParaRPr lang="zh-TW" altLang="en-US" dirty="0" smtClean="0"/>
          </a:p>
        </p:txBody>
      </p:sp>
      <p:sp>
        <p:nvSpPr>
          <p:cNvPr id="58371" name="文字方塊 4"/>
          <p:cNvSpPr txBox="1">
            <a:spLocks noChangeArrowheads="1"/>
          </p:cNvSpPr>
          <p:nvPr/>
        </p:nvSpPr>
        <p:spPr bwMode="auto">
          <a:xfrm>
            <a:off x="539750" y="6308725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/>
              <a:t>《</a:t>
            </a:r>
            <a:r>
              <a:rPr lang="zh-TW" altLang="en-US" sz="2800"/>
              <a:t>靜思妙蓮華</a:t>
            </a:r>
            <a:r>
              <a:rPr lang="en-US" altLang="zh-TW" sz="2800"/>
              <a:t>–</a:t>
            </a:r>
            <a:r>
              <a:rPr lang="zh-TW" altLang="en-US" sz="2800"/>
              <a:t>序品</a:t>
            </a:r>
            <a:r>
              <a:rPr lang="en-US" altLang="zh-TW" sz="2800"/>
              <a:t>》P.233</a:t>
            </a:r>
            <a:endParaRPr lang="zh-TW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內容版面配置區 5"/>
          <p:cNvSpPr>
            <a:spLocks noGrp="1"/>
          </p:cNvSpPr>
          <p:nvPr>
            <p:ph idx="1"/>
          </p:nvPr>
        </p:nvSpPr>
        <p:spPr>
          <a:xfrm>
            <a:off x="169863" y="830263"/>
            <a:ext cx="8229600" cy="4525962"/>
          </a:xfrm>
        </p:spPr>
        <p:txBody>
          <a:bodyPr/>
          <a:lstStyle/>
          <a:p>
            <a:r>
              <a:rPr lang="zh-TW" altLang="zh-TW" dirty="0" smtClean="0"/>
              <a:t>有一回，佛陀與僧眾一起在多子佛塔停歇時，佛陀看到前面有一朵花，就隨手拈起，大家都不了解佛陀這個舉動的用意，只有大迦葉能明白佛意。</a:t>
            </a:r>
            <a:endParaRPr lang="zh-TW" altLang="en-US" dirty="0" smtClean="0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356225"/>
            <a:ext cx="2387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文字方塊 4"/>
          <p:cNvSpPr txBox="1">
            <a:spLocks noChangeArrowheads="1"/>
          </p:cNvSpPr>
          <p:nvPr/>
        </p:nvSpPr>
        <p:spPr bwMode="auto">
          <a:xfrm>
            <a:off x="539750" y="6308725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/>
              <a:t>《</a:t>
            </a:r>
            <a:r>
              <a:rPr lang="zh-TW" altLang="en-US" sz="2800"/>
              <a:t>靜思妙蓮華</a:t>
            </a:r>
            <a:r>
              <a:rPr lang="en-US" altLang="zh-TW" sz="2800"/>
              <a:t>–</a:t>
            </a:r>
            <a:r>
              <a:rPr lang="zh-TW" altLang="en-US" sz="2800"/>
              <a:t>序品</a:t>
            </a:r>
            <a:r>
              <a:rPr lang="en-US" altLang="zh-TW" sz="2800"/>
              <a:t>》P.234</a:t>
            </a:r>
            <a:endParaRPr lang="zh-TW" altLang="en-US" sz="2800"/>
          </a:p>
        </p:txBody>
      </p:sp>
      <p:sp>
        <p:nvSpPr>
          <p:cNvPr id="59397" name="文字方塊 6"/>
          <p:cNvSpPr txBox="1">
            <a:spLocks noChangeArrowheads="1"/>
          </p:cNvSpPr>
          <p:nvPr/>
        </p:nvSpPr>
        <p:spPr bwMode="auto">
          <a:xfrm>
            <a:off x="3476625" y="5645150"/>
            <a:ext cx="244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>
                <a:latin typeface="Times New Roman" pitchFamily="18" charset="0"/>
                <a:ea typeface="新細明體" charset="-120"/>
              </a:rPr>
              <a:t>圖片翻攝自網路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內容版面配置區 5"/>
          <p:cNvSpPr>
            <a:spLocks noGrp="1"/>
          </p:cNvSpPr>
          <p:nvPr>
            <p:ph idx="1"/>
          </p:nvPr>
        </p:nvSpPr>
        <p:spPr>
          <a:xfrm>
            <a:off x="0" y="836613"/>
            <a:ext cx="8435975" cy="5257800"/>
          </a:xfrm>
        </p:spPr>
        <p:txBody>
          <a:bodyPr/>
          <a:lstStyle/>
          <a:p>
            <a:pPr marL="114300" indent="0">
              <a:buFont typeface="Arial" charset="0"/>
              <a:buNone/>
            </a:pPr>
            <a:r>
              <a:rPr lang="zh-TW" altLang="en-US" dirty="0" smtClean="0"/>
              <a:t>佛陀入滅之後，大迦葉便召集大眾，負起結集教法、經典的責任。完成重任之後，大迦葉就帶著佛陀所託付的金鏤袈裟，進入雞足山中，等待彌勒下生來人間成正覺時，再傳佛陀衣缽給彌勒。</a:t>
            </a:r>
          </a:p>
        </p:txBody>
      </p:sp>
      <p:sp>
        <p:nvSpPr>
          <p:cNvPr id="60419" name="文字方塊 4"/>
          <p:cNvSpPr txBox="1">
            <a:spLocks noChangeArrowheads="1"/>
          </p:cNvSpPr>
          <p:nvPr/>
        </p:nvSpPr>
        <p:spPr bwMode="auto">
          <a:xfrm>
            <a:off x="3779838" y="6334125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/>
              <a:t>《</a:t>
            </a:r>
            <a:r>
              <a:rPr lang="zh-TW" altLang="en-US" sz="2800"/>
              <a:t>靜思妙蓮華</a:t>
            </a:r>
            <a:r>
              <a:rPr lang="en-US" altLang="zh-TW" sz="2800"/>
              <a:t>–</a:t>
            </a:r>
            <a:r>
              <a:rPr lang="zh-TW" altLang="en-US" sz="2800"/>
              <a:t>序品</a:t>
            </a:r>
            <a:r>
              <a:rPr lang="en-US" altLang="zh-TW" sz="2800"/>
              <a:t>》P.235</a:t>
            </a:r>
            <a:endParaRPr lang="zh-TW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203450"/>
            <a:ext cx="7543800" cy="25939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</a:t>
            </a:r>
            <a:r>
              <a:rPr lang="zh-TW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三迦葉尊者</a:t>
            </a:r>
            <a: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文字方塊 6"/>
          <p:cNvSpPr txBox="1">
            <a:spLocks noChangeArrowheads="1"/>
          </p:cNvSpPr>
          <p:nvPr/>
        </p:nvSpPr>
        <p:spPr bwMode="auto">
          <a:xfrm>
            <a:off x="241300" y="260350"/>
            <a:ext cx="799306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5800" indent="-6858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zh-TW" altLang="en-US" sz="5400" dirty="0">
                <a:latin typeface="標楷體" pitchFamily="65" charset="-120"/>
                <a:ea typeface="標楷體" pitchFamily="65" charset="-120"/>
              </a:rPr>
              <a:t>三迦葉親兄弟，累世同心立願，各領眾傳教法，恭敬學聖人道。</a:t>
            </a:r>
            <a:endParaRPr lang="en-US" altLang="zh-TW" sz="54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zh-TW" altLang="zh-TW" sz="5400" dirty="0">
                <a:latin typeface="標楷體" pitchFamily="65" charset="-120"/>
                <a:ea typeface="標楷體" pitchFamily="65" charset="-120"/>
              </a:rPr>
              <a:t>三迦葉—優樓頻螺迦葉、伽耶迦葉、那提迦葉</a:t>
            </a:r>
            <a:endParaRPr lang="zh-TW" altLang="en-US" sz="5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4508500"/>
            <a:ext cx="3514725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 smtClean="0"/>
              <a:t>「優樓頻螺」譯作木瓜。由於這位尊者胸前有如木瓜形狀瘤，所以以此取名；另有一說，是因為他居住的地方接近木瓜林而得名。</a:t>
            </a:r>
            <a:endParaRPr lang="zh-TW" altLang="en-US" dirty="0" smtClean="0"/>
          </a:p>
        </p:txBody>
      </p:sp>
      <p:sp>
        <p:nvSpPr>
          <p:cNvPr id="7" name="矩形 6"/>
          <p:cNvSpPr/>
          <p:nvPr/>
        </p:nvSpPr>
        <p:spPr>
          <a:xfrm>
            <a:off x="2402177" y="404664"/>
            <a:ext cx="433965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54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優樓頻螺迦葉</a:t>
            </a:r>
          </a:p>
        </p:txBody>
      </p:sp>
      <p:sp>
        <p:nvSpPr>
          <p:cNvPr id="63492" name="文字方塊 4"/>
          <p:cNvSpPr txBox="1">
            <a:spLocks noChangeArrowheads="1"/>
          </p:cNvSpPr>
          <p:nvPr/>
        </p:nvSpPr>
        <p:spPr bwMode="auto">
          <a:xfrm>
            <a:off x="539750" y="6308725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>
                <a:solidFill>
                  <a:srgbClr val="2F2B20"/>
                </a:solidFill>
              </a:rPr>
              <a:t>《</a:t>
            </a:r>
            <a:r>
              <a:rPr lang="zh-TW" altLang="en-US" sz="2800">
                <a:solidFill>
                  <a:srgbClr val="2F2B20"/>
                </a:solidFill>
              </a:rPr>
              <a:t>靜思妙蓮華</a:t>
            </a:r>
            <a:r>
              <a:rPr lang="en-US" altLang="zh-TW" sz="2800">
                <a:solidFill>
                  <a:srgbClr val="2F2B20"/>
                </a:solidFill>
              </a:rPr>
              <a:t>–</a:t>
            </a:r>
            <a:r>
              <a:rPr lang="zh-TW" altLang="en-US" sz="2800">
                <a:solidFill>
                  <a:srgbClr val="2F2B20"/>
                </a:solidFill>
              </a:rPr>
              <a:t>序品</a:t>
            </a:r>
            <a:r>
              <a:rPr lang="en-US" altLang="zh-TW" sz="2800">
                <a:solidFill>
                  <a:srgbClr val="2F2B20"/>
                </a:solidFill>
              </a:rPr>
              <a:t>》P.236</a:t>
            </a:r>
            <a:endParaRPr lang="zh-TW" altLang="en-US" sz="2800">
              <a:solidFill>
                <a:srgbClr val="2F2B2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4933950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文字方塊 1"/>
          <p:cNvSpPr txBox="1">
            <a:spLocks noChangeArrowheads="1"/>
          </p:cNvSpPr>
          <p:nvPr/>
        </p:nvSpPr>
        <p:spPr bwMode="auto">
          <a:xfrm>
            <a:off x="3563938" y="5857875"/>
            <a:ext cx="244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>
                <a:latin typeface="Times New Roman" pitchFamily="18" charset="0"/>
                <a:ea typeface="新細明體" charset="-120"/>
              </a:rPr>
              <a:t>圖片翻攝自網路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內容版面配置區 5"/>
          <p:cNvSpPr>
            <a:spLocks noGrp="1"/>
          </p:cNvSpPr>
          <p:nvPr>
            <p:ph idx="1"/>
          </p:nvPr>
        </p:nvSpPr>
        <p:spPr>
          <a:xfrm>
            <a:off x="395288" y="1206500"/>
            <a:ext cx="7845425" cy="4525963"/>
          </a:xfrm>
        </p:spPr>
        <p:txBody>
          <a:bodyPr>
            <a:normAutofit fontScale="92500"/>
          </a:bodyPr>
          <a:lstStyle/>
          <a:p>
            <a:r>
              <a:rPr lang="zh-TW" altLang="en-US" dirty="0" smtClean="0"/>
              <a:t>優樓頻螺迦葉，</a:t>
            </a:r>
            <a:r>
              <a:rPr lang="zh-TW" altLang="zh-TW" dirty="0" smtClean="0"/>
              <a:t>很有威德及修養，所以受到頻婆娑羅王的敬重並禮拜為國師。他在山林裡養了一隻如龍般會吐火的動物，許多人都向他學火行法，弟子共有五百人之多。</a:t>
            </a:r>
            <a:endParaRPr lang="zh-TW" altLang="en-US" dirty="0" smtClean="0"/>
          </a:p>
        </p:txBody>
      </p:sp>
      <p:sp>
        <p:nvSpPr>
          <p:cNvPr id="64515" name="文字方塊 4"/>
          <p:cNvSpPr txBox="1">
            <a:spLocks noChangeArrowheads="1"/>
          </p:cNvSpPr>
          <p:nvPr/>
        </p:nvSpPr>
        <p:spPr bwMode="auto">
          <a:xfrm>
            <a:off x="3563938" y="6308725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>
                <a:solidFill>
                  <a:srgbClr val="2F2B20"/>
                </a:solidFill>
              </a:rPr>
              <a:t>《</a:t>
            </a:r>
            <a:r>
              <a:rPr lang="zh-TW" altLang="en-US" sz="2800">
                <a:solidFill>
                  <a:srgbClr val="2F2B20"/>
                </a:solidFill>
              </a:rPr>
              <a:t>靜思妙蓮華</a:t>
            </a:r>
            <a:r>
              <a:rPr lang="en-US" altLang="zh-TW" sz="2800">
                <a:solidFill>
                  <a:srgbClr val="2F2B20"/>
                </a:solidFill>
              </a:rPr>
              <a:t>–</a:t>
            </a:r>
            <a:r>
              <a:rPr lang="zh-TW" altLang="en-US" sz="2800">
                <a:solidFill>
                  <a:srgbClr val="2F2B20"/>
                </a:solidFill>
              </a:rPr>
              <a:t>序品</a:t>
            </a:r>
            <a:r>
              <a:rPr lang="en-US" altLang="zh-TW" sz="2800">
                <a:solidFill>
                  <a:srgbClr val="2F2B20"/>
                </a:solidFill>
              </a:rPr>
              <a:t>》P.237</a:t>
            </a:r>
            <a:endParaRPr lang="zh-TW" altLang="en-US" sz="2800">
              <a:solidFill>
                <a:srgbClr val="2F2B20"/>
              </a:solidFill>
            </a:endParaRPr>
          </a:p>
        </p:txBody>
      </p:sp>
      <p:sp>
        <p:nvSpPr>
          <p:cNvPr id="64516" name="文字方塊 4"/>
          <p:cNvSpPr txBox="1">
            <a:spLocks noChangeArrowheads="1"/>
          </p:cNvSpPr>
          <p:nvPr/>
        </p:nvSpPr>
        <p:spPr bwMode="auto">
          <a:xfrm>
            <a:off x="2268538" y="130175"/>
            <a:ext cx="52339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5400"/>
              <a:t>續前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內容版面配置區 5"/>
          <p:cNvSpPr>
            <a:spLocks noGrp="1"/>
          </p:cNvSpPr>
          <p:nvPr>
            <p:ph idx="1"/>
          </p:nvPr>
        </p:nvSpPr>
        <p:spPr>
          <a:xfrm>
            <a:off x="1588" y="1066800"/>
            <a:ext cx="8229600" cy="5257800"/>
          </a:xfrm>
        </p:spPr>
        <p:txBody>
          <a:bodyPr/>
          <a:lstStyle/>
          <a:p>
            <a:pPr marL="114300" indent="0">
              <a:buFont typeface="Arial" charset="0"/>
              <a:buNone/>
            </a:pPr>
            <a:r>
              <a:rPr lang="zh-TW" altLang="en-US" dirty="0" smtClean="0"/>
              <a:t>最終優樓頻螺受佛陀的智慧所降伏，因聽到佛說的法而豁然開悟，從此放棄火行。他隨佛聞法後，知道要了解天下真理，只需要簡單的三衣一缽，</a:t>
            </a:r>
          </a:p>
        </p:txBody>
      </p:sp>
      <p:sp>
        <p:nvSpPr>
          <p:cNvPr id="65539" name="文字方塊 4"/>
          <p:cNvSpPr txBox="1">
            <a:spLocks noChangeArrowheads="1"/>
          </p:cNvSpPr>
          <p:nvPr/>
        </p:nvSpPr>
        <p:spPr bwMode="auto">
          <a:xfrm>
            <a:off x="3563938" y="6308725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>
                <a:solidFill>
                  <a:srgbClr val="2F2B20"/>
                </a:solidFill>
              </a:rPr>
              <a:t>《</a:t>
            </a:r>
            <a:r>
              <a:rPr lang="zh-TW" altLang="en-US" sz="2800">
                <a:solidFill>
                  <a:srgbClr val="2F2B20"/>
                </a:solidFill>
              </a:rPr>
              <a:t>靜思妙蓮華</a:t>
            </a:r>
            <a:r>
              <a:rPr lang="en-US" altLang="zh-TW" sz="2800">
                <a:solidFill>
                  <a:srgbClr val="2F2B20"/>
                </a:solidFill>
              </a:rPr>
              <a:t>–</a:t>
            </a:r>
            <a:r>
              <a:rPr lang="zh-TW" altLang="en-US" sz="2800">
                <a:solidFill>
                  <a:srgbClr val="2F2B20"/>
                </a:solidFill>
              </a:rPr>
              <a:t>序品</a:t>
            </a:r>
            <a:r>
              <a:rPr lang="en-US" altLang="zh-TW" sz="2800">
                <a:solidFill>
                  <a:srgbClr val="2F2B20"/>
                </a:solidFill>
              </a:rPr>
              <a:t>》P.238</a:t>
            </a:r>
            <a:endParaRPr lang="zh-TW" altLang="en-US" sz="2800">
              <a:solidFill>
                <a:srgbClr val="2F2B2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內容版面配置區 5"/>
          <p:cNvSpPr>
            <a:spLocks noGrp="1"/>
          </p:cNvSpPr>
          <p:nvPr>
            <p:ph idx="1"/>
          </p:nvPr>
        </p:nvSpPr>
        <p:spPr>
          <a:xfrm>
            <a:off x="3563938" y="1600200"/>
            <a:ext cx="4916487" cy="5257800"/>
          </a:xfrm>
        </p:spPr>
        <p:txBody>
          <a:bodyPr/>
          <a:lstStyle/>
          <a:p>
            <a:pPr marL="114300" indent="0">
              <a:buFont typeface="Arial" charset="0"/>
              <a:buNone/>
            </a:pPr>
            <a:r>
              <a:rPr lang="zh-TW" altLang="en-US" dirty="0" smtClean="0"/>
              <a:t>因此將之前修行的火器道具放入河中隨水漂流，且帶領五百弟子皈依佛陀。</a:t>
            </a:r>
          </a:p>
        </p:txBody>
      </p:sp>
      <p:sp>
        <p:nvSpPr>
          <p:cNvPr id="66563" name="文字方塊 4"/>
          <p:cNvSpPr txBox="1">
            <a:spLocks noChangeArrowheads="1"/>
          </p:cNvSpPr>
          <p:nvPr/>
        </p:nvSpPr>
        <p:spPr bwMode="auto">
          <a:xfrm>
            <a:off x="3563938" y="6308725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>
                <a:solidFill>
                  <a:srgbClr val="2F2B20"/>
                </a:solidFill>
              </a:rPr>
              <a:t>《</a:t>
            </a:r>
            <a:r>
              <a:rPr lang="zh-TW" altLang="en-US" sz="2800">
                <a:solidFill>
                  <a:srgbClr val="2F2B20"/>
                </a:solidFill>
              </a:rPr>
              <a:t>靜思妙蓮華</a:t>
            </a:r>
            <a:r>
              <a:rPr lang="en-US" altLang="zh-TW" sz="2800">
                <a:solidFill>
                  <a:srgbClr val="2F2B20"/>
                </a:solidFill>
              </a:rPr>
              <a:t>–</a:t>
            </a:r>
            <a:r>
              <a:rPr lang="zh-TW" altLang="en-US" sz="2800">
                <a:solidFill>
                  <a:srgbClr val="2F2B20"/>
                </a:solidFill>
              </a:rPr>
              <a:t>序品</a:t>
            </a:r>
            <a:r>
              <a:rPr lang="en-US" altLang="zh-TW" sz="2800">
                <a:solidFill>
                  <a:srgbClr val="2F2B20"/>
                </a:solidFill>
              </a:rPr>
              <a:t>》P.238</a:t>
            </a:r>
            <a:endParaRPr lang="zh-TW" altLang="en-US" sz="2800">
              <a:solidFill>
                <a:srgbClr val="2F2B20"/>
              </a:solidFill>
            </a:endParaRPr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0025"/>
            <a:ext cx="3411538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文字方塊 1"/>
          <p:cNvSpPr txBox="1">
            <a:spLocks noChangeArrowheads="1"/>
          </p:cNvSpPr>
          <p:nvPr/>
        </p:nvSpPr>
        <p:spPr bwMode="auto">
          <a:xfrm>
            <a:off x="1858963" y="260350"/>
            <a:ext cx="52339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5400"/>
              <a:t>續前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zh-TW" dirty="0">
                <a:solidFill>
                  <a:srgbClr val="C00000"/>
                </a:solidFill>
              </a:rPr>
              <a:t>伽耶迦葉、那提迦葉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67587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 smtClean="0"/>
              <a:t>住在河邊的弟弟看到這些火器道具，就趕緊和另一位兄弟前往大哥的修行處，想探知大哥發生了什麼事。</a:t>
            </a:r>
            <a:endParaRPr lang="zh-TW" altLang="en-US" dirty="0" smtClean="0"/>
          </a:p>
        </p:txBody>
      </p:sp>
      <p:sp>
        <p:nvSpPr>
          <p:cNvPr id="67588" name="文字方塊 5"/>
          <p:cNvSpPr txBox="1">
            <a:spLocks noChangeArrowheads="1"/>
          </p:cNvSpPr>
          <p:nvPr/>
        </p:nvSpPr>
        <p:spPr bwMode="auto">
          <a:xfrm>
            <a:off x="3563938" y="6308725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>
                <a:solidFill>
                  <a:srgbClr val="2F2B20"/>
                </a:solidFill>
              </a:rPr>
              <a:t>《</a:t>
            </a:r>
            <a:r>
              <a:rPr lang="zh-TW" altLang="en-US" sz="2800">
                <a:solidFill>
                  <a:srgbClr val="2F2B20"/>
                </a:solidFill>
              </a:rPr>
              <a:t>靜思妙蓮華</a:t>
            </a:r>
            <a:r>
              <a:rPr lang="en-US" altLang="zh-TW" sz="2800">
                <a:solidFill>
                  <a:srgbClr val="2F2B20"/>
                </a:solidFill>
              </a:rPr>
              <a:t>–</a:t>
            </a:r>
            <a:r>
              <a:rPr lang="zh-TW" altLang="en-US" sz="2800">
                <a:solidFill>
                  <a:srgbClr val="2F2B20"/>
                </a:solidFill>
              </a:rPr>
              <a:t>序品</a:t>
            </a:r>
            <a:r>
              <a:rPr lang="en-US" altLang="zh-TW" sz="2800">
                <a:solidFill>
                  <a:srgbClr val="2F2B20"/>
                </a:solidFill>
              </a:rPr>
              <a:t>》P.238</a:t>
            </a:r>
            <a:endParaRPr lang="zh-TW" altLang="en-US" sz="2800">
              <a:solidFill>
                <a:srgbClr val="2F2B2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上人手札</a:t>
            </a:r>
          </a:p>
        </p:txBody>
      </p:sp>
      <p:sp>
        <p:nvSpPr>
          <p:cNvPr id="40963" name="文字方塊 6"/>
          <p:cNvSpPr txBox="1">
            <a:spLocks noChangeArrowheads="1"/>
          </p:cNvSpPr>
          <p:nvPr/>
        </p:nvSpPr>
        <p:spPr bwMode="auto">
          <a:xfrm>
            <a:off x="468313" y="1773238"/>
            <a:ext cx="7272337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TW"/>
              <a:t>心得自在棄欲愛，離苦樂無有貪戀。佛世弟子尚有因緣相伴隨著；況今世吾等凡夫行者 能不慎重因緣</a:t>
            </a:r>
            <a:endParaRPr lang="zh-TW" altLang="en-US"/>
          </a:p>
        </p:txBody>
      </p:sp>
      <p:sp>
        <p:nvSpPr>
          <p:cNvPr id="40964" name="矩形 8"/>
          <p:cNvSpPr>
            <a:spLocks noChangeArrowheads="1"/>
          </p:cNvSpPr>
          <p:nvPr/>
        </p:nvSpPr>
        <p:spPr bwMode="auto">
          <a:xfrm>
            <a:off x="3059113" y="6002338"/>
            <a:ext cx="637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/>
              <a:t>《</a:t>
            </a:r>
            <a:r>
              <a:rPr lang="zh-TW" altLang="en-US" sz="2800"/>
              <a:t>靜思妙蓮華</a:t>
            </a:r>
            <a:r>
              <a:rPr lang="en-US" altLang="zh-TW" sz="2800"/>
              <a:t>–</a:t>
            </a:r>
            <a:r>
              <a:rPr lang="zh-TW" altLang="en-US" sz="2800"/>
              <a:t>序品</a:t>
            </a:r>
            <a:r>
              <a:rPr lang="en-US" altLang="zh-TW" sz="2800"/>
              <a:t>》P.230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dirty="0" smtClean="0">
                <a:solidFill>
                  <a:srgbClr val="C00000"/>
                </a:solidFill>
              </a:rPr>
              <a:t>續前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68611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 smtClean="0"/>
              <a:t>當他們到達時，看到佛陀正在說法，而大哥則身著袈裟，現莊嚴的形象。這兩兄弟的心深受感動，於是也決定追隨大哥皈投佛陀、依教奉行。</a:t>
            </a:r>
          </a:p>
          <a:p>
            <a:endParaRPr lang="zh-TW" altLang="en-US" dirty="0" smtClean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300663"/>
            <a:ext cx="157162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文字方塊 5"/>
          <p:cNvSpPr txBox="1">
            <a:spLocks noChangeArrowheads="1"/>
          </p:cNvSpPr>
          <p:nvPr/>
        </p:nvSpPr>
        <p:spPr bwMode="auto">
          <a:xfrm>
            <a:off x="-180975" y="6308725"/>
            <a:ext cx="4897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>
                <a:solidFill>
                  <a:srgbClr val="2F2B20"/>
                </a:solidFill>
              </a:rPr>
              <a:t>《</a:t>
            </a:r>
            <a:r>
              <a:rPr lang="zh-TW" altLang="en-US" sz="2800">
                <a:solidFill>
                  <a:srgbClr val="2F2B20"/>
                </a:solidFill>
              </a:rPr>
              <a:t>靜思妙蓮華</a:t>
            </a:r>
            <a:r>
              <a:rPr lang="en-US" altLang="zh-TW" sz="2800">
                <a:solidFill>
                  <a:srgbClr val="2F2B20"/>
                </a:solidFill>
              </a:rPr>
              <a:t>–</a:t>
            </a:r>
            <a:r>
              <a:rPr lang="zh-TW" altLang="en-US" sz="2800">
                <a:solidFill>
                  <a:srgbClr val="2F2B20"/>
                </a:solidFill>
              </a:rPr>
              <a:t>序品</a:t>
            </a:r>
            <a:r>
              <a:rPr lang="en-US" altLang="zh-TW" sz="2800">
                <a:solidFill>
                  <a:srgbClr val="2F2B20"/>
                </a:solidFill>
              </a:rPr>
              <a:t>》P.238</a:t>
            </a:r>
            <a:endParaRPr lang="zh-TW" altLang="en-US" sz="2800">
              <a:solidFill>
                <a:srgbClr val="2F2B20"/>
              </a:solidFill>
            </a:endParaRPr>
          </a:p>
        </p:txBody>
      </p:sp>
      <p:sp>
        <p:nvSpPr>
          <p:cNvPr id="68614" name="文字方塊 6"/>
          <p:cNvSpPr txBox="1">
            <a:spLocks noChangeArrowheads="1"/>
          </p:cNvSpPr>
          <p:nvPr/>
        </p:nvSpPr>
        <p:spPr bwMode="auto">
          <a:xfrm>
            <a:off x="4932363" y="6351588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>
                <a:latin typeface="Times New Roman" pitchFamily="18" charset="0"/>
                <a:ea typeface="新細明體" charset="-120"/>
              </a:rPr>
              <a:t>圖片翻攝自網路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69635" name="內容版面配置區 4"/>
          <p:cNvSpPr>
            <a:spLocks noGrp="1"/>
          </p:cNvSpPr>
          <p:nvPr>
            <p:ph idx="1"/>
          </p:nvPr>
        </p:nvSpPr>
        <p:spPr>
          <a:xfrm>
            <a:off x="179388" y="1484313"/>
            <a:ext cx="7715250" cy="5257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zh-TW" altLang="zh-TW" dirty="0" smtClean="0"/>
              <a:t>「阿含云：優樓頻螺，將護四眾，供給四事，令無所乏，最為第一。伽耶比丘，觀了諸法，都無所著，善能教化，最為第一。那提比丘，心意寂然，降伏諸結，精進第一。」</a:t>
            </a:r>
            <a:r>
              <a:rPr lang="en-US" altLang="zh-TW" sz="3200" dirty="0" smtClean="0"/>
              <a:t>—《</a:t>
            </a:r>
            <a:r>
              <a:rPr lang="zh-TW" altLang="en-US" sz="3200" dirty="0" smtClean="0"/>
              <a:t>法華經大成</a:t>
            </a:r>
            <a:r>
              <a:rPr lang="en-US" altLang="zh-TW" sz="3200" dirty="0" smtClean="0"/>
              <a:t>》</a:t>
            </a:r>
            <a:endParaRPr lang="zh-TW" alt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內容版面配置區 3"/>
          <p:cNvSpPr>
            <a:spLocks noGrp="1"/>
          </p:cNvSpPr>
          <p:nvPr>
            <p:ph idx="1"/>
          </p:nvPr>
        </p:nvSpPr>
        <p:spPr>
          <a:xfrm>
            <a:off x="395288" y="2420938"/>
            <a:ext cx="7643812" cy="3887787"/>
          </a:xfrm>
        </p:spPr>
        <p:txBody>
          <a:bodyPr/>
          <a:lstStyle/>
          <a:p>
            <a:r>
              <a:rPr lang="zh-TW" altLang="zh-TW" smtClean="0"/>
              <a:t>由於</a:t>
            </a:r>
            <a:r>
              <a:rPr lang="zh-TW" altLang="zh-TW" smtClean="0">
                <a:solidFill>
                  <a:srgbClr val="C00000"/>
                </a:solidFill>
              </a:rPr>
              <a:t>優樓頻螺迦葉</a:t>
            </a:r>
            <a:r>
              <a:rPr lang="zh-TW" altLang="zh-TW" smtClean="0"/>
              <a:t>是頻婆娑羅王的老師，所以他能</a:t>
            </a:r>
            <a:r>
              <a:rPr lang="zh-TW" altLang="zh-TW" smtClean="0">
                <a:solidFill>
                  <a:srgbClr val="1A1AB8"/>
                </a:solidFill>
              </a:rPr>
              <a:t>護持四眾，供應修行者的日常事務</a:t>
            </a:r>
            <a:endParaRPr lang="zh-TW" altLang="en-US" smtClean="0">
              <a:solidFill>
                <a:srgbClr val="1A1AB8"/>
              </a:solidFill>
            </a:endParaRPr>
          </a:p>
        </p:txBody>
      </p:sp>
      <p:sp>
        <p:nvSpPr>
          <p:cNvPr id="70659" name="文字方塊 4"/>
          <p:cNvSpPr txBox="1">
            <a:spLocks noChangeArrowheads="1"/>
          </p:cNvSpPr>
          <p:nvPr/>
        </p:nvSpPr>
        <p:spPr bwMode="auto">
          <a:xfrm>
            <a:off x="3563938" y="6308725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>
                <a:solidFill>
                  <a:srgbClr val="2F2B20"/>
                </a:solidFill>
              </a:rPr>
              <a:t>《</a:t>
            </a:r>
            <a:r>
              <a:rPr lang="zh-TW" altLang="en-US" sz="2800">
                <a:solidFill>
                  <a:srgbClr val="2F2B20"/>
                </a:solidFill>
              </a:rPr>
              <a:t>靜思妙蓮華</a:t>
            </a:r>
            <a:r>
              <a:rPr lang="en-US" altLang="zh-TW" sz="2800">
                <a:solidFill>
                  <a:srgbClr val="2F2B20"/>
                </a:solidFill>
              </a:rPr>
              <a:t>–</a:t>
            </a:r>
            <a:r>
              <a:rPr lang="zh-TW" altLang="en-US" sz="2800">
                <a:solidFill>
                  <a:srgbClr val="2F2B20"/>
                </a:solidFill>
              </a:rPr>
              <a:t>序品</a:t>
            </a:r>
            <a:r>
              <a:rPr lang="en-US" altLang="zh-TW" sz="2800">
                <a:solidFill>
                  <a:srgbClr val="2F2B20"/>
                </a:solidFill>
              </a:rPr>
              <a:t>》P.239</a:t>
            </a:r>
            <a:endParaRPr lang="zh-TW" altLang="en-US" sz="2800">
              <a:solidFill>
                <a:srgbClr val="2F2B20"/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2051050" y="2492375"/>
            <a:ext cx="3600450" cy="720725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468313" y="333375"/>
            <a:ext cx="6048375" cy="15684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將護四眾，供給四事，令無所乏，最為第一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內容版面配置區 2"/>
          <p:cNvSpPr>
            <a:spLocks noGrp="1"/>
          </p:cNvSpPr>
          <p:nvPr>
            <p:ph idx="1"/>
          </p:nvPr>
        </p:nvSpPr>
        <p:spPr>
          <a:xfrm>
            <a:off x="153988" y="1916113"/>
            <a:ext cx="8137525" cy="5545137"/>
          </a:xfrm>
        </p:spPr>
        <p:txBody>
          <a:bodyPr/>
          <a:lstStyle/>
          <a:p>
            <a:r>
              <a:rPr lang="zh-TW" altLang="zh-TW" smtClean="0">
                <a:solidFill>
                  <a:srgbClr val="C00000"/>
                </a:solidFill>
              </a:rPr>
              <a:t>伽耶迦葉</a:t>
            </a:r>
            <a:r>
              <a:rPr lang="zh-TW" altLang="zh-TW" smtClean="0"/>
              <a:t>則是一聽到佛陀說法，就能立刻了解釋迦牟尼佛的智慧，毫不猶豫地放棄原本的修行，且又能帶動其他的人出家，因此說伽耶比丘「</a:t>
            </a:r>
            <a:r>
              <a:rPr lang="zh-TW" altLang="zh-TW" smtClean="0">
                <a:solidFill>
                  <a:srgbClr val="1A1AB8"/>
                </a:solidFill>
              </a:rPr>
              <a:t>善能教化，最為第一</a:t>
            </a:r>
            <a:r>
              <a:rPr lang="zh-TW" altLang="zh-TW" smtClean="0"/>
              <a:t>」</a:t>
            </a:r>
            <a:endParaRPr lang="zh-TW" altLang="en-US" smtClean="0"/>
          </a:p>
        </p:txBody>
      </p:sp>
      <p:sp>
        <p:nvSpPr>
          <p:cNvPr id="71683" name="文字方塊 3"/>
          <p:cNvSpPr txBox="1">
            <a:spLocks noChangeArrowheads="1"/>
          </p:cNvSpPr>
          <p:nvPr/>
        </p:nvSpPr>
        <p:spPr bwMode="auto">
          <a:xfrm>
            <a:off x="3563938" y="6308725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>
                <a:solidFill>
                  <a:srgbClr val="2F2B20"/>
                </a:solidFill>
              </a:rPr>
              <a:t>《</a:t>
            </a:r>
            <a:r>
              <a:rPr lang="zh-TW" altLang="en-US" sz="2800">
                <a:solidFill>
                  <a:srgbClr val="2F2B20"/>
                </a:solidFill>
              </a:rPr>
              <a:t>靜思妙蓮華</a:t>
            </a:r>
            <a:r>
              <a:rPr lang="en-US" altLang="zh-TW" sz="2800">
                <a:solidFill>
                  <a:srgbClr val="2F2B20"/>
                </a:solidFill>
              </a:rPr>
              <a:t>–</a:t>
            </a:r>
            <a:r>
              <a:rPr lang="zh-TW" altLang="en-US" sz="2800">
                <a:solidFill>
                  <a:srgbClr val="2F2B20"/>
                </a:solidFill>
              </a:rPr>
              <a:t>序品</a:t>
            </a:r>
            <a:r>
              <a:rPr lang="en-US" altLang="zh-TW" sz="2800">
                <a:solidFill>
                  <a:srgbClr val="2F2B20"/>
                </a:solidFill>
              </a:rPr>
              <a:t>》P.239</a:t>
            </a:r>
            <a:endParaRPr lang="zh-TW" altLang="en-US" sz="2800">
              <a:solidFill>
                <a:srgbClr val="2F2B20"/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684213" y="1989138"/>
            <a:ext cx="2374900" cy="64770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68313" y="333375"/>
            <a:ext cx="6048375" cy="15684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觀了諸法，都無所著，善能教化，最為第一</a:t>
            </a:r>
            <a:endParaRPr lang="zh-TW" altLang="en-US" sz="4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內容版面配置區 2"/>
          <p:cNvSpPr>
            <a:spLocks noGrp="1"/>
          </p:cNvSpPr>
          <p:nvPr>
            <p:ph idx="1"/>
          </p:nvPr>
        </p:nvSpPr>
        <p:spPr>
          <a:xfrm>
            <a:off x="157163" y="2492375"/>
            <a:ext cx="8229600" cy="4525963"/>
          </a:xfrm>
        </p:spPr>
        <p:txBody>
          <a:bodyPr/>
          <a:lstStyle/>
          <a:p>
            <a:r>
              <a:rPr lang="zh-TW" altLang="zh-TW" smtClean="0">
                <a:solidFill>
                  <a:srgbClr val="C00000"/>
                </a:solidFill>
              </a:rPr>
              <a:t>那提迦葉</a:t>
            </a:r>
            <a:r>
              <a:rPr lang="zh-TW" altLang="zh-TW" smtClean="0"/>
              <a:t>的特長，是能將</a:t>
            </a:r>
            <a:r>
              <a:rPr lang="zh-TW" altLang="zh-TW" smtClean="0">
                <a:solidFill>
                  <a:srgbClr val="1A1AB8"/>
                </a:solidFill>
              </a:rPr>
              <a:t>內心降伏，完全去除所有的煩惱</a:t>
            </a:r>
            <a:r>
              <a:rPr lang="zh-TW" altLang="zh-TW" smtClean="0">
                <a:solidFill>
                  <a:srgbClr val="C00000"/>
                </a:solidFill>
              </a:rPr>
              <a:t>，</a:t>
            </a:r>
            <a:r>
              <a:rPr lang="zh-TW" altLang="zh-TW" smtClean="0"/>
              <a:t>一旦認清跟隨的方向沒有錯誤，就會順著真理</a:t>
            </a:r>
            <a:r>
              <a:rPr lang="zh-TW" altLang="zh-TW" smtClean="0">
                <a:solidFill>
                  <a:srgbClr val="1A1AB8"/>
                </a:solidFill>
              </a:rPr>
              <a:t>一心精進</a:t>
            </a:r>
            <a:endParaRPr lang="zh-TW" altLang="en-US" smtClean="0">
              <a:solidFill>
                <a:srgbClr val="1A1AB8"/>
              </a:solidFill>
            </a:endParaRPr>
          </a:p>
        </p:txBody>
      </p:sp>
      <p:sp>
        <p:nvSpPr>
          <p:cNvPr id="72707" name="文字方塊 3"/>
          <p:cNvSpPr txBox="1">
            <a:spLocks noChangeArrowheads="1"/>
          </p:cNvSpPr>
          <p:nvPr/>
        </p:nvSpPr>
        <p:spPr bwMode="auto">
          <a:xfrm>
            <a:off x="3563938" y="6308725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>
                <a:solidFill>
                  <a:srgbClr val="2F2B20"/>
                </a:solidFill>
              </a:rPr>
              <a:t>《</a:t>
            </a:r>
            <a:r>
              <a:rPr lang="zh-TW" altLang="en-US" sz="2800">
                <a:solidFill>
                  <a:srgbClr val="2F2B20"/>
                </a:solidFill>
              </a:rPr>
              <a:t>靜思妙蓮華</a:t>
            </a:r>
            <a:r>
              <a:rPr lang="en-US" altLang="zh-TW" sz="2800">
                <a:solidFill>
                  <a:srgbClr val="2F2B20"/>
                </a:solidFill>
              </a:rPr>
              <a:t>–</a:t>
            </a:r>
            <a:r>
              <a:rPr lang="zh-TW" altLang="en-US" sz="2800">
                <a:solidFill>
                  <a:srgbClr val="2F2B20"/>
                </a:solidFill>
              </a:rPr>
              <a:t>序品</a:t>
            </a:r>
            <a:r>
              <a:rPr lang="en-US" altLang="zh-TW" sz="2800">
                <a:solidFill>
                  <a:srgbClr val="2F2B20"/>
                </a:solidFill>
              </a:rPr>
              <a:t>》P.239</a:t>
            </a:r>
            <a:endParaRPr lang="zh-TW" altLang="en-US" sz="2800">
              <a:solidFill>
                <a:srgbClr val="2F2B20"/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684213" y="2565400"/>
            <a:ext cx="2447925" cy="792163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68313" y="333375"/>
            <a:ext cx="6048375" cy="15684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心意寂然，降伏諸結，精進第一</a:t>
            </a:r>
            <a:endParaRPr lang="zh-TW" altLang="en-US" sz="4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00" y="836613"/>
            <a:ext cx="4321175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文字方塊 3"/>
          <p:cNvSpPr txBox="1">
            <a:spLocks noChangeArrowheads="1"/>
          </p:cNvSpPr>
          <p:nvPr/>
        </p:nvSpPr>
        <p:spPr bwMode="auto">
          <a:xfrm>
            <a:off x="4427538" y="836613"/>
            <a:ext cx="4176712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4400" dirty="0"/>
              <a:t>上人讚歎臺北資深慈濟委員，人稱「老大」陳美珠（左二）、「老二」楊玉雪（左一）、「老三」胡玉珠（左三）</a:t>
            </a:r>
            <a:r>
              <a:rPr lang="zh-TW" altLang="en-US" sz="4000" dirty="0">
                <a:latin typeface="Times New Roman" pitchFamily="18" charset="0"/>
                <a:ea typeface="新細明體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323850" y="404813"/>
            <a:ext cx="8229600" cy="5721350"/>
          </a:xfrm>
        </p:spPr>
        <p:txBody>
          <a:bodyPr/>
          <a:lstStyle/>
          <a:p>
            <a:r>
              <a:rPr lang="zh-TW" altLang="en-US" dirty="0" smtClean="0"/>
              <a:t>「她們三位志同道合，而且信仰共同一個佛法，她們的感情很投緣，三位都很能幹，共同在機場的藝品店耕耘她們的事業，所以她們是合夥人，也是在佛法中的師姊妹。」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dirty="0" smtClean="0">
                <a:solidFill>
                  <a:srgbClr val="FFC000"/>
                </a:solidFill>
              </a:rPr>
              <a:t>慈濟三姊妹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75779" name="文字版面配置區 4"/>
          <p:cNvSpPr>
            <a:spLocks noGrp="1"/>
          </p:cNvSpPr>
          <p:nvPr>
            <p:ph type="body" idx="1"/>
          </p:nvPr>
        </p:nvSpPr>
        <p:spPr>
          <a:xfrm>
            <a:off x="468313" y="5661025"/>
            <a:ext cx="8059737" cy="576263"/>
          </a:xfrm>
        </p:spPr>
        <p:txBody>
          <a:bodyPr/>
          <a:lstStyle/>
          <a:p>
            <a:r>
              <a:rPr lang="zh-TW" altLang="zh-TW" smtClean="0">
                <a:hlinkClick r:id="rId4" action="ppaction://hlinkfile"/>
              </a:rPr>
              <a:t>影片：慈濟三姊妹</a:t>
            </a:r>
            <a:endParaRPr lang="zh-TW" altLang="en-US" smtClean="0"/>
          </a:p>
        </p:txBody>
      </p:sp>
      <p:pic>
        <p:nvPicPr>
          <p:cNvPr id="2" name="(人間菩提) 20140211 慈濟三姊妹.mk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1340768"/>
            <a:ext cx="5400600" cy="405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標題 3"/>
          <p:cNvSpPr>
            <a:spLocks noGrp="1"/>
          </p:cNvSpPr>
          <p:nvPr>
            <p:ph type="ctrTitle"/>
          </p:nvPr>
        </p:nvSpPr>
        <p:spPr>
          <a:xfrm>
            <a:off x="323850" y="4652963"/>
            <a:ext cx="7772400" cy="1470025"/>
          </a:xfrm>
        </p:spPr>
        <p:txBody>
          <a:bodyPr/>
          <a:lstStyle/>
          <a:p>
            <a:endParaRPr lang="zh-TW" altLang="en-US" smtClean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內容版面配置區 2"/>
          <p:cNvSpPr>
            <a:spLocks noGrp="1"/>
          </p:cNvSpPr>
          <p:nvPr>
            <p:ph type="body" idx="1"/>
          </p:nvPr>
        </p:nvSpPr>
        <p:spPr>
          <a:xfrm>
            <a:off x="395288" y="692150"/>
            <a:ext cx="8353425" cy="3384550"/>
          </a:xfrm>
        </p:spPr>
        <p:txBody>
          <a:bodyPr/>
          <a:lstStyle/>
          <a:p>
            <a:r>
              <a:rPr lang="zh-TW" altLang="zh-TW" sz="4800" dirty="0" smtClean="0">
                <a:solidFill>
                  <a:schemeClr val="tx1"/>
                </a:solidFill>
              </a:rPr>
              <a:t>天生我才必有用，誠如慈濟人常言：「碗有碗的功能，筷子有筷子的功能」，每一個人都有自己的良能與專長，</a:t>
            </a:r>
            <a:endParaRPr lang="zh-TW" altLang="en-US" sz="4800" dirty="0" smtClean="0">
              <a:solidFill>
                <a:schemeClr val="tx1"/>
              </a:solidFill>
            </a:endParaRP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4370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3736975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7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zh-TW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</a:t>
            </a:r>
            <a:r>
              <a:rPr lang="zh-TW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僧寶之始</a:t>
            </a:r>
            <a: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內容版面配置區 2"/>
          <p:cNvSpPr>
            <a:spLocks noGrp="1"/>
          </p:cNvSpPr>
          <p:nvPr>
            <p:ph type="body" idx="1"/>
          </p:nvPr>
        </p:nvSpPr>
        <p:spPr>
          <a:xfrm>
            <a:off x="576263" y="1125538"/>
            <a:ext cx="8064500" cy="3095625"/>
          </a:xfrm>
        </p:spPr>
        <p:txBody>
          <a:bodyPr/>
          <a:lstStyle/>
          <a:p>
            <a:r>
              <a:rPr lang="zh-TW" altLang="zh-TW" sz="4800" dirty="0" smtClean="0">
                <a:solidFill>
                  <a:schemeClr val="tx1"/>
                </a:solidFill>
              </a:rPr>
              <a:t>想一想，您，自己有何良能和專長可以為社會盡一己之能？（譬如香積、開車、攝影、水電、課輔、</a:t>
            </a:r>
            <a:r>
              <a:rPr lang="zh-TW" altLang="en-US" sz="4800" dirty="0" smtClean="0">
                <a:solidFill>
                  <a:schemeClr val="tx1"/>
                </a:solidFill>
              </a:rPr>
              <a:t>寫文章、演講、</a:t>
            </a:r>
            <a:r>
              <a:rPr lang="zh-TW" altLang="zh-TW" sz="4800" dirty="0" smtClean="0">
                <a:solidFill>
                  <a:schemeClr val="tx1"/>
                </a:solidFill>
              </a:rPr>
              <a:t>電腦…）</a:t>
            </a:r>
            <a:endParaRPr lang="zh-TW" altLang="en-US" sz="4800" dirty="0" smtClean="0">
              <a:solidFill>
                <a:schemeClr val="tx1"/>
              </a:solidFill>
            </a:endParaRP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221163"/>
            <a:ext cx="3097212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5400" smtClean="0">
                <a:latin typeface="標楷體" pitchFamily="65" charset="-120"/>
                <a:ea typeface="標楷體" pitchFamily="65" charset="-120"/>
              </a:rPr>
              <a:t>下次進度</a:t>
            </a:r>
          </a:p>
        </p:txBody>
      </p:sp>
      <p:sp>
        <p:nvSpPr>
          <p:cNvPr id="79875" name="內容版面配置區 4"/>
          <p:cNvSpPr>
            <a:spLocks noGrp="1"/>
          </p:cNvSpPr>
          <p:nvPr>
            <p:ph idx="1"/>
          </p:nvPr>
        </p:nvSpPr>
        <p:spPr>
          <a:xfrm>
            <a:off x="1835150" y="1268413"/>
            <a:ext cx="7308850" cy="45259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zh-TW" sz="540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5400" smtClean="0">
                <a:latin typeface="標楷體" pitchFamily="65" charset="-120"/>
                <a:ea typeface="標楷體" pitchFamily="65" charset="-120"/>
              </a:rPr>
              <a:t>靜思妙蓮華</a:t>
            </a:r>
            <a:r>
              <a:rPr lang="en-US" altLang="zh-TW" sz="540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smtClean="0">
                <a:latin typeface="標楷體" pitchFamily="65" charset="-120"/>
                <a:ea typeface="標楷體" pitchFamily="65" charset="-120"/>
              </a:rPr>
              <a:t>序品</a:t>
            </a:r>
            <a:r>
              <a:rPr lang="en-US" altLang="zh-TW" sz="5400" smtClean="0">
                <a:latin typeface="標楷體" pitchFamily="65" charset="-120"/>
                <a:ea typeface="標楷體" pitchFamily="65" charset="-120"/>
              </a:rPr>
              <a:t>》</a:t>
            </a:r>
          </a:p>
          <a:p>
            <a:pPr marL="0" indent="0" eaLnBrk="1" hangingPunct="1">
              <a:buFont typeface="Arial" charset="0"/>
              <a:buNone/>
            </a:pPr>
            <a:r>
              <a:rPr lang="zh-TW" altLang="en-US" sz="5400" smtClean="0">
                <a:latin typeface="標楷體" pitchFamily="65" charset="-120"/>
                <a:ea typeface="標楷體" pitchFamily="65" charset="-120"/>
              </a:rPr>
              <a:t>舍利弗。大目揵連。摩訶迦旃延。阿㝹樓馱。</a:t>
            </a:r>
            <a:endParaRPr lang="en-US" altLang="zh-TW" sz="5400" smtClean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zh-TW" sz="5400" smtClean="0">
                <a:latin typeface="標楷體" pitchFamily="65" charset="-120"/>
                <a:ea typeface="標楷體" pitchFamily="65" charset="-120"/>
              </a:rPr>
              <a:t>P.240-255</a:t>
            </a:r>
          </a:p>
          <a:p>
            <a:pPr marL="0" indent="0" eaLnBrk="1" hangingPunct="1">
              <a:buFont typeface="Arial" charset="0"/>
              <a:buNone/>
            </a:pPr>
            <a:r>
              <a:rPr lang="zh-TW" altLang="en-US" sz="5400" smtClean="0">
                <a:latin typeface="標楷體" pitchFamily="65" charset="-120"/>
                <a:ea typeface="標楷體" pitchFamily="65" charset="-120"/>
              </a:rPr>
              <a:t>靜思妙蓮華</a:t>
            </a:r>
            <a:r>
              <a:rPr lang="en-US" altLang="zh-TW" sz="5400" smtClean="0">
                <a:latin typeface="標楷體" pitchFamily="65" charset="-120"/>
                <a:ea typeface="標楷體" pitchFamily="65" charset="-120"/>
              </a:rPr>
              <a:t>-45-46</a:t>
            </a:r>
            <a:r>
              <a:rPr lang="zh-TW" altLang="en-US" sz="5400" smtClean="0">
                <a:latin typeface="標楷體" pitchFamily="65" charset="-120"/>
                <a:ea typeface="標楷體" pitchFamily="65" charset="-120"/>
              </a:rPr>
              <a:t>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經文</a:t>
            </a:r>
          </a:p>
        </p:txBody>
      </p:sp>
      <p:sp>
        <p:nvSpPr>
          <p:cNvPr id="43011" name="文字方塊 4"/>
          <p:cNvSpPr txBox="1">
            <a:spLocks noChangeArrowheads="1"/>
          </p:cNvSpPr>
          <p:nvPr/>
        </p:nvSpPr>
        <p:spPr bwMode="auto">
          <a:xfrm>
            <a:off x="323850" y="1916113"/>
            <a:ext cx="7127875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TW"/>
              <a:t>其名曰：</a:t>
            </a:r>
            <a:r>
              <a:rPr lang="zh-TW" altLang="en-US"/>
              <a:t>「</a:t>
            </a:r>
            <a:r>
              <a:rPr lang="zh-TW" altLang="zh-TW"/>
              <a:t>阿若憍如、摩訶迦葉、優樓頻螺迦葉、伽耶迦葉、那提迦葉」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/>
          <p:cNvSpPr>
            <a:spLocks noGrp="1"/>
          </p:cNvSpPr>
          <p:nvPr>
            <p:ph type="title"/>
          </p:nvPr>
        </p:nvSpPr>
        <p:spPr>
          <a:xfrm>
            <a:off x="2700338" y="260350"/>
            <a:ext cx="3240087" cy="693738"/>
          </a:xfrm>
        </p:spPr>
        <p:txBody>
          <a:bodyPr/>
          <a:lstStyle/>
          <a:p>
            <a:endParaRPr lang="zh-TW" altLang="en-US" sz="2800" smtClean="0"/>
          </a:p>
        </p:txBody>
      </p:sp>
      <p:sp>
        <p:nvSpPr>
          <p:cNvPr id="44035" name="文字方塊 2"/>
          <p:cNvSpPr txBox="1">
            <a:spLocks noChangeArrowheads="1"/>
          </p:cNvSpPr>
          <p:nvPr/>
        </p:nvSpPr>
        <p:spPr bwMode="auto">
          <a:xfrm>
            <a:off x="539750" y="1628775"/>
            <a:ext cx="66960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TW"/>
              <a:t>「至諸有名上首之次序，亦各具有意義，如阿若憍陳如，為僧寶之始—五比丘中最初得度者，故列為首。」</a:t>
            </a:r>
            <a:r>
              <a:rPr lang="en-US" altLang="zh-TW" sz="3200"/>
              <a:t>—《</a:t>
            </a:r>
            <a:r>
              <a:rPr lang="zh-TW" altLang="en-US" sz="3200"/>
              <a:t>法華經教釋</a:t>
            </a:r>
            <a:r>
              <a:rPr lang="en-US" altLang="zh-TW" sz="3200"/>
              <a:t>》</a:t>
            </a:r>
            <a:endParaRPr lang="zh-TW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45059" name="文字方塊 3"/>
          <p:cNvSpPr txBox="1">
            <a:spLocks noChangeArrowheads="1"/>
          </p:cNvSpPr>
          <p:nvPr/>
        </p:nvSpPr>
        <p:spPr bwMode="auto">
          <a:xfrm>
            <a:off x="250825" y="1628775"/>
            <a:ext cx="7129463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TW">
                <a:solidFill>
                  <a:srgbClr val="000000"/>
                </a:solidFill>
              </a:rPr>
              <a:t>「乃摩夜夫人之弟，并十力迦葉，為母族二人；父族三人者：一、阿濕波；二、跋提；三、摩訶男拘利。五人承王命入山。</a:t>
            </a:r>
            <a:endParaRPr lang="en-US" altLang="zh-TW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200">
                <a:solidFill>
                  <a:srgbClr val="000000"/>
                </a:solidFill>
              </a:rPr>
              <a:t>—《</a:t>
            </a:r>
            <a:r>
              <a:rPr lang="zh-TW" altLang="en-US" sz="3200">
                <a:solidFill>
                  <a:srgbClr val="000000"/>
                </a:solidFill>
              </a:rPr>
              <a:t>法華經大成</a:t>
            </a:r>
            <a:r>
              <a:rPr lang="en-US" altLang="zh-TW" sz="3200">
                <a:solidFill>
                  <a:srgbClr val="000000"/>
                </a:solidFill>
              </a:rPr>
              <a:t>》</a:t>
            </a:r>
            <a:endParaRPr lang="zh-TW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46083" name="文字方塊 3"/>
          <p:cNvSpPr txBox="1">
            <a:spLocks noChangeArrowheads="1"/>
          </p:cNvSpPr>
          <p:nvPr/>
        </p:nvSpPr>
        <p:spPr bwMode="auto">
          <a:xfrm>
            <a:off x="250825" y="1628775"/>
            <a:ext cx="71294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TW"/>
              <a:t>侍佛修道不耐苦，遂捨佛往鹿苑修異道。佛成道已，先往度之，初轉即悟客塵故。</a:t>
            </a:r>
            <a:r>
              <a:rPr lang="en-US" altLang="zh-TW" sz="3200"/>
              <a:t>—《</a:t>
            </a:r>
            <a:r>
              <a:rPr lang="zh-TW" altLang="en-US" sz="3200"/>
              <a:t>法華經大成</a:t>
            </a:r>
            <a:r>
              <a:rPr lang="en-US" altLang="zh-TW" sz="3200"/>
              <a:t>》</a:t>
            </a:r>
            <a:endParaRPr lang="zh-TW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1113" y="692150"/>
            <a:ext cx="8229600" cy="463708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zh-TW" altLang="zh-TW" dirty="0"/>
              <a:t>「</a:t>
            </a:r>
            <a:r>
              <a:rPr lang="zh-TW" altLang="zh-TW" sz="6000" dirty="0">
                <a:solidFill>
                  <a:srgbClr val="C00000"/>
                </a:solidFill>
              </a:rPr>
              <a:t>上首</a:t>
            </a:r>
            <a:r>
              <a:rPr lang="zh-TW" altLang="zh-TW" dirty="0"/>
              <a:t>」，</a:t>
            </a:r>
            <a:r>
              <a:rPr lang="zh-TW" altLang="zh-TW" dirty="0">
                <a:solidFill>
                  <a:srgbClr val="427B1B"/>
                </a:solidFill>
              </a:rPr>
              <a:t>就像是每一班的班長</a:t>
            </a:r>
            <a:r>
              <a:rPr lang="zh-TW" altLang="zh-TW" dirty="0"/>
              <a:t>。諸如慈濟人舉辦營隊，會安排資深者當隊輔，輔導不懂團體規矩或不了解規則的人。僧團中也有帶動者 ，</a:t>
            </a:r>
            <a:r>
              <a:rPr lang="zh-TW" altLang="zh-TW" dirty="0">
                <a:solidFill>
                  <a:srgbClr val="00B050"/>
                </a:solidFill>
              </a:rPr>
              <a:t>因此上首具有順序的意思。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47107" name="文字方塊 4"/>
          <p:cNvSpPr txBox="1">
            <a:spLocks noChangeArrowheads="1"/>
          </p:cNvSpPr>
          <p:nvPr/>
        </p:nvSpPr>
        <p:spPr bwMode="auto">
          <a:xfrm>
            <a:off x="3851275" y="6021388"/>
            <a:ext cx="6121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zh-TW" sz="2800"/>
              <a:t>《靜思妙蓮華–序品》</a:t>
            </a:r>
            <a:r>
              <a:rPr lang="en-US" altLang="zh-TW" sz="2800"/>
              <a:t>P.229</a:t>
            </a:r>
            <a:endParaRPr lang="zh-TW" altLang="zh-TW" sz="2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>
              <a:latin typeface="Times New Roman" pitchFamily="18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標楷體"/>
        <a:ea typeface="標楷體"/>
        <a:cs typeface=""/>
      </a:majorFont>
      <a:minorFont>
        <a:latin typeface="標楷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9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11287</TotalTime>
  <Words>1811</Words>
  <Application>Microsoft Office PowerPoint</Application>
  <PresentationFormat>如螢幕大小 (4:3)</PresentationFormat>
  <Paragraphs>105</Paragraphs>
  <Slides>41</Slides>
  <Notes>0</Notes>
  <HiddenSlides>0</HiddenSlides>
  <MMClips>2</MMClips>
  <ScaleCrop>false</ScaleCrop>
  <HeadingPairs>
    <vt:vector size="4" baseType="variant">
      <vt:variant>
        <vt:lpstr>佈景主題</vt:lpstr>
      </vt:variant>
      <vt:variant>
        <vt:i4>13</vt:i4>
      </vt:variant>
      <vt:variant>
        <vt:lpstr>投影片標題</vt:lpstr>
      </vt:variant>
      <vt:variant>
        <vt:i4>41</vt:i4>
      </vt:variant>
    </vt:vector>
  </HeadingPairs>
  <TitlesOfParts>
    <vt:vector size="54" baseType="lpstr">
      <vt:lpstr>Office 佈景主題</vt:lpstr>
      <vt:lpstr>1_自訂設計</vt:lpstr>
      <vt:lpstr>3_自訂設計</vt:lpstr>
      <vt:lpstr>4_Office 佈景主題</vt:lpstr>
      <vt:lpstr>自訂設計</vt:lpstr>
      <vt:lpstr>2_自訂設計</vt:lpstr>
      <vt:lpstr>19_Office 佈景主題</vt:lpstr>
      <vt:lpstr>相鄰</vt:lpstr>
      <vt:lpstr>4_自訂設計</vt:lpstr>
      <vt:lpstr>5_自訂設計</vt:lpstr>
      <vt:lpstr>6_自訂設計</vt:lpstr>
      <vt:lpstr>1_相鄰</vt:lpstr>
      <vt:lpstr>7_自訂設計</vt:lpstr>
      <vt:lpstr>阿若憍陳如、摩訶迦葉與三迦葉</vt:lpstr>
      <vt:lpstr>導讀重點</vt:lpstr>
      <vt:lpstr>上人手札</vt:lpstr>
      <vt:lpstr>壹、 僧寶之始 </vt:lpstr>
      <vt:lpstr>經文</vt:lpstr>
      <vt:lpstr>PowerPoint 簡報</vt:lpstr>
      <vt:lpstr>PowerPoint 簡報</vt:lpstr>
      <vt:lpstr>PowerPoint 簡報</vt:lpstr>
      <vt:lpstr>PowerPoint 簡報</vt:lpstr>
      <vt:lpstr>阿若憍陳如</vt:lpstr>
      <vt:lpstr>PowerPoint 簡報</vt:lpstr>
      <vt:lpstr>阿若憍陳如</vt:lpstr>
      <vt:lpstr>PowerPoint 簡報</vt:lpstr>
      <vt:lpstr>PowerPoint 簡報</vt:lpstr>
      <vt:lpstr>PowerPoint 簡報</vt:lpstr>
      <vt:lpstr>大魚捨身救人</vt:lpstr>
      <vt:lpstr>貳、 摩訶迦葉尊者 </vt:lpstr>
      <vt:lpstr>PowerPoint 簡報</vt:lpstr>
      <vt:lpstr>PowerPoint 簡報</vt:lpstr>
      <vt:lpstr>PowerPoint 簡報</vt:lpstr>
      <vt:lpstr>PowerPoint 簡報</vt:lpstr>
      <vt:lpstr>PowerPoint 簡報</vt:lpstr>
      <vt:lpstr>參、 三迦葉尊者 </vt:lpstr>
      <vt:lpstr>PowerPoint 簡報</vt:lpstr>
      <vt:lpstr>PowerPoint 簡報</vt:lpstr>
      <vt:lpstr>PowerPoint 簡報</vt:lpstr>
      <vt:lpstr>PowerPoint 簡報</vt:lpstr>
      <vt:lpstr>PowerPoint 簡報</vt:lpstr>
      <vt:lpstr>伽耶迦葉、那提迦葉</vt:lpstr>
      <vt:lpstr>續前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慈濟三姊妹</vt:lpstr>
      <vt:lpstr>PowerPoint 簡報</vt:lpstr>
      <vt:lpstr>PowerPoint 簡報</vt:lpstr>
      <vt:lpstr>PowerPoint 簡報</vt:lpstr>
      <vt:lpstr>下次進度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gikhiam</dc:creator>
  <cp:lastModifiedBy>User</cp:lastModifiedBy>
  <cp:revision>784</cp:revision>
  <dcterms:created xsi:type="dcterms:W3CDTF">2013-05-02T02:55:18Z</dcterms:created>
  <dcterms:modified xsi:type="dcterms:W3CDTF">2015-07-02T06:12:33Z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0008005c25000000000001023620</vt:lpwstr>
  </property>
</Properties>
</file>