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5" r:id="rId2"/>
    <p:sldId id="651" r:id="rId3"/>
    <p:sldId id="793" r:id="rId4"/>
    <p:sldId id="702" r:id="rId5"/>
    <p:sldId id="803" r:id="rId6"/>
    <p:sldId id="806" r:id="rId7"/>
    <p:sldId id="746" r:id="rId8"/>
    <p:sldId id="741" r:id="rId9"/>
    <p:sldId id="755" r:id="rId10"/>
    <p:sldId id="757" r:id="rId11"/>
    <p:sldId id="807" r:id="rId12"/>
    <p:sldId id="751" r:id="rId13"/>
    <p:sldId id="756" r:id="rId14"/>
    <p:sldId id="770" r:id="rId15"/>
    <p:sldId id="784" r:id="rId16"/>
    <p:sldId id="729" r:id="rId17"/>
    <p:sldId id="778" r:id="rId18"/>
    <p:sldId id="737" r:id="rId19"/>
    <p:sldId id="779" r:id="rId20"/>
    <p:sldId id="777" r:id="rId21"/>
    <p:sldId id="731" r:id="rId22"/>
    <p:sldId id="775" r:id="rId23"/>
    <p:sldId id="776" r:id="rId24"/>
    <p:sldId id="732" r:id="rId25"/>
    <p:sldId id="733" r:id="rId26"/>
    <p:sldId id="724" r:id="rId27"/>
    <p:sldId id="718" r:id="rId28"/>
    <p:sldId id="719" r:id="rId29"/>
    <p:sldId id="720" r:id="rId30"/>
    <p:sldId id="734" r:id="rId31"/>
    <p:sldId id="735" r:id="rId32"/>
    <p:sldId id="736" r:id="rId33"/>
    <p:sldId id="785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8234" autoAdjust="0"/>
    <p:restoredTop sz="94730" autoAdjust="0"/>
  </p:normalViewPr>
  <p:slideViewPr>
    <p:cSldViewPr>
      <p:cViewPr>
        <p:scale>
          <a:sx n="50" d="100"/>
          <a:sy n="50" d="100"/>
        </p:scale>
        <p:origin x="-2170" y="-7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35B2F-CD64-469D-BDB0-952533C16EFC}" type="datetimeFigureOut">
              <a:rPr lang="zh-TW" altLang="en-US" smtClean="0"/>
              <a:pPr/>
              <a:t>2020/7/14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2D37C-096E-4471-AC01-2509ACE976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Text Box 1"/>
          <p:cNvSpPr txBox="1">
            <a:spLocks noChangeArrowheads="1"/>
          </p:cNvSpPr>
          <p:nvPr/>
        </p:nvSpPr>
        <p:spPr bwMode="auto">
          <a:xfrm>
            <a:off x="-14228763" y="-11798300"/>
            <a:ext cx="16659226" cy="12495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3" tIns="45716" rIns="91433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3100">
              <a:solidFill>
                <a:srgbClr val="000000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8707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4659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2020/7/14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2020/7/14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2020/7/14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6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2020/7/14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2020/7/14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445225"/>
          </a:xfrm>
        </p:spPr>
        <p:txBody>
          <a:bodyPr>
            <a:noAutofit/>
          </a:bodyPr>
          <a:lstStyle/>
          <a:p>
            <a:r>
              <a:rPr lang="en-US" altLang="zh-TW" sz="9600" b="1" dirty="0" smtClean="0"/>
              <a:t/>
            </a:r>
            <a:br>
              <a:rPr lang="en-US" altLang="zh-TW" sz="9600" b="1" dirty="0" smtClean="0"/>
            </a:br>
            <a:r>
              <a:rPr lang="zh-TW" altLang="en-US" sz="9600" b="1" dirty="0" smtClean="0"/>
              <a:t>遍地開花讀書會</a:t>
            </a:r>
            <a:br>
              <a:rPr lang="zh-TW" altLang="en-US" sz="9600" b="1" dirty="0" smtClean="0"/>
            </a:br>
            <a:endParaRPr lang="zh-TW" altLang="en-US" sz="9600" b="1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6400800" cy="1566858"/>
          </a:xfrm>
        </p:spPr>
        <p:txBody>
          <a:bodyPr>
            <a:noAutofit/>
          </a:bodyPr>
          <a:lstStyle/>
          <a:p>
            <a:r>
              <a:rPr lang="zh-TW" altLang="en-US" sz="8800" b="1" dirty="0" smtClean="0">
                <a:solidFill>
                  <a:schemeClr val="tx1"/>
                </a:solidFill>
              </a:rPr>
              <a:t>第二波</a:t>
            </a:r>
            <a:endParaRPr lang="zh-TW" altLang="en-US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96752"/>
          </a:xfrm>
        </p:spPr>
        <p:txBody>
          <a:bodyPr>
            <a:noAutofit/>
          </a:bodyPr>
          <a:lstStyle/>
          <a:p>
            <a:r>
              <a:rPr lang="zh-TW" altLang="en-US" sz="7200" b="1" dirty="0" smtClean="0"/>
              <a:t>講經說法</a:t>
            </a:r>
            <a:r>
              <a:rPr lang="en-US" altLang="zh-TW" sz="7200" b="1" dirty="0" smtClean="0"/>
              <a:t>【</a:t>
            </a:r>
            <a:r>
              <a:rPr lang="zh-TW" altLang="en-US" sz="7200" b="1" dirty="0" smtClean="0"/>
              <a:t>處</a:t>
            </a:r>
            <a:r>
              <a:rPr lang="en-US" altLang="zh-TW" sz="7200" b="1" dirty="0" smtClean="0"/>
              <a:t>】</a:t>
            </a:r>
            <a:endParaRPr lang="zh-TW" altLang="en-US" sz="7200" b="1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1268760"/>
            <a:ext cx="9324528" cy="5400600"/>
          </a:xfrm>
        </p:spPr>
        <p:txBody>
          <a:bodyPr>
            <a:noAutofit/>
          </a:bodyPr>
          <a:lstStyle/>
          <a:p>
            <a:r>
              <a:rPr lang="en-US" altLang="zh-TW" sz="6000" b="1" dirty="0" smtClean="0">
                <a:solidFill>
                  <a:srgbClr val="C00000"/>
                </a:solidFill>
              </a:rPr>
              <a:t>195</a:t>
            </a:r>
            <a:r>
              <a:rPr lang="zh-TW" altLang="en-US" sz="6000" b="1" dirty="0" smtClean="0"/>
              <a:t>說法地方就是</a:t>
            </a:r>
            <a:endParaRPr lang="en-US" altLang="zh-TW" sz="6000" b="1" dirty="0" smtClean="0"/>
          </a:p>
          <a:p>
            <a:r>
              <a:rPr lang="zh-TW" altLang="en-US" sz="6000" b="1" dirty="0" smtClean="0"/>
              <a:t>     凡是能成就講經的地方</a:t>
            </a:r>
            <a:endParaRPr lang="en-US" altLang="zh-TW" sz="6000" b="1" dirty="0" smtClean="0"/>
          </a:p>
          <a:p>
            <a:r>
              <a:rPr lang="zh-TW" altLang="en-US" sz="6000" b="1" dirty="0" smtClean="0"/>
              <a:t>     成長慧命的地方</a:t>
            </a:r>
            <a:endParaRPr lang="en-US" altLang="zh-TW" sz="6000" b="1" dirty="0" smtClean="0"/>
          </a:p>
          <a:p>
            <a:r>
              <a:rPr lang="en-US" altLang="zh-TW" sz="6000" b="1" dirty="0" smtClean="0">
                <a:solidFill>
                  <a:srgbClr val="C00000"/>
                </a:solidFill>
              </a:rPr>
              <a:t>196</a:t>
            </a:r>
            <a:r>
              <a:rPr lang="zh-TW" altLang="en-US" sz="6000" b="1" dirty="0" smtClean="0"/>
              <a:t>說大法一定有大因緣</a:t>
            </a:r>
            <a:endParaRPr lang="en-US" altLang="zh-TW" sz="6000" b="1" dirty="0" smtClean="0"/>
          </a:p>
          <a:p>
            <a:r>
              <a:rPr lang="zh-TW" altLang="en-US" sz="6000" b="1" dirty="0" smtClean="0"/>
              <a:t>       集大福德靈應具會</a:t>
            </a:r>
            <a:endParaRPr lang="zh-TW" altLang="en-US" sz="6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80729"/>
            <a:ext cx="9144000" cy="5145436"/>
          </a:xfrm>
        </p:spPr>
        <p:txBody>
          <a:bodyPr>
            <a:normAutofit/>
          </a:bodyPr>
          <a:lstStyle/>
          <a:p>
            <a:r>
              <a:rPr lang="zh-TW" altLang="en-US" sz="9600" b="1" dirty="0" smtClean="0"/>
              <a:t>解開煩惱結</a:t>
            </a:r>
            <a:r>
              <a:rPr lang="en-US" altLang="zh-TW" sz="9600" b="1" dirty="0" smtClean="0"/>
              <a:t/>
            </a:r>
            <a:br>
              <a:rPr lang="en-US" altLang="zh-TW" sz="9600" b="1" dirty="0" smtClean="0"/>
            </a:br>
            <a:r>
              <a:rPr lang="zh-TW" altLang="en-US" sz="9600" b="1" dirty="0" smtClean="0"/>
              <a:t>意外發現</a:t>
            </a:r>
            <a:r>
              <a:rPr lang="en-US" altLang="zh-TW" sz="9600" b="1" dirty="0" smtClean="0"/>
              <a:t/>
            </a:r>
            <a:br>
              <a:rPr lang="en-US" altLang="zh-TW" sz="9600" b="1" dirty="0" smtClean="0"/>
            </a:br>
            <a:r>
              <a:rPr lang="zh-TW" altLang="en-US" sz="9600" b="1" dirty="0" smtClean="0"/>
              <a:t>也是法親關懷</a:t>
            </a:r>
            <a:endParaRPr lang="zh-TW" altLang="en-US" sz="9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3972" y="1"/>
            <a:ext cx="470188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靜思法髓妙蓮華\讀書會\1591450481236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74" y="3357562"/>
            <a:ext cx="5367862" cy="4025897"/>
          </a:xfrm>
          <a:prstGeom prst="rect">
            <a:avLst/>
          </a:prstGeom>
          <a:noFill/>
        </p:spPr>
      </p:pic>
      <p:pic>
        <p:nvPicPr>
          <p:cNvPr id="11" name="Picture 2" descr="F:\靜思法髓妙蓮華\讀書會\1592195950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39741"/>
            <a:ext cx="4429124" cy="5904167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0"/>
            <a:ext cx="4821285" cy="372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5983313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</a:rPr>
              <a:t>溫馨座位的互動很重要</a:t>
            </a:r>
            <a:endParaRPr lang="en-US" altLang="zh-TW" sz="6000" b="1" dirty="0" smtClean="0">
              <a:solidFill>
                <a:srgbClr val="C00000"/>
              </a:solidFill>
            </a:endParaRPr>
          </a:p>
          <a:p>
            <a:r>
              <a:rPr lang="zh-TW" altLang="en-US" sz="6000" b="1" dirty="0" smtClean="0"/>
              <a:t>輕鬆</a:t>
            </a:r>
            <a:r>
              <a:rPr lang="zh-TW" altLang="en-US" sz="6000" b="1" dirty="0"/>
              <a:t>自然話家常中體會</a:t>
            </a:r>
            <a:r>
              <a:rPr lang="zh-TW" altLang="en-US" sz="6000" b="1" dirty="0" smtClean="0"/>
              <a:t>法</a:t>
            </a:r>
            <a:endParaRPr lang="en-US" altLang="zh-TW" sz="6000" b="1" dirty="0" smtClean="0"/>
          </a:p>
          <a:p>
            <a:r>
              <a:rPr lang="zh-TW" altLang="en-US" sz="6000" b="1" dirty="0" smtClean="0"/>
              <a:t>沒有</a:t>
            </a:r>
            <a:r>
              <a:rPr lang="zh-TW" altLang="en-US" sz="6000" b="1" dirty="0" smtClean="0"/>
              <a:t>麥克風輕鬆</a:t>
            </a:r>
            <a:r>
              <a:rPr lang="zh-TW" altLang="en-US" sz="6000" b="1" dirty="0" smtClean="0"/>
              <a:t>分享</a:t>
            </a:r>
            <a:endParaRPr lang="en-US" altLang="zh-TW" sz="6000" b="1" dirty="0" smtClean="0"/>
          </a:p>
          <a:p>
            <a:r>
              <a:rPr lang="zh-TW" altLang="en-US" sz="6000" b="1" dirty="0" smtClean="0"/>
              <a:t>用</a:t>
            </a:r>
            <a:r>
              <a:rPr lang="zh-TW" altLang="en-US" sz="6000" b="1" dirty="0"/>
              <a:t>好友聊天的方式</a:t>
            </a:r>
            <a:endParaRPr lang="en-US" altLang="zh-TW" sz="6000" b="1" dirty="0"/>
          </a:p>
          <a:p>
            <a:r>
              <a:rPr lang="zh-TW" altLang="en-US" sz="6000" b="1" dirty="0" smtClean="0"/>
              <a:t>盡情</a:t>
            </a:r>
            <a:r>
              <a:rPr lang="zh-TW" altLang="en-US" sz="6000" b="1" dirty="0"/>
              <a:t>說出你的</a:t>
            </a:r>
            <a:r>
              <a:rPr lang="zh-TW" altLang="en-US" sz="6000" b="1" dirty="0" smtClean="0"/>
              <a:t>故事與想法</a:t>
            </a:r>
            <a:endParaRPr lang="en-US" altLang="zh-TW" sz="6000" b="1" dirty="0" smtClean="0"/>
          </a:p>
          <a:p>
            <a:r>
              <a:rPr lang="zh-TW" altLang="en-US" sz="6000" b="1" dirty="0" smtClean="0"/>
              <a:t>                        </a:t>
            </a:r>
            <a:endParaRPr lang="en-US" altLang="zh-TW" sz="6000" b="1" dirty="0"/>
          </a:p>
          <a:p>
            <a:endParaRPr lang="en-US" altLang="zh-TW" sz="6000" b="1" dirty="0"/>
          </a:p>
          <a:p>
            <a:endParaRPr lang="en-US" altLang="zh-TW" sz="6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orient="vert"/>
          </p:nvPr>
        </p:nvSpPr>
        <p:spPr>
          <a:xfrm>
            <a:off x="6804248" y="0"/>
            <a:ext cx="2664296" cy="6857999"/>
          </a:xfrm>
        </p:spPr>
        <p:txBody>
          <a:bodyPr>
            <a:noAutofit/>
          </a:bodyPr>
          <a:lstStyle/>
          <a:p>
            <a:r>
              <a:rPr lang="zh-TW" altLang="en-US" sz="6000" b="1" dirty="0" smtClean="0"/>
              <a:t>人人皆可開花</a:t>
            </a:r>
            <a:r>
              <a:rPr lang="en-US" altLang="zh-TW" sz="6000" b="1" dirty="0" smtClean="0"/>
              <a:t/>
            </a:r>
            <a:br>
              <a:rPr lang="en-US" altLang="zh-TW" sz="6000" b="1" dirty="0" smtClean="0"/>
            </a:br>
            <a:r>
              <a:rPr lang="en-US" altLang="zh-TW" sz="6000" b="1" dirty="0" smtClean="0"/>
              <a:t>(</a:t>
            </a:r>
            <a:r>
              <a:rPr lang="zh-TW" altLang="en-US" sz="6000" b="1" dirty="0" smtClean="0"/>
              <a:t>早期人人可辦茶會</a:t>
            </a:r>
            <a:r>
              <a:rPr lang="en-US" altLang="zh-TW" sz="6000" b="1" dirty="0" smtClean="0"/>
              <a:t>)</a:t>
            </a:r>
            <a:endParaRPr lang="zh-TW" altLang="en-US" sz="6000" b="1" dirty="0"/>
          </a:p>
        </p:txBody>
      </p:sp>
      <p:sp>
        <p:nvSpPr>
          <p:cNvPr id="4" name="直排文字版面配置區 3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419056" cy="6858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0070C0"/>
                </a:solidFill>
              </a:rPr>
              <a:t>打破區域，打破組別</a:t>
            </a:r>
            <a:r>
              <a:rPr lang="en-US" altLang="zh-TW" sz="5400" b="1" dirty="0" smtClean="0"/>
              <a:t/>
            </a:r>
            <a:br>
              <a:rPr lang="en-US" altLang="zh-TW" sz="5400" b="1" dirty="0" smtClean="0"/>
            </a:br>
            <a:r>
              <a:rPr lang="zh-TW" altLang="en-US" sz="5400" b="1" dirty="0" smtClean="0"/>
              <a:t>   各功能皆可開花</a:t>
            </a:r>
            <a:endParaRPr lang="zh-TW" altLang="en-US" sz="5400" dirty="0"/>
          </a:p>
        </p:txBody>
      </p:sp>
      <p:pic>
        <p:nvPicPr>
          <p:cNvPr id="5" name="Picture 3" descr="F:\靜思法髓妙蓮華\讀書會\Screenshot_20200527-185113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1680"/>
            <a:ext cx="5076056" cy="10556316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11560" y="4725144"/>
            <a:ext cx="3456384" cy="213285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1571611"/>
            <a:ext cx="9144000" cy="4554553"/>
          </a:xfrm>
        </p:spPr>
        <p:txBody>
          <a:bodyPr>
            <a:normAutofit/>
          </a:bodyPr>
          <a:lstStyle/>
          <a:p>
            <a:r>
              <a:rPr lang="zh-TW" altLang="en-US" sz="6600" b="1" dirty="0" smtClean="0"/>
              <a:t>感受到老實修行</a:t>
            </a:r>
            <a:endParaRPr lang="en-US" altLang="zh-TW" sz="6600" b="1" dirty="0" smtClean="0"/>
          </a:p>
          <a:p>
            <a:r>
              <a:rPr lang="zh-TW" altLang="en-US" sz="6600" b="1" dirty="0" smtClean="0"/>
              <a:t>自己充分準備的歡喜</a:t>
            </a:r>
            <a:endParaRPr lang="en-US" altLang="zh-TW" sz="6600" b="1" dirty="0" smtClean="0"/>
          </a:p>
          <a:p>
            <a:r>
              <a:rPr lang="zh-TW" altLang="en-US" sz="6600" b="1" dirty="0" smtClean="0"/>
              <a:t>法喜突破了！做到了！</a:t>
            </a:r>
            <a:endParaRPr lang="en-US" altLang="zh-TW" sz="6600" b="1" dirty="0" smtClean="0"/>
          </a:p>
          <a:p>
            <a:endParaRPr lang="zh-TW" altLang="en-US" sz="6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4911742"/>
          </a:xfrm>
        </p:spPr>
        <p:txBody>
          <a:bodyPr>
            <a:normAutofit/>
          </a:bodyPr>
          <a:lstStyle/>
          <a:p>
            <a:r>
              <a:rPr lang="zh-TW" altLang="en-US" sz="8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遍地開花讀書會</a:t>
            </a:r>
            <a:endParaRPr lang="en-US" altLang="zh-TW" sz="8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8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 </a:t>
            </a:r>
            <a:r>
              <a:rPr lang="zh-TW" altLang="en-US" sz="8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第二波</a:t>
            </a:r>
            <a:endParaRPr lang="en-US" altLang="zh-TW" sz="8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8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8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聞法</a:t>
            </a:r>
            <a:r>
              <a:rPr lang="en-US" altLang="zh-TW" sz="8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8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力行</a:t>
            </a:r>
            <a:r>
              <a:rPr lang="en-US" altLang="zh-TW" sz="8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endParaRPr lang="zh-TW" altLang="en-US" sz="8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C00000"/>
                </a:solidFill>
              </a:rPr>
              <a:t>遍地開花一波又一波的化城</a:t>
            </a:r>
            <a:endParaRPr lang="zh-TW" altLang="en-US" sz="5400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zh-TW" altLang="en-US" sz="6600" b="1" dirty="0" smtClean="0"/>
              <a:t>一，靜坐三眛</a:t>
            </a:r>
            <a:endParaRPr lang="en-US" altLang="zh-TW" sz="6600" b="1" dirty="0" smtClean="0"/>
          </a:p>
          <a:p>
            <a:r>
              <a:rPr lang="zh-TW" altLang="en-US" sz="6600" b="1" dirty="0" smtClean="0"/>
              <a:t>二，上人導讀師徒相契</a:t>
            </a:r>
            <a:endParaRPr lang="en-US" altLang="zh-TW" sz="6600" b="1" dirty="0" smtClean="0"/>
          </a:p>
          <a:p>
            <a:r>
              <a:rPr lang="zh-TW" altLang="en-US" sz="6600" b="1" dirty="0" smtClean="0"/>
              <a:t>三，解脫煩惱結</a:t>
            </a:r>
            <a:endParaRPr lang="en-US" altLang="zh-TW" sz="6600" b="1" dirty="0" smtClean="0"/>
          </a:p>
          <a:p>
            <a:r>
              <a:rPr lang="zh-TW" altLang="en-US" sz="6600" b="1" dirty="0" smtClean="0">
                <a:solidFill>
                  <a:srgbClr val="C00000"/>
                </a:solidFill>
              </a:rPr>
              <a:t>四，修身養性端正行為</a:t>
            </a:r>
            <a:endParaRPr lang="en-US" altLang="zh-TW" sz="6600" b="1" dirty="0" smtClean="0">
              <a:solidFill>
                <a:srgbClr val="C00000"/>
              </a:solidFill>
            </a:endParaRPr>
          </a:p>
          <a:p>
            <a:r>
              <a:rPr lang="zh-TW" altLang="en-US" sz="6600" b="1" dirty="0" smtClean="0"/>
              <a:t>          </a:t>
            </a:r>
            <a:endParaRPr lang="en-US" altLang="zh-TW" sz="6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38008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8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8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8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莊嚴己身</a:t>
            </a:r>
            <a:r>
              <a:rPr lang="en-US" altLang="zh-TW" sz="8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>
              <a:spcBef>
                <a:spcPts val="2400"/>
              </a:spcBef>
            </a:pPr>
            <a:r>
              <a:rPr lang="zh-TW" altLang="en-US" sz="8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以身口意進行</a:t>
            </a:r>
          </a:p>
          <a:p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5652120" y="0"/>
            <a:ext cx="3312368" cy="6857999"/>
          </a:xfrm>
        </p:spPr>
        <p:txBody>
          <a:bodyPr>
            <a:noAutofit/>
          </a:bodyPr>
          <a:lstStyle/>
          <a:p>
            <a:r>
              <a:rPr lang="zh-TW" altLang="en-US" sz="6000" b="1" dirty="0" smtClean="0"/>
              <a:t>佛陀與上人很謹慎</a:t>
            </a:r>
            <a:r>
              <a:rPr lang="en-US" altLang="zh-TW" sz="6000" b="1" dirty="0" smtClean="0"/>
              <a:t/>
            </a:r>
            <a:br>
              <a:rPr lang="en-US" altLang="zh-TW" sz="6000" b="1" dirty="0" smtClean="0"/>
            </a:br>
            <a:r>
              <a:rPr lang="zh-TW" altLang="en-US" sz="6000" b="1" dirty="0" smtClean="0"/>
              <a:t>也很大的盼望</a:t>
            </a:r>
            <a:r>
              <a:rPr lang="en-US" altLang="zh-TW" sz="6000" b="1" dirty="0" smtClean="0"/>
              <a:t/>
            </a:r>
            <a:br>
              <a:rPr lang="en-US" altLang="zh-TW" sz="6000" b="1" dirty="0" smtClean="0"/>
            </a:br>
            <a:r>
              <a:rPr lang="zh-TW" altLang="en-US" sz="6000" b="1" dirty="0" smtClean="0"/>
              <a:t>弟子要用心傳法脈</a:t>
            </a:r>
            <a:endParaRPr lang="zh-TW" altLang="en-US" sz="6000" b="1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194920" cy="6583361"/>
          </a:xfrm>
        </p:spPr>
        <p:txBody>
          <a:bodyPr>
            <a:normAutofit/>
          </a:bodyPr>
          <a:lstStyle/>
          <a:p>
            <a:r>
              <a:rPr lang="en-US" altLang="zh-TW" sz="8000" b="1" dirty="0" smtClean="0"/>
              <a:t>6/5</a:t>
            </a:r>
            <a:r>
              <a:rPr lang="zh-TW" altLang="en-US" sz="8000" b="1" dirty="0" smtClean="0"/>
              <a:t>薰法香</a:t>
            </a:r>
            <a:r>
              <a:rPr lang="en-US" altLang="zh-TW" sz="8000" b="1" dirty="0" smtClean="0">
                <a:solidFill>
                  <a:srgbClr val="0070C0"/>
                </a:solidFill>
              </a:rPr>
              <a:t>3</a:t>
            </a:r>
            <a:endParaRPr lang="zh-TW" altLang="en-US" sz="80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F:\靜思法髓妙蓮華\讀書會\Screenshot_20200605-081246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07504"/>
            <a:ext cx="4482752" cy="9322464"/>
          </a:xfrm>
          <a:prstGeom prst="rect">
            <a:avLst/>
          </a:prstGeom>
          <a:noFill/>
        </p:spPr>
      </p:pic>
      <p:cxnSp>
        <p:nvCxnSpPr>
          <p:cNvPr id="6" name="直線接點 5"/>
          <p:cNvCxnSpPr/>
          <p:nvPr/>
        </p:nvCxnSpPr>
        <p:spPr>
          <a:xfrm>
            <a:off x="2051720" y="548680"/>
            <a:ext cx="1800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51520" y="1124744"/>
            <a:ext cx="3600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95536" y="1700808"/>
            <a:ext cx="338437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79512" y="2204864"/>
            <a:ext cx="3600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51520" y="2780928"/>
            <a:ext cx="3600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1187624" y="3284984"/>
            <a:ext cx="27363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79512" y="3429000"/>
            <a:ext cx="3816424" cy="324036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1"/>
          </a:xfrm>
        </p:spPr>
        <p:txBody>
          <a:bodyPr>
            <a:normAutofit/>
          </a:bodyPr>
          <a:lstStyle/>
          <a:p>
            <a:r>
              <a:rPr lang="zh-TW" altLang="en-US" sz="9600" b="1" dirty="0" smtClean="0"/>
              <a:t>遍地開花</a:t>
            </a:r>
            <a:endParaRPr lang="en-US" altLang="zh-TW" sz="9600" b="1" dirty="0" smtClean="0"/>
          </a:p>
          <a:p>
            <a:r>
              <a:rPr lang="zh-TW" altLang="en-US" sz="9600" b="1" dirty="0" smtClean="0">
                <a:solidFill>
                  <a:srgbClr val="C00000"/>
                </a:solidFill>
              </a:rPr>
              <a:t>一個</a:t>
            </a:r>
            <a:r>
              <a:rPr lang="zh-TW" altLang="en-US" sz="9600" b="1" dirty="0" smtClean="0">
                <a:solidFill>
                  <a:srgbClr val="C00000"/>
                </a:solidFill>
              </a:rPr>
              <a:t>半月了</a:t>
            </a:r>
            <a:endParaRPr lang="en-US" altLang="zh-TW" sz="96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zh-TW" altLang="en-US" sz="7200" b="1" dirty="0" smtClean="0"/>
              <a:t>第二波</a:t>
            </a:r>
            <a:r>
              <a:rPr lang="en-US" altLang="zh-TW" sz="7200" b="1" dirty="0" smtClean="0"/>
              <a:t>【</a:t>
            </a:r>
            <a:r>
              <a:rPr lang="zh-TW" altLang="en-US" sz="7200" b="1" dirty="0" smtClean="0"/>
              <a:t>聞法</a:t>
            </a:r>
            <a:r>
              <a:rPr lang="en-US" altLang="zh-TW" sz="7200" b="1" dirty="0" smtClean="0"/>
              <a:t>+</a:t>
            </a:r>
            <a:r>
              <a:rPr lang="zh-TW" altLang="en-US" sz="7200" b="1" dirty="0" smtClean="0"/>
              <a:t>力行</a:t>
            </a:r>
            <a:r>
              <a:rPr lang="en-US" altLang="zh-TW" sz="7200" b="1" dirty="0" smtClean="0"/>
              <a:t>】</a:t>
            </a:r>
            <a:endParaRPr lang="zh-TW" altLang="en-US" sz="7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zh-TW" altLang="en-US" sz="4400" b="1" dirty="0" smtClean="0"/>
              <a:t>莊嚴己身</a:t>
            </a:r>
            <a:endParaRPr lang="en-US" altLang="zh-TW" sz="4400" b="1" dirty="0" smtClean="0"/>
          </a:p>
          <a:p>
            <a:r>
              <a:rPr lang="en-US" altLang="zh-TW" sz="4400" b="1" dirty="0" smtClean="0"/>
              <a:t>1</a:t>
            </a:r>
            <a:r>
              <a:rPr lang="zh-TW" altLang="en-US" sz="4400" b="1" dirty="0" smtClean="0"/>
              <a:t>身</a:t>
            </a:r>
            <a:r>
              <a:rPr lang="en-US" altLang="zh-TW" sz="4400" b="1" dirty="0" smtClean="0"/>
              <a:t>-</a:t>
            </a:r>
            <a:r>
              <a:rPr lang="zh-TW" altLang="en-US" sz="4400" b="1" dirty="0" smtClean="0"/>
              <a:t>彼此訓練抬頭挺胸</a:t>
            </a:r>
            <a:endParaRPr lang="en-US" altLang="zh-TW" sz="4400" b="1" dirty="0" smtClean="0"/>
          </a:p>
          <a:p>
            <a:r>
              <a:rPr lang="en-US" altLang="zh-TW" sz="4400" b="1" dirty="0" smtClean="0"/>
              <a:t>2</a:t>
            </a:r>
            <a:r>
              <a:rPr lang="zh-TW" altLang="en-US" sz="4400" b="1" dirty="0" smtClean="0"/>
              <a:t>口</a:t>
            </a:r>
            <a:r>
              <a:rPr lang="en-US" altLang="zh-TW" sz="4400" b="1" dirty="0" smtClean="0"/>
              <a:t>-</a:t>
            </a:r>
            <a:r>
              <a:rPr lang="zh-TW" altLang="en-US" sz="4400" b="1" dirty="0" smtClean="0"/>
              <a:t>說話的內涵</a:t>
            </a:r>
            <a:r>
              <a:rPr lang="en-US" altLang="zh-TW" sz="4400" b="1" dirty="0" smtClean="0"/>
              <a:t>(</a:t>
            </a:r>
            <a:r>
              <a:rPr lang="zh-TW" altLang="en-US" sz="4400" b="1" dirty="0" smtClean="0"/>
              <a:t>即人格的品質</a:t>
            </a:r>
            <a:r>
              <a:rPr lang="en-US" altLang="zh-TW" sz="4400" b="1" dirty="0" smtClean="0"/>
              <a:t>)</a:t>
            </a:r>
          </a:p>
          <a:p>
            <a:r>
              <a:rPr lang="zh-TW" altLang="en-US" sz="4400" b="1" dirty="0" smtClean="0"/>
              <a:t>        例</a:t>
            </a:r>
            <a:r>
              <a:rPr lang="en-US" altLang="zh-TW" sz="4400" b="1" dirty="0" smtClean="0"/>
              <a:t>:</a:t>
            </a:r>
            <a:r>
              <a:rPr lang="zh-TW" altLang="en-US" sz="4400" b="1" dirty="0" smtClean="0"/>
              <a:t>推素，怎麼說讓人聽了舒服</a:t>
            </a:r>
            <a:endParaRPr lang="en-US" altLang="zh-TW" sz="4400" b="1" dirty="0" smtClean="0"/>
          </a:p>
          <a:p>
            <a:r>
              <a:rPr lang="en-US" altLang="zh-TW" sz="4400" b="1" dirty="0" smtClean="0"/>
              <a:t>3</a:t>
            </a:r>
            <a:r>
              <a:rPr lang="zh-TW" altLang="en-US" sz="4400" b="1" dirty="0" smtClean="0"/>
              <a:t>意</a:t>
            </a:r>
            <a:r>
              <a:rPr lang="en-US" altLang="zh-TW" sz="4400" b="1" dirty="0" smtClean="0"/>
              <a:t>-</a:t>
            </a:r>
            <a:r>
              <a:rPr lang="zh-TW" altLang="en-US" sz="4400" b="1" dirty="0" smtClean="0"/>
              <a:t>人人參與環保</a:t>
            </a:r>
            <a:r>
              <a:rPr lang="en-US" altLang="zh-TW" sz="4400" b="1" dirty="0" smtClean="0"/>
              <a:t>30</a:t>
            </a:r>
          </a:p>
          <a:p>
            <a:r>
              <a:rPr lang="zh-TW" altLang="en-US" sz="4400" b="1" dirty="0" smtClean="0"/>
              <a:t>        人人力行垃圾減量</a:t>
            </a:r>
            <a:endParaRPr lang="zh-TW" altLang="en-US" sz="4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58326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n-US" altLang="zh-TW" sz="7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7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</a:t>
            </a:r>
            <a:r>
              <a:rPr lang="en-US" altLang="zh-TW" sz="7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一、合掌的莊嚴與標準動作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附件一影片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二、風吹草偃的標準動作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附件二影片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6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zh-TW" altLang="en-US" sz="6000" b="1" smtClean="0"/>
              <a:t>敢說，敢公開因為來不及</a:t>
            </a:r>
            <a:endParaRPr lang="zh-TW" altLang="en-US" sz="6000" b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328592"/>
          </a:xfrm>
        </p:spPr>
        <p:txBody>
          <a:bodyPr>
            <a:noAutofit/>
          </a:bodyPr>
          <a:lstStyle/>
          <a:p>
            <a:r>
              <a:rPr lang="zh-TW" altLang="en-US" sz="4800" b="1" dirty="0" smtClean="0"/>
              <a:t>裟婆世界</a:t>
            </a:r>
            <a:r>
              <a:rPr lang="en-US" altLang="zh-TW" sz="4800" b="1" dirty="0" smtClean="0"/>
              <a:t>【</a:t>
            </a:r>
            <a:r>
              <a:rPr lang="zh-TW" altLang="en-US" sz="4800" b="1" dirty="0" smtClean="0"/>
              <a:t>黑區</a:t>
            </a:r>
            <a:r>
              <a:rPr lang="en-US" altLang="zh-TW" sz="4800" b="1" dirty="0" smtClean="0"/>
              <a:t>】</a:t>
            </a:r>
            <a:r>
              <a:rPr lang="zh-TW" altLang="en-US" sz="4800" b="1" dirty="0" smtClean="0"/>
              <a:t>越來越多</a:t>
            </a:r>
            <a:endParaRPr lang="en-US" altLang="zh-TW" sz="4800" b="1" dirty="0" smtClean="0"/>
          </a:p>
          <a:p>
            <a:r>
              <a:rPr lang="zh-TW" altLang="en-US" sz="4800" b="1" dirty="0" smtClean="0"/>
              <a:t>上人不忍，到未死前噩夢連連</a:t>
            </a:r>
            <a:endParaRPr lang="en-US" altLang="zh-TW" sz="4800" b="1" dirty="0" smtClean="0"/>
          </a:p>
          <a:p>
            <a:r>
              <a:rPr lang="zh-TW" altLang="en-US" sz="4800" b="1" dirty="0" smtClean="0"/>
              <a:t>幽靈開始來了</a:t>
            </a:r>
            <a:endParaRPr lang="en-US" altLang="zh-TW" sz="4800" b="1" dirty="0" smtClean="0"/>
          </a:p>
          <a:p>
            <a:r>
              <a:rPr lang="zh-TW" altLang="en-US" sz="4800" b="1" dirty="0" smtClean="0"/>
              <a:t>來接走你去到一個</a:t>
            </a:r>
            <a:endParaRPr lang="en-US" altLang="zh-TW" sz="4800" b="1" dirty="0" smtClean="0"/>
          </a:p>
          <a:p>
            <a:r>
              <a:rPr lang="zh-TW" altLang="en-US" sz="4800" b="1" dirty="0" smtClean="0"/>
              <a:t>苦不堪的國度</a:t>
            </a:r>
            <a:endParaRPr lang="en-US" altLang="zh-TW" sz="4800" b="1" dirty="0" smtClean="0"/>
          </a:p>
          <a:p>
            <a:r>
              <a:rPr lang="zh-TW" altLang="en-US" sz="4800" b="1" dirty="0" smtClean="0"/>
              <a:t>連喝一杯汙泥水都難</a:t>
            </a:r>
            <a:endParaRPr lang="en-US" altLang="zh-TW" sz="4800" b="1" dirty="0" smtClean="0"/>
          </a:p>
          <a:p>
            <a:endParaRPr lang="zh-TW" altLang="en-US" sz="48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836712"/>
            <a:ext cx="8858312" cy="602128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C00000"/>
                </a:solidFill>
              </a:rPr>
              <a:t>第二波更用力</a:t>
            </a:r>
            <a:endParaRPr lang="en-US" altLang="zh-TW" sz="6000" b="1" dirty="0" smtClean="0">
              <a:solidFill>
                <a:srgbClr val="C00000"/>
              </a:solidFill>
            </a:endParaRPr>
          </a:p>
          <a:p>
            <a:r>
              <a:rPr lang="en-US" altLang="zh-TW" sz="6000" b="1" dirty="0" smtClean="0">
                <a:solidFill>
                  <a:srgbClr val="C00000"/>
                </a:solidFill>
              </a:rPr>
              <a:t>【</a:t>
            </a:r>
            <a:r>
              <a:rPr lang="zh-TW" altLang="en-US" sz="6000" b="1" dirty="0" smtClean="0">
                <a:solidFill>
                  <a:srgbClr val="C00000"/>
                </a:solidFill>
              </a:rPr>
              <a:t>呼籲大家正確推素</a:t>
            </a:r>
            <a:r>
              <a:rPr lang="en-US" altLang="zh-TW" sz="6000" b="1" dirty="0" smtClean="0">
                <a:solidFill>
                  <a:srgbClr val="C00000"/>
                </a:solidFill>
              </a:rPr>
              <a:t>】</a:t>
            </a:r>
          </a:p>
          <a:p>
            <a:r>
              <a:rPr lang="zh-TW" altLang="en-US" sz="6000" b="1" dirty="0" smtClean="0"/>
              <a:t>遍地開花讀書會推素</a:t>
            </a:r>
            <a:endParaRPr lang="en-US" altLang="zh-TW" sz="6000" b="1" dirty="0" smtClean="0"/>
          </a:p>
          <a:p>
            <a:r>
              <a:rPr lang="zh-TW" altLang="en-US" sz="6000" b="1" dirty="0" smtClean="0"/>
              <a:t>讓每開的一朵花都素食</a:t>
            </a:r>
            <a:endParaRPr lang="en-US" altLang="zh-TW" sz="6000" b="1" dirty="0" smtClean="0"/>
          </a:p>
          <a:p>
            <a:r>
              <a:rPr lang="zh-TW" altLang="en-US" sz="6000" b="1" dirty="0" smtClean="0"/>
              <a:t>用</a:t>
            </a:r>
            <a:r>
              <a:rPr lang="en-US" altLang="zh-TW" sz="6000" b="1" dirty="0" smtClean="0">
                <a:solidFill>
                  <a:srgbClr val="C00000"/>
                </a:solidFill>
              </a:rPr>
              <a:t>【</a:t>
            </a:r>
            <a:r>
              <a:rPr lang="zh-TW" altLang="en-US" sz="6000" b="1" dirty="0" smtClean="0">
                <a:solidFill>
                  <a:srgbClr val="C00000"/>
                </a:solidFill>
              </a:rPr>
              <a:t>法</a:t>
            </a:r>
            <a:r>
              <a:rPr lang="en-US" altLang="zh-TW" sz="6000" b="1" dirty="0" smtClean="0">
                <a:solidFill>
                  <a:srgbClr val="C00000"/>
                </a:solidFill>
              </a:rPr>
              <a:t>】</a:t>
            </a:r>
            <a:r>
              <a:rPr lang="zh-TW" altLang="en-US" sz="6000" b="1" dirty="0" smtClean="0">
                <a:solidFill>
                  <a:srgbClr val="C00000"/>
                </a:solidFill>
              </a:rPr>
              <a:t>推素非</a:t>
            </a:r>
            <a:r>
              <a:rPr lang="en-US" altLang="zh-TW" sz="6000" b="1" dirty="0" smtClean="0">
                <a:solidFill>
                  <a:srgbClr val="C00000"/>
                </a:solidFill>
              </a:rPr>
              <a:t>【</a:t>
            </a:r>
            <a:r>
              <a:rPr lang="zh-TW" altLang="en-US" sz="6000" b="1" dirty="0" smtClean="0">
                <a:solidFill>
                  <a:srgbClr val="C00000"/>
                </a:solidFill>
              </a:rPr>
              <a:t>送素</a:t>
            </a:r>
            <a:r>
              <a:rPr lang="en-US" altLang="zh-TW" sz="6000" b="1" dirty="0" smtClean="0">
                <a:solidFill>
                  <a:srgbClr val="C00000"/>
                </a:solidFill>
              </a:rPr>
              <a:t>】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n-US" altLang="zh-TW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</a:t>
            </a:r>
            <a:r>
              <a:rPr lang="en-US" altLang="zh-TW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推素大哉問</a:t>
            </a:r>
            <a:endParaRPr lang="en-US" altLang="zh-TW" sz="4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例：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1550" lvl="1" indent="-571500">
              <a:spcBef>
                <a:spcPts val="0"/>
              </a:spcBef>
              <a:buNone/>
            </a:pP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產品讓小孩眼睛度數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1550" lvl="1" indent="-571500">
              <a:spcBef>
                <a:spcPts val="0"/>
              </a:spcBef>
              <a:buNone/>
            </a:pP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如何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吃才能幫助？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1550" lvl="1" indent="-571500">
              <a:spcBef>
                <a:spcPts val="0"/>
              </a:spcBef>
              <a:buNone/>
            </a:pP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，想吃素，但吃豆類過敏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1550" lvl="1" indent="-571500">
              <a:spcBef>
                <a:spcPts val="0"/>
              </a:spcBef>
              <a:buNone/>
            </a:pP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需要如何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吃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請每一朵花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激盪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素碰到的問題與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困難</a:t>
            </a:r>
            <a:endParaRPr lang="zh-TW" altLang="en-US" sz="4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2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-214346" y="928671"/>
            <a:ext cx="9358346" cy="5197494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二週後我們將提供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「醫師，營養師二分鐘系列搭配」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醫師講知識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營養師教我們正確吃法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香積表達一道菜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給大家運用與推廣</a:t>
            </a:r>
            <a:endParaRPr lang="zh-TW" altLang="en-US" sz="4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排標題 5"/>
          <p:cNvSpPr>
            <a:spLocks noGrp="1"/>
          </p:cNvSpPr>
          <p:nvPr>
            <p:ph type="title" orient="vert"/>
          </p:nvPr>
        </p:nvSpPr>
        <p:spPr>
          <a:xfrm>
            <a:off x="6929454" y="0"/>
            <a:ext cx="2428892" cy="6857999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C00000"/>
                </a:solidFill>
              </a:rPr>
              <a:t>為何容易腎結石</a:t>
            </a:r>
            <a:r>
              <a:rPr lang="en-US" altLang="zh-TW" sz="6600" b="1" dirty="0" smtClean="0">
                <a:solidFill>
                  <a:srgbClr val="C00000"/>
                </a:solidFill>
              </a:rPr>
              <a:t/>
            </a:r>
            <a:br>
              <a:rPr lang="en-US" altLang="zh-TW" sz="6600" b="1" dirty="0" smtClean="0">
                <a:solidFill>
                  <a:srgbClr val="C00000"/>
                </a:solidFill>
              </a:rPr>
            </a:br>
            <a:r>
              <a:rPr lang="zh-TW" altLang="en-US" sz="6600" b="1" dirty="0" smtClean="0">
                <a:solidFill>
                  <a:srgbClr val="C00000"/>
                </a:solidFill>
              </a:rPr>
              <a:t>該如何吃才對</a:t>
            </a:r>
            <a:endParaRPr lang="zh-TW" altLang="en-US" sz="6600" b="1" dirty="0">
              <a:solidFill>
                <a:srgbClr val="C00000"/>
              </a:solidFill>
            </a:endParaRPr>
          </a:p>
        </p:txBody>
      </p:sp>
      <p:sp>
        <p:nvSpPr>
          <p:cNvPr id="7" name="直排文字版面配置區 6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686568" cy="6858000"/>
          </a:xfrm>
        </p:spPr>
        <p:txBody>
          <a:bodyPr>
            <a:normAutofit/>
          </a:bodyPr>
          <a:lstStyle/>
          <a:p>
            <a:r>
              <a:rPr lang="zh-TW" altLang="en-US" sz="6600" b="1" dirty="0" smtClean="0"/>
              <a:t>二分鐘系列會很平民化的表達</a:t>
            </a:r>
            <a:endParaRPr lang="zh-TW" altLang="en-US" sz="6600" b="1" dirty="0"/>
          </a:p>
        </p:txBody>
      </p:sp>
      <p:pic>
        <p:nvPicPr>
          <p:cNvPr id="21506" name="Picture 2" descr="C:\Users\Lee\Downloads\Screenshot_20200710-112333395 (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-3266054"/>
            <a:ext cx="5857916" cy="12182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2" descr="C:\Users\Lee\Downloads\Screenshot_20200710-122919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106" y="-8358270"/>
            <a:ext cx="8896988" cy="18502442"/>
          </a:xfrm>
          <a:prstGeom prst="rect">
            <a:avLst/>
          </a:prstGeom>
          <a:noFill/>
        </p:spPr>
      </p:pic>
      <p:pic>
        <p:nvPicPr>
          <p:cNvPr id="7" name="Picture 2" descr="C:\Users\Lee\Downloads\Screenshot_20200710-1148539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-2714668"/>
            <a:ext cx="5324452" cy="11072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C:\Users\Lee\Downloads\Screenshot_20200710-1149087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-1285908"/>
            <a:ext cx="4774832" cy="9929882"/>
          </a:xfrm>
          <a:prstGeom prst="rect">
            <a:avLst/>
          </a:prstGeom>
          <a:noFill/>
        </p:spPr>
      </p:pic>
      <p:pic>
        <p:nvPicPr>
          <p:cNvPr id="16387" name="Picture 3" descr="C:\Users\Lee\Downloads\Screenshot_20200710-114921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-1220159"/>
            <a:ext cx="4714908" cy="9805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 descr="C:\Users\Lee\Downloads\Screenshot_20200710-114938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-928718"/>
            <a:ext cx="4341543" cy="9028802"/>
          </a:xfrm>
          <a:prstGeom prst="rect">
            <a:avLst/>
          </a:prstGeom>
          <a:noFill/>
        </p:spPr>
      </p:pic>
      <p:pic>
        <p:nvPicPr>
          <p:cNvPr id="17411" name="Picture 3" descr="C:\Users\Lee\Downloads\Screenshot_20200710-114947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-1000156"/>
            <a:ext cx="4429156" cy="9211003"/>
          </a:xfrm>
          <a:prstGeom prst="rect">
            <a:avLst/>
          </a:prstGeom>
          <a:noFill/>
        </p:spPr>
      </p:pic>
      <p:pic>
        <p:nvPicPr>
          <p:cNvPr id="6" name="Picture 2" descr="C:\Users\Lee\Downloads\Screenshot_20200710-1229039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-1500222"/>
            <a:ext cx="4500562" cy="9359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32240" y="0"/>
            <a:ext cx="2411760" cy="6857999"/>
          </a:xfrm>
        </p:spPr>
        <p:txBody>
          <a:bodyPr>
            <a:normAutofit/>
          </a:bodyPr>
          <a:lstStyle/>
          <a:p>
            <a:r>
              <a:rPr lang="zh-TW" altLang="en-US" sz="7200" b="1" dirty="0" smtClean="0"/>
              <a:t>見面第一句話</a:t>
            </a:r>
            <a:r>
              <a:rPr lang="en-US" altLang="zh-TW" sz="7200" b="1" dirty="0" smtClean="0"/>
              <a:t/>
            </a:r>
            <a:br>
              <a:rPr lang="en-US" altLang="zh-TW" sz="7200" b="1" dirty="0" smtClean="0"/>
            </a:br>
            <a:r>
              <a:rPr lang="zh-TW" altLang="en-US" sz="7200" b="1" dirty="0" smtClean="0"/>
              <a:t>你今天讀書了嗎</a:t>
            </a:r>
            <a:r>
              <a:rPr lang="en-US" altLang="zh-TW" sz="7200" b="1" dirty="0" smtClean="0"/>
              <a:t>?</a:t>
            </a:r>
            <a:endParaRPr lang="zh-TW" altLang="en-US" sz="7200" b="1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H:\靜思法髓妙蓮華\讀書會\Screenshot_20200712-051708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5496"/>
            <a:ext cx="4916807" cy="10225136"/>
          </a:xfrm>
          <a:prstGeom prst="rect">
            <a:avLst/>
          </a:prstGeom>
          <a:noFill/>
        </p:spPr>
      </p:pic>
      <p:cxnSp>
        <p:nvCxnSpPr>
          <p:cNvPr id="6" name="直線接點 5"/>
          <p:cNvCxnSpPr/>
          <p:nvPr/>
        </p:nvCxnSpPr>
        <p:spPr>
          <a:xfrm>
            <a:off x="395536" y="620688"/>
            <a:ext cx="223224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79512" y="980728"/>
            <a:ext cx="4320480" cy="12961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51520" y="5301208"/>
            <a:ext cx="4392488" cy="141845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>
            <a:off x="1403648" y="3140968"/>
            <a:ext cx="295232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404664"/>
            <a:ext cx="8568952" cy="58326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n-US" altLang="zh-TW" sz="7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7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</a:t>
            </a:r>
            <a:r>
              <a:rPr lang="en-US" altLang="zh-TW" sz="7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zh-TW" altLang="en-US" sz="7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結合環保</a:t>
            </a:r>
            <a:r>
              <a:rPr lang="en-US" altLang="zh-TW" sz="7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如何讓每一朵花的每一個人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在每一周開花的時候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很明顯的家庭垃圾減量</a:t>
            </a:r>
          </a:p>
        </p:txBody>
      </p:sp>
    </p:spTree>
    <p:extLst>
      <p:ext uri="{BB962C8B-B14F-4D97-AF65-F5344CB8AC3E}">
        <p14:creationId xmlns="" xmlns:p14="http://schemas.microsoft.com/office/powerpoint/2010/main" val="14447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048672"/>
          </a:xfrm>
        </p:spPr>
        <p:txBody>
          <a:bodyPr>
            <a:no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環保達人提供給大家的</a:t>
            </a:r>
            <a:r>
              <a:rPr lang="en-US" altLang="zh-TW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</a:p>
          <a:p>
            <a:pPr>
              <a:spcBef>
                <a:spcPts val="180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請落實減量，每一朵花下次減量多少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一、拒絕使用瓶裝、鋁箔、塑膠等包裝產品。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二、減少購買過度包裝商品，攜帶環保袋。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三、隨身攜帶環保杯、碗、筷，拒用一次性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餐具。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四、將寶特瓶、紙張、玻璃、塑膠及金屬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等回收物做好分類。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五、家中垃圾一天一包，一個禮拜後減到二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天一包、三天一包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等減量到最低。</a:t>
            </a:r>
          </a:p>
          <a:p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744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1485901" y="72008"/>
            <a:ext cx="6171010" cy="1656261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334124" algn="l"/>
                <a:tab pos="669435" algn="l"/>
                <a:tab pos="1004741" algn="l"/>
                <a:tab pos="1340050" algn="l"/>
                <a:tab pos="1675358" algn="l"/>
                <a:tab pos="2010662" algn="l"/>
                <a:tab pos="2345969" algn="l"/>
                <a:tab pos="2681274" algn="l"/>
                <a:tab pos="3016585" algn="l"/>
                <a:tab pos="3351896" algn="l"/>
                <a:tab pos="3687204" algn="l"/>
                <a:tab pos="4022513" algn="l"/>
                <a:tab pos="4357817" algn="l"/>
                <a:tab pos="4693125" algn="l"/>
                <a:tab pos="5028433" algn="l"/>
                <a:tab pos="5363741" algn="l"/>
                <a:tab pos="5699049" algn="l"/>
                <a:tab pos="6034355" algn="l"/>
                <a:tab pos="6369662" algn="l"/>
                <a:tab pos="6704973" algn="l"/>
              </a:tabLst>
              <a:defRPr/>
            </a:pPr>
            <a:r>
              <a:rPr lang="en-US" sz="6600" b="1" dirty="0">
                <a:latin typeface="微軟正黑體" pitchFamily="34" charset="-120"/>
                <a:ea typeface="微軟正黑體" pitchFamily="34" charset="-120"/>
              </a:rPr>
              <a:t>環保</a:t>
            </a:r>
            <a:r>
              <a:rPr lang="en-US" altLang="zh-TW" sz="96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5R</a:t>
            </a:r>
            <a:r>
              <a:rPr lang="en-US" sz="6600" b="1" dirty="0">
                <a:latin typeface="微軟正黑體" pitchFamily="34" charset="-120"/>
                <a:ea typeface="微軟正黑體" pitchFamily="34" charset="-120"/>
              </a:rPr>
              <a:t>五用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584" y="1800276"/>
            <a:ext cx="7776864" cy="494109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800"/>
              </a:spcBef>
              <a:buNone/>
              <a:tabLst>
                <a:tab pos="334124" algn="l"/>
                <a:tab pos="669435" algn="l"/>
                <a:tab pos="1004741" algn="l"/>
                <a:tab pos="1340050" algn="l"/>
                <a:tab pos="1675358" algn="l"/>
                <a:tab pos="2010662" algn="l"/>
                <a:tab pos="2345969" algn="l"/>
                <a:tab pos="2681274" algn="l"/>
                <a:tab pos="3016585" algn="l"/>
                <a:tab pos="3351896" algn="l"/>
                <a:tab pos="3687204" algn="l"/>
                <a:tab pos="4022513" algn="l"/>
                <a:tab pos="4357817" algn="l"/>
                <a:tab pos="4693125" algn="l"/>
                <a:tab pos="5028433" algn="l"/>
                <a:tab pos="5363741" algn="l"/>
                <a:tab pos="5699049" algn="l"/>
                <a:tab pos="6034355" algn="l"/>
                <a:tab pos="6369662" algn="l"/>
                <a:tab pos="6704973" algn="l"/>
              </a:tabLst>
              <a:defRPr/>
            </a:pPr>
            <a:r>
              <a:rPr lang="en-US" altLang="zh-TW" sz="4800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en-US" altLang="zh-TW" sz="6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R</a:t>
            </a:r>
            <a:r>
              <a:rPr lang="en-US" altLang="zh-TW" sz="4800" dirty="0">
                <a:latin typeface="微軟正黑體" pitchFamily="34" charset="-120"/>
                <a:ea typeface="微軟正黑體" pitchFamily="34" charset="-120"/>
              </a:rPr>
              <a:t>fuse</a:t>
            </a:r>
            <a:r>
              <a:rPr lang="zh-TW" altLang="en-US" sz="4800" dirty="0">
                <a:latin typeface="微軟正黑體" pitchFamily="34" charset="-120"/>
                <a:ea typeface="微軟正黑體" pitchFamily="34" charset="-120"/>
              </a:rPr>
              <a:t>                              不</a:t>
            </a:r>
            <a:r>
              <a:rPr lang="zh-TW" altLang="en-US" sz="6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用</a:t>
            </a:r>
            <a:endParaRPr lang="en-US" altLang="zh-TW" sz="6000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ts val="1800"/>
              </a:spcBef>
              <a:buNone/>
              <a:tabLst>
                <a:tab pos="334124" algn="l"/>
                <a:tab pos="669435" algn="l"/>
                <a:tab pos="1004741" algn="l"/>
                <a:tab pos="1340050" algn="l"/>
                <a:tab pos="1675358" algn="l"/>
                <a:tab pos="2010662" algn="l"/>
                <a:tab pos="2345969" algn="l"/>
                <a:tab pos="2681274" algn="l"/>
                <a:tab pos="3016585" algn="l"/>
                <a:tab pos="3351896" algn="l"/>
                <a:tab pos="3687204" algn="l"/>
                <a:tab pos="4022513" algn="l"/>
                <a:tab pos="4357817" algn="l"/>
                <a:tab pos="4693125" algn="l"/>
                <a:tab pos="5028433" algn="l"/>
                <a:tab pos="5363741" algn="l"/>
                <a:tab pos="5699049" algn="l"/>
                <a:tab pos="6034355" algn="l"/>
                <a:tab pos="6369662" algn="l"/>
                <a:tab pos="6704973" algn="l"/>
              </a:tabLst>
              <a:defRPr/>
            </a:pPr>
            <a:r>
              <a:rPr lang="en-US" altLang="zh-TW" sz="4800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en-US" altLang="zh-TW" sz="6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R</a:t>
            </a:r>
            <a:r>
              <a:rPr lang="en-US" altLang="zh-TW" sz="4800" dirty="0">
                <a:latin typeface="微軟正黑體" pitchFamily="34" charset="-120"/>
                <a:ea typeface="微軟正黑體" pitchFamily="34" charset="-120"/>
              </a:rPr>
              <a:t>duce</a:t>
            </a:r>
            <a:r>
              <a:rPr lang="en-US" altLang="zh-TW" sz="3600" dirty="0">
                <a:solidFill>
                  <a:srgbClr val="FF99FF"/>
                </a:solidFill>
                <a:latin typeface="微軟正黑體" pitchFamily="34" charset="-120"/>
                <a:ea typeface="微軟正黑體" pitchFamily="34" charset="-120"/>
              </a:rPr>
              <a:t>				</a:t>
            </a:r>
            <a:r>
              <a:rPr lang="zh-TW" altLang="en-US" sz="3600" dirty="0">
                <a:solidFill>
                  <a:srgbClr val="FF99FF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4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	  </a:t>
            </a:r>
            <a:r>
              <a:rPr lang="zh-TW" altLang="en-US" sz="4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           </a:t>
            </a:r>
            <a:r>
              <a:rPr lang="zh-TW" altLang="en-US" sz="4800" dirty="0">
                <a:latin typeface="微軟正黑體" pitchFamily="34" charset="-120"/>
                <a:ea typeface="微軟正黑體" pitchFamily="34" charset="-120"/>
              </a:rPr>
              <a:t>少</a:t>
            </a:r>
            <a:r>
              <a:rPr lang="zh-TW" altLang="en-US" sz="6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用</a:t>
            </a:r>
            <a:endParaRPr lang="en-US" altLang="zh-TW" sz="6000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ts val="1800"/>
              </a:spcBef>
              <a:buNone/>
              <a:tabLst>
                <a:tab pos="334124" algn="l"/>
                <a:tab pos="669435" algn="l"/>
                <a:tab pos="1004741" algn="l"/>
                <a:tab pos="1340050" algn="l"/>
                <a:tab pos="1675358" algn="l"/>
                <a:tab pos="2010662" algn="l"/>
                <a:tab pos="2345969" algn="l"/>
                <a:tab pos="2681274" algn="l"/>
                <a:tab pos="3016585" algn="l"/>
                <a:tab pos="3351896" algn="l"/>
                <a:tab pos="3687204" algn="l"/>
                <a:tab pos="4022513" algn="l"/>
                <a:tab pos="4357817" algn="l"/>
                <a:tab pos="4693125" algn="l"/>
                <a:tab pos="5028433" algn="l"/>
                <a:tab pos="5363741" algn="l"/>
                <a:tab pos="5699049" algn="l"/>
                <a:tab pos="6034355" algn="l"/>
                <a:tab pos="6369662" algn="l"/>
                <a:tab pos="6704973" algn="l"/>
              </a:tabLst>
              <a:defRPr/>
            </a:pPr>
            <a:r>
              <a:rPr lang="en-US" altLang="zh-TW" sz="4800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en-US" altLang="zh-TW" sz="6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R</a:t>
            </a:r>
            <a:r>
              <a:rPr lang="en-US" altLang="zh-TW" sz="4800" dirty="0">
                <a:latin typeface="微軟正黑體" pitchFamily="34" charset="-120"/>
                <a:ea typeface="微軟正黑體" pitchFamily="34" charset="-120"/>
              </a:rPr>
              <a:t>use</a:t>
            </a:r>
            <a:r>
              <a:rPr lang="zh-TW" altLang="en-US" sz="4800" dirty="0">
                <a:latin typeface="微軟正黑體" pitchFamily="34" charset="-120"/>
                <a:ea typeface="微軟正黑體" pitchFamily="34" charset="-120"/>
              </a:rPr>
              <a:t>                           重複</a:t>
            </a:r>
            <a:r>
              <a:rPr lang="zh-TW" altLang="en-US" sz="6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用</a:t>
            </a:r>
            <a:endParaRPr lang="en-US" altLang="zh-TW" sz="6000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ts val="1800"/>
              </a:spcBef>
              <a:buNone/>
              <a:tabLst>
                <a:tab pos="334124" algn="l"/>
                <a:tab pos="669435" algn="l"/>
                <a:tab pos="1004741" algn="l"/>
                <a:tab pos="1340050" algn="l"/>
                <a:tab pos="1675358" algn="l"/>
                <a:tab pos="2010662" algn="l"/>
                <a:tab pos="2345969" algn="l"/>
                <a:tab pos="2681274" algn="l"/>
                <a:tab pos="3016585" algn="l"/>
                <a:tab pos="3351896" algn="l"/>
                <a:tab pos="3687204" algn="l"/>
                <a:tab pos="4022513" algn="l"/>
                <a:tab pos="4357817" algn="l"/>
                <a:tab pos="4693125" algn="l"/>
                <a:tab pos="5028433" algn="l"/>
                <a:tab pos="5363741" algn="l"/>
                <a:tab pos="5699049" algn="l"/>
                <a:tab pos="6034355" algn="l"/>
                <a:tab pos="6369662" algn="l"/>
                <a:tab pos="6704973" algn="l"/>
              </a:tabLst>
              <a:defRPr/>
            </a:pPr>
            <a:r>
              <a:rPr lang="en-US" altLang="zh-TW" sz="4800" dirty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en-US" altLang="zh-TW" sz="6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R</a:t>
            </a:r>
            <a:r>
              <a:rPr lang="en-US" altLang="zh-TW" sz="4800" dirty="0">
                <a:latin typeface="微軟正黑體" pitchFamily="34" charset="-120"/>
                <a:ea typeface="微軟正黑體" pitchFamily="34" charset="-120"/>
              </a:rPr>
              <a:t>epair</a:t>
            </a:r>
            <a:r>
              <a:rPr lang="en-US" altLang="zh-TW" sz="48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en-US" altLang="zh-TW" sz="4800" dirty="0">
                <a:latin typeface="微軟正黑體" pitchFamily="34" charset="-120"/>
                <a:ea typeface="微軟正黑體" pitchFamily="34" charset="-120"/>
              </a:rPr>
              <a:t> 		 </a:t>
            </a:r>
            <a:r>
              <a:rPr lang="zh-TW" altLang="en-US" sz="4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800" dirty="0">
                <a:latin typeface="微軟正黑體" pitchFamily="34" charset="-120"/>
                <a:ea typeface="微軟正黑體" pitchFamily="34" charset="-120"/>
              </a:rPr>
              <a:t>     修理再利</a:t>
            </a:r>
            <a:r>
              <a:rPr lang="zh-TW" altLang="en-US" sz="6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用</a:t>
            </a:r>
            <a:endParaRPr lang="en-US" altLang="zh-TW" sz="6000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spcBef>
                <a:spcPts val="1800"/>
              </a:spcBef>
              <a:buNone/>
              <a:tabLst>
                <a:tab pos="334124" algn="l"/>
                <a:tab pos="669435" algn="l"/>
                <a:tab pos="1004741" algn="l"/>
                <a:tab pos="1340050" algn="l"/>
                <a:tab pos="1675358" algn="l"/>
                <a:tab pos="2010662" algn="l"/>
                <a:tab pos="2345969" algn="l"/>
                <a:tab pos="2681274" algn="l"/>
                <a:tab pos="3016585" algn="l"/>
                <a:tab pos="3351896" algn="l"/>
                <a:tab pos="3687204" algn="l"/>
                <a:tab pos="4022513" algn="l"/>
                <a:tab pos="4357817" algn="l"/>
                <a:tab pos="4693125" algn="l"/>
                <a:tab pos="5028433" algn="l"/>
                <a:tab pos="5363741" algn="l"/>
                <a:tab pos="5699049" algn="l"/>
                <a:tab pos="6034355" algn="l"/>
                <a:tab pos="6369662" algn="l"/>
                <a:tab pos="6704973" algn="l"/>
              </a:tabLst>
              <a:defRPr/>
            </a:pPr>
            <a:r>
              <a:rPr lang="en-US" altLang="zh-TW" sz="4800" dirty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en-US" altLang="zh-TW" sz="6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R</a:t>
            </a:r>
            <a:r>
              <a:rPr lang="en-US" altLang="zh-TW" sz="4800" dirty="0">
                <a:latin typeface="微軟正黑體" pitchFamily="34" charset="-120"/>
                <a:ea typeface="微軟正黑體" pitchFamily="34" charset="-120"/>
              </a:rPr>
              <a:t>cycle</a:t>
            </a:r>
            <a:r>
              <a:rPr lang="zh-TW" altLang="en-US" sz="4800" dirty="0">
                <a:solidFill>
                  <a:srgbClr val="B2B2B2"/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sz="4800" dirty="0">
                <a:latin typeface="微軟正黑體" pitchFamily="34" charset="-120"/>
                <a:ea typeface="微軟正黑體" pitchFamily="34" charset="-120"/>
              </a:rPr>
              <a:t>清淨回收有大</a:t>
            </a:r>
            <a:r>
              <a:rPr lang="zh-TW" altLang="en-US" sz="6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用</a:t>
            </a:r>
            <a:endParaRPr lang="en-US" sz="480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683568" y="1728269"/>
            <a:ext cx="7920880" cy="191675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51" tIns="34123" rIns="68251" bIns="34123" rtlCol="0" anchor="ctr"/>
          <a:lstStyle/>
          <a:p>
            <a:pPr algn="ctr" defTabSz="682464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2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79559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9600" b="1" dirty="0" smtClean="0"/>
              <a:t>感恩</a:t>
            </a:r>
            <a:endParaRPr lang="en-US" altLang="zh-TW" sz="9600" b="1" dirty="0" smtClean="0"/>
          </a:p>
          <a:p>
            <a:endParaRPr lang="zh-TW" altLang="en-US" sz="9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排標題 9"/>
          <p:cNvSpPr>
            <a:spLocks noGrp="1"/>
          </p:cNvSpPr>
          <p:nvPr>
            <p:ph type="title" orient="vert"/>
          </p:nvPr>
        </p:nvSpPr>
        <p:spPr>
          <a:xfrm>
            <a:off x="8244408" y="0"/>
            <a:ext cx="899592" cy="7029400"/>
          </a:xfrm>
        </p:spPr>
        <p:txBody>
          <a:bodyPr>
            <a:noAutofit/>
          </a:bodyPr>
          <a:lstStyle/>
          <a:p>
            <a:r>
              <a:rPr lang="zh-TW" altLang="en-US" sz="4000" b="1" dirty="0" smtClean="0"/>
              <a:t>上人忙著導讀</a:t>
            </a:r>
            <a:r>
              <a:rPr lang="en-US" altLang="zh-TW" sz="4000" b="1" dirty="0" smtClean="0"/>
              <a:t>.</a:t>
            </a:r>
            <a:r>
              <a:rPr lang="zh-TW" altLang="en-US" sz="4000" b="1" dirty="0" smtClean="0"/>
              <a:t>弟子忙著體佛心</a:t>
            </a:r>
            <a:endParaRPr lang="zh-TW" altLang="en-US" sz="4000" b="1" dirty="0"/>
          </a:p>
        </p:txBody>
      </p:sp>
      <p:sp>
        <p:nvSpPr>
          <p:cNvPr id="11" name="直排文字版面配置區 10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3617913"/>
            <a:ext cx="57054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2" y="0"/>
            <a:ext cx="4175747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0"/>
            <a:ext cx="5292328" cy="402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933056"/>
            <a:ext cx="381748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排標題 6"/>
          <p:cNvSpPr>
            <a:spLocks noGrp="1"/>
          </p:cNvSpPr>
          <p:nvPr>
            <p:ph type="title" orient="vert"/>
          </p:nvPr>
        </p:nvSpPr>
        <p:spPr>
          <a:xfrm>
            <a:off x="6372200" y="0"/>
            <a:ext cx="2771800" cy="6857999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 smtClean="0"/>
              <a:t>不到二個月</a:t>
            </a:r>
            <a:r>
              <a:rPr lang="en-US" altLang="zh-TW" sz="6000" b="1" dirty="0" smtClean="0"/>
              <a:t/>
            </a:r>
            <a:br>
              <a:rPr lang="en-US" altLang="zh-TW" sz="6000" b="1" dirty="0" smtClean="0"/>
            </a:br>
            <a:r>
              <a:rPr lang="zh-TW" altLang="en-US" sz="6000" b="1" dirty="0" smtClean="0"/>
              <a:t>全台起塔三千多塔</a:t>
            </a:r>
            <a:r>
              <a:rPr lang="en-US" altLang="zh-TW" sz="6000" b="1" dirty="0" smtClean="0"/>
              <a:t/>
            </a:r>
            <a:br>
              <a:rPr lang="en-US" altLang="zh-TW" sz="6000" b="1" dirty="0" smtClean="0"/>
            </a:br>
            <a:r>
              <a:rPr lang="zh-TW" altLang="en-US" sz="6000" b="1" dirty="0" smtClean="0"/>
              <a:t>句句經文真精采</a:t>
            </a:r>
            <a:endParaRPr lang="zh-TW" altLang="en-US" sz="6000" b="1" dirty="0"/>
          </a:p>
        </p:txBody>
      </p:sp>
      <p:sp>
        <p:nvSpPr>
          <p:cNvPr id="8" name="直排文字版面配置區 7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3" name="Picture 3" descr="H:\靜思法髓妙蓮華\讀書會\Screenshot_20200713-08064109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43250"/>
            <a:ext cx="6372225" cy="1325245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323528" y="332656"/>
            <a:ext cx="5688632" cy="652534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排標題 4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7999"/>
          </a:xfrm>
        </p:spPr>
        <p:txBody>
          <a:bodyPr>
            <a:noAutofit/>
          </a:bodyPr>
          <a:lstStyle/>
          <a:p>
            <a:r>
              <a:rPr lang="zh-TW" altLang="en-US" sz="8800" b="1" smtClean="0"/>
              <a:t>上人銓釋弟子的二分鐘</a:t>
            </a:r>
            <a:endParaRPr lang="zh-TW" altLang="en-US" sz="8800" b="1" dirty="0"/>
          </a:p>
        </p:txBody>
      </p:sp>
      <p:sp>
        <p:nvSpPr>
          <p:cNvPr id="6" name="直排文字版面配置區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C:\Users\Lee\Downloads\Photo editing_Cloud20200710_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3200" y="-3123728"/>
            <a:ext cx="5143500" cy="10696575"/>
          </a:xfrm>
          <a:prstGeom prst="rect">
            <a:avLst/>
          </a:prstGeom>
          <a:noFill/>
        </p:spPr>
      </p:pic>
      <p:pic>
        <p:nvPicPr>
          <p:cNvPr id="8195" name="Picture 3" descr="C:\Users\Lee\Downloads\Photo editing_Cloud20200710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7064"/>
            <a:ext cx="5724128" cy="11904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649493"/>
          </a:xfrm>
        </p:spPr>
        <p:txBody>
          <a:bodyPr>
            <a:normAutofit lnSpcReduction="10000"/>
          </a:bodyPr>
          <a:lstStyle/>
          <a:p>
            <a:r>
              <a:rPr lang="zh-TW" altLang="en-US" sz="6600" b="1" dirty="0" smtClean="0"/>
              <a:t>終於聽懂，看懂上人的</a:t>
            </a:r>
            <a:endParaRPr lang="en-US" altLang="zh-TW" sz="6600" b="1" dirty="0" smtClean="0"/>
          </a:p>
          <a:p>
            <a:r>
              <a:rPr lang="en-US" altLang="zh-TW" sz="6600" b="1" dirty="0" smtClean="0"/>
              <a:t>【</a:t>
            </a:r>
            <a:r>
              <a:rPr lang="zh-TW" altLang="en-US" sz="6600" b="1" dirty="0" smtClean="0"/>
              <a:t>晨語開示</a:t>
            </a:r>
            <a:r>
              <a:rPr lang="en-US" altLang="zh-TW" sz="6600" b="1" dirty="0" smtClean="0"/>
              <a:t>】</a:t>
            </a:r>
          </a:p>
          <a:p>
            <a:r>
              <a:rPr lang="zh-TW" altLang="en-US" sz="6600" b="1" dirty="0" smtClean="0"/>
              <a:t>  真的感受</a:t>
            </a:r>
            <a:r>
              <a:rPr lang="en-US" altLang="zh-TW" sz="6600" b="1" dirty="0" smtClean="0"/>
              <a:t>【</a:t>
            </a:r>
            <a:r>
              <a:rPr lang="zh-TW" altLang="en-US" sz="6600" b="1" dirty="0" smtClean="0"/>
              <a:t>體佛心</a:t>
            </a:r>
            <a:r>
              <a:rPr lang="en-US" altLang="zh-TW" sz="6600" b="1" dirty="0" smtClean="0"/>
              <a:t>】</a:t>
            </a:r>
          </a:p>
          <a:p>
            <a:endParaRPr lang="en-US" altLang="zh-TW" sz="6600" b="1" dirty="0" smtClean="0"/>
          </a:p>
          <a:p>
            <a:r>
              <a:rPr lang="zh-TW" altLang="en-US" sz="6600" b="1" dirty="0" smtClean="0">
                <a:solidFill>
                  <a:srgbClr val="C00000"/>
                </a:solidFill>
              </a:rPr>
              <a:t>分到的集</a:t>
            </a:r>
            <a:r>
              <a:rPr lang="zh-TW" altLang="en-US" sz="6600" b="1" dirty="0" smtClean="0">
                <a:solidFill>
                  <a:srgbClr val="C00000"/>
                </a:solidFill>
              </a:rPr>
              <a:t>數比</a:t>
            </a:r>
            <a:r>
              <a:rPr lang="zh-TW" altLang="en-US" sz="6600" b="1" dirty="0" smtClean="0">
                <a:solidFill>
                  <a:srgbClr val="C00000"/>
                </a:solidFill>
              </a:rPr>
              <a:t>抽籤還靈</a:t>
            </a:r>
            <a:endParaRPr lang="zh-TW" altLang="en-US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C00000"/>
                </a:solidFill>
              </a:rPr>
              <a:t>共同發現的新竅門，真是好方法</a:t>
            </a:r>
            <a:endParaRPr lang="zh-TW" altLang="en-US" sz="4800" dirty="0">
              <a:solidFill>
                <a:srgbClr val="C00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17443"/>
          </a:xfrm>
        </p:spPr>
        <p:txBody>
          <a:bodyPr>
            <a:noAutofit/>
          </a:bodyPr>
          <a:lstStyle/>
          <a:p>
            <a:r>
              <a:rPr lang="zh-TW" altLang="en-US" sz="4800" b="1" dirty="0" smtClean="0"/>
              <a:t>靜心三昧</a:t>
            </a:r>
            <a:r>
              <a:rPr lang="en-US" altLang="zh-TW" sz="4800" b="1" dirty="0" smtClean="0"/>
              <a:t>:</a:t>
            </a:r>
            <a:r>
              <a:rPr lang="zh-TW" altLang="en-US" sz="4800" b="1" dirty="0" smtClean="0"/>
              <a:t>心靜下來後</a:t>
            </a:r>
            <a:endParaRPr lang="en-US" altLang="zh-TW" sz="4800" b="1" dirty="0" smtClean="0"/>
          </a:p>
          <a:p>
            <a:r>
              <a:rPr lang="en-US" altLang="zh-TW" sz="4800" b="1" dirty="0" smtClean="0"/>
              <a:t>1</a:t>
            </a:r>
            <a:r>
              <a:rPr lang="zh-TW" altLang="en-US" sz="4800" b="1" dirty="0" smtClean="0"/>
              <a:t>靜心凝聽上人導讀二分鐘</a:t>
            </a:r>
            <a:endParaRPr lang="en-US" altLang="zh-TW" sz="4800" b="1" dirty="0" smtClean="0"/>
          </a:p>
          <a:p>
            <a:r>
              <a:rPr lang="en-US" altLang="zh-TW" sz="4800" b="1" dirty="0" smtClean="0"/>
              <a:t>2</a:t>
            </a:r>
            <a:r>
              <a:rPr lang="zh-TW" altLang="en-US" sz="4800" b="1" dirty="0" smtClean="0"/>
              <a:t>開始分享此二分鐘的意義</a:t>
            </a:r>
            <a:endParaRPr lang="en-US" altLang="zh-TW" sz="4800" b="1" dirty="0" smtClean="0"/>
          </a:p>
          <a:p>
            <a:r>
              <a:rPr lang="zh-TW" altLang="en-US" sz="4800" b="1" dirty="0" smtClean="0"/>
              <a:t>   當大家討論到欲罷不能時</a:t>
            </a:r>
            <a:endParaRPr lang="en-US" altLang="zh-TW" sz="4800" b="1" dirty="0" smtClean="0"/>
          </a:p>
          <a:p>
            <a:r>
              <a:rPr lang="zh-TW" altLang="en-US" sz="4800" b="1" dirty="0" smtClean="0"/>
              <a:t>   導引者，來大家翻開第幾頁</a:t>
            </a:r>
            <a:endParaRPr lang="en-US" altLang="zh-TW" sz="4800" b="1" dirty="0" smtClean="0"/>
          </a:p>
          <a:p>
            <a:r>
              <a:rPr lang="zh-TW" altLang="en-US" sz="4800" b="1" dirty="0" smtClean="0"/>
              <a:t>剛剛上人開示我所說的重點</a:t>
            </a:r>
            <a:endParaRPr lang="en-US" altLang="zh-TW" sz="4800" b="1" dirty="0" smtClean="0"/>
          </a:p>
          <a:p>
            <a:r>
              <a:rPr lang="zh-TW" altLang="en-US" sz="4800" b="1" dirty="0" smtClean="0"/>
              <a:t>第二三段串聯印像更深刻的結合</a:t>
            </a:r>
            <a:endParaRPr lang="zh-TW" altLang="en-US" sz="4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zh-TW" altLang="en-US" sz="7200" b="1" dirty="0" smtClean="0"/>
              <a:t>不出來</a:t>
            </a:r>
            <a:r>
              <a:rPr lang="zh-TW" altLang="en-US" sz="7200" b="1" dirty="0" smtClean="0"/>
              <a:t>的</a:t>
            </a:r>
            <a:r>
              <a:rPr lang="en-US" altLang="zh-TW" sz="7200" b="1" dirty="0" smtClean="0"/>
              <a:t>.</a:t>
            </a:r>
            <a:r>
              <a:rPr lang="zh-TW" altLang="en-US" sz="7200" b="1" dirty="0" smtClean="0"/>
              <a:t>不</a:t>
            </a:r>
            <a:r>
              <a:rPr lang="zh-TW" altLang="en-US" sz="7200" b="1" dirty="0" smtClean="0"/>
              <a:t>喜歡</a:t>
            </a:r>
            <a:r>
              <a:rPr lang="zh-TW" altLang="en-US" sz="7200" b="1" dirty="0" smtClean="0"/>
              <a:t>讀書</a:t>
            </a:r>
            <a:r>
              <a:rPr lang="en-US" altLang="zh-TW" sz="7200" b="1" dirty="0" smtClean="0"/>
              <a:t/>
            </a:r>
            <a:br>
              <a:rPr lang="en-US" altLang="zh-TW" sz="7200" b="1" dirty="0" smtClean="0"/>
            </a:br>
            <a:r>
              <a:rPr lang="zh-TW" altLang="en-US" sz="7200" b="1" dirty="0" smtClean="0"/>
              <a:t>想</a:t>
            </a:r>
            <a:r>
              <a:rPr lang="zh-TW" altLang="en-US" sz="7200" b="1" dirty="0" smtClean="0"/>
              <a:t>接</a:t>
            </a:r>
            <a:r>
              <a:rPr lang="zh-TW" altLang="en-US" sz="7200" b="1" dirty="0" smtClean="0"/>
              <a:t>引最好</a:t>
            </a:r>
            <a:r>
              <a:rPr lang="zh-TW" altLang="en-US" sz="7200" b="1" dirty="0" smtClean="0"/>
              <a:t>的</a:t>
            </a:r>
            <a:r>
              <a:rPr lang="zh-TW" altLang="en-US" sz="7200" b="1" dirty="0" smtClean="0"/>
              <a:t>辦法</a:t>
            </a:r>
            <a:r>
              <a:rPr lang="en-US" altLang="zh-TW" sz="7200" b="1" dirty="0" smtClean="0"/>
              <a:t/>
            </a:r>
            <a:br>
              <a:rPr lang="en-US" altLang="zh-TW" sz="7200" b="1" dirty="0" smtClean="0"/>
            </a:br>
            <a:r>
              <a:rPr lang="en-US" altLang="zh-TW" sz="7200" b="1" dirty="0" smtClean="0">
                <a:solidFill>
                  <a:srgbClr val="C00000"/>
                </a:solidFill>
              </a:rPr>
              <a:t>【</a:t>
            </a:r>
            <a:r>
              <a:rPr lang="zh-TW" altLang="en-US" sz="7200" b="1" dirty="0" smtClean="0">
                <a:solidFill>
                  <a:srgbClr val="C00000"/>
                </a:solidFill>
              </a:rPr>
              <a:t>去他家辦讀書會</a:t>
            </a:r>
            <a:r>
              <a:rPr lang="en-US" altLang="zh-TW" sz="7200" b="1" dirty="0" smtClean="0">
                <a:solidFill>
                  <a:srgbClr val="C00000"/>
                </a:solidFill>
              </a:rPr>
              <a:t>】</a:t>
            </a:r>
            <a:endParaRPr lang="zh-TW" altLang="en-US" sz="72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Lee\Downloads\Screenshot_20200612-0629473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3276872" y="1556792"/>
            <a:ext cx="2177140" cy="4525963"/>
          </a:xfrm>
          <a:prstGeom prst="rect">
            <a:avLst/>
          </a:prstGeom>
          <a:noFill/>
        </p:spPr>
      </p:pic>
      <p:pic>
        <p:nvPicPr>
          <p:cNvPr id="1026" name="Picture 2" descr="F:\靜思法髓妙蓮華\讀書會\Screenshot_20200614-10043733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45024" y="-459432"/>
            <a:ext cx="3816424" cy="7936748"/>
          </a:xfrm>
          <a:prstGeom prst="rect">
            <a:avLst/>
          </a:prstGeom>
          <a:noFill/>
        </p:spPr>
      </p:pic>
      <p:cxnSp>
        <p:nvCxnSpPr>
          <p:cNvPr id="7" name="直線單箭頭接點 6"/>
          <p:cNvCxnSpPr/>
          <p:nvPr/>
        </p:nvCxnSpPr>
        <p:spPr>
          <a:xfrm>
            <a:off x="-5365104" y="1196752"/>
            <a:ext cx="3528392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41FEFEE91A734F469A08FF4664B69DF8" ma:contentTypeVersion="11" ma:contentTypeDescription="建立新的文件。" ma:contentTypeScope="" ma:versionID="934df07ee92d5fe1db5dbfb1f0fefec2">
  <xsd:schema xmlns:xsd="http://www.w3.org/2001/XMLSchema" xmlns:xs="http://www.w3.org/2001/XMLSchema" xmlns:p="http://schemas.microsoft.com/office/2006/metadata/properties" xmlns:ns2="e28ac9b9-051e-4c01-951f-571e968dfec2" xmlns:ns3="48e07838-0d32-4f7f-a0f2-21eb626b17c0" targetNamespace="http://schemas.microsoft.com/office/2006/metadata/properties" ma:root="true" ma:fieldsID="0c2986547d25ea2a6096d2f2c3751118" ns2:_="" ns3:_="">
    <xsd:import namespace="e28ac9b9-051e-4c01-951f-571e968dfec2"/>
    <xsd:import namespace="48e07838-0d32-4f7f-a0f2-21eb626b1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ac9b9-051e-4c01-951f-571e968df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07838-0d32-4f7f-a0f2-21eb626b17c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933DD5-BD2B-4D74-AE26-A819C77A404F}"/>
</file>

<file path=customXml/itemProps2.xml><?xml version="1.0" encoding="utf-8"?>
<ds:datastoreItem xmlns:ds="http://schemas.openxmlformats.org/officeDocument/2006/customXml" ds:itemID="{C2EFE93A-BB8B-41A4-B378-C45F44CEEED1}"/>
</file>

<file path=customXml/itemProps3.xml><?xml version="1.0" encoding="utf-8"?>
<ds:datastoreItem xmlns:ds="http://schemas.openxmlformats.org/officeDocument/2006/customXml" ds:itemID="{B05CE3E3-306C-4532-9BB6-FC20B6FC14B8}"/>
</file>

<file path=docProps/app.xml><?xml version="1.0" encoding="utf-8"?>
<Properties xmlns="http://schemas.openxmlformats.org/officeDocument/2006/extended-properties" xmlns:vt="http://schemas.openxmlformats.org/officeDocument/2006/docPropsVTypes">
  <TotalTime>6186</TotalTime>
  <Words>707</Words>
  <Application>Microsoft Office PowerPoint</Application>
  <PresentationFormat>如螢幕大小 (4:3)</PresentationFormat>
  <Paragraphs>114</Paragraphs>
  <Slides>33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Office 佈景主題</vt:lpstr>
      <vt:lpstr> 遍地開花讀書會 </vt:lpstr>
      <vt:lpstr>投影片 2</vt:lpstr>
      <vt:lpstr>見面第一句話 你今天讀書了嗎?</vt:lpstr>
      <vt:lpstr>上人忙著導讀.弟子忙著體佛心</vt:lpstr>
      <vt:lpstr>不到二個月 全台起塔三千多塔 句句經文真精采</vt:lpstr>
      <vt:lpstr>上人銓釋弟子的二分鐘</vt:lpstr>
      <vt:lpstr>投影片 7</vt:lpstr>
      <vt:lpstr>共同發現的新竅門，真是好方法</vt:lpstr>
      <vt:lpstr>不出來的.不喜歡讀書 想接引最好的辦法 【去他家辦讀書會】</vt:lpstr>
      <vt:lpstr>講經說法【處】</vt:lpstr>
      <vt:lpstr>投影片 11</vt:lpstr>
      <vt:lpstr>投影片 12</vt:lpstr>
      <vt:lpstr>投影片 13</vt:lpstr>
      <vt:lpstr>人人皆可開花 (早期人人可辦茶會)</vt:lpstr>
      <vt:lpstr>投影片 15</vt:lpstr>
      <vt:lpstr>投影片 16</vt:lpstr>
      <vt:lpstr>遍地開花一波又一波的化城</vt:lpstr>
      <vt:lpstr>投影片 18</vt:lpstr>
      <vt:lpstr>佛陀與上人很謹慎 也很大的盼望 弟子要用心傳法脈</vt:lpstr>
      <vt:lpstr>第二波【聞法+力行】</vt:lpstr>
      <vt:lpstr>投影片 21</vt:lpstr>
      <vt:lpstr>敢說，敢公開因為來不及</vt:lpstr>
      <vt:lpstr>投影片 23</vt:lpstr>
      <vt:lpstr>投影片 24</vt:lpstr>
      <vt:lpstr>投影片 25</vt:lpstr>
      <vt:lpstr>為何容易腎結石 該如何吃才對</vt:lpstr>
      <vt:lpstr>投影片 27</vt:lpstr>
      <vt:lpstr>投影片 28</vt:lpstr>
      <vt:lpstr>投影片 29</vt:lpstr>
      <vt:lpstr>投影片 30</vt:lpstr>
      <vt:lpstr>投影片 31</vt:lpstr>
      <vt:lpstr>環保5R五用</vt:lpstr>
      <vt:lpstr>投影片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一、靜坐三昧：佛在靈山</dc:title>
  <dc:creator>Chao</dc:creator>
  <cp:lastModifiedBy>Chao</cp:lastModifiedBy>
  <cp:revision>492</cp:revision>
  <dcterms:created xsi:type="dcterms:W3CDTF">2020-04-16T23:47:38Z</dcterms:created>
  <dcterms:modified xsi:type="dcterms:W3CDTF">2020-07-13T22:46:02Z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0x01010041FEFEE91A734F469A08FF4664B69DF8</vt:lpwstr>
  </property>
</Properties>
</file>