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86" r:id="rId8"/>
    <p:sldId id="287" r:id="rId9"/>
    <p:sldId id="260" r:id="rId10"/>
    <p:sldId id="261" r:id="rId11"/>
    <p:sldId id="262" r:id="rId12"/>
    <p:sldId id="263" r:id="rId13"/>
    <p:sldId id="272" r:id="rId14"/>
    <p:sldId id="270" r:id="rId15"/>
    <p:sldId id="269" r:id="rId16"/>
    <p:sldId id="264" r:id="rId17"/>
    <p:sldId id="279" r:id="rId18"/>
    <p:sldId id="280" r:id="rId19"/>
    <p:sldId id="265" r:id="rId20"/>
    <p:sldId id="281" r:id="rId21"/>
    <p:sldId id="266" r:id="rId22"/>
    <p:sldId id="273" r:id="rId23"/>
    <p:sldId id="274" r:id="rId24"/>
    <p:sldId id="275" r:id="rId25"/>
    <p:sldId id="276" r:id="rId26"/>
    <p:sldId id="277" r:id="rId27"/>
    <p:sldId id="278" r:id="rId28"/>
    <p:sldId id="288" r:id="rId29"/>
    <p:sldId id="285" r:id="rId30"/>
    <p:sldId id="290" r:id="rId31"/>
    <p:sldId id="289" r:id="rId32"/>
    <p:sldId id="291" r:id="rId33"/>
    <p:sldId id="293" r:id="rId34"/>
    <p:sldId id="292" r:id="rId35"/>
    <p:sldId id="295" r:id="rId36"/>
    <p:sldId id="294" r:id="rId37"/>
    <p:sldId id="267" r:id="rId38"/>
    <p:sldId id="271" r:id="rId39"/>
    <p:sldId id="282" r:id="rId40"/>
    <p:sldId id="284" r:id="rId4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CC"/>
    <a:srgbClr val="F6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86FCD4-96F9-4B8B-E9D4-9720E60871D0}" v="969" dt="2022-08-26T09:32:34.782"/>
    <p1510:client id="{61317602-68B7-E63A-BE1E-1BC5F5078081}" v="44" dt="2022-08-26T09:35:47.417"/>
    <p1510:client id="{86D37897-888F-3E14-23F6-9DD3D0E897AC}" v="8" dt="2022-08-27T00:52:03.473"/>
    <p1510:client id="{C297A857-41D7-9DBF-3552-DBA67E9D57CC}" v="180" dt="2022-08-26T23:58:23.357"/>
    <p1510:client id="{FB58982A-B9ED-95A5-1AF7-040929CEE291}" v="4" dt="2022-08-26T23:41:02.108"/>
    <p1510:client id="{FDE1DFDA-33C3-EC5C-27A3-269A236D640F}" v="111" dt="2022-08-27T00:47:26.9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1BEF41-5395-49EE-ABD5-95B4E79D9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372BCE8-4655-47B0-9652-AC09CA610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6AD6EC6-AC65-49E5-A2DF-0C95C9C1B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B8787-B5C4-416D-8E39-1C6FB00D94CA}" type="datetimeFigureOut">
              <a:rPr lang="zh-TW" altLang="en-US" smtClean="0"/>
              <a:t>2022/8/26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7D04E0-E060-422E-B6C4-F49AC919F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EB15C5-0FFD-4E98-851A-3C1E2A8E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6CBF-6369-4892-A27E-6983BA82F7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829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A2A715-DF4B-403D-8412-FE914DAD4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110FF63-20CE-49BD-BA95-401D73721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D73077-0CFD-4789-8AE2-8B72D200A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B8787-B5C4-416D-8E39-1C6FB00D94CA}" type="datetimeFigureOut">
              <a:rPr lang="zh-TW" altLang="en-US" smtClean="0"/>
              <a:t>2022/8/26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5755055-361C-4608-BD7A-8D72718E3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26615F6-9632-473C-9C61-1BA040947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6CBF-6369-4892-A27E-6983BA82F7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8346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A937132-742E-4AB5-8DFB-F3FED62C9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B5CA942-175B-4BF9-B5E5-84653255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7E97A2A-375C-4185-BB5C-8869243F2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B8787-B5C4-416D-8E39-1C6FB00D94CA}" type="datetimeFigureOut">
              <a:rPr lang="zh-TW" altLang="en-US" smtClean="0"/>
              <a:t>2022/8/26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4282A54-1FC5-4296-93D4-55764FF1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CF079C5-9B49-4B60-B62D-7B48B390C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6CBF-6369-4892-A27E-6983BA82F7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1643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B846E9-3FC2-4611-B41E-01F62722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3E6641-8A94-48E3-895C-1DA918FD4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BE9AC54-8838-41D9-9D49-38F6F690D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B8787-B5C4-416D-8E39-1C6FB00D94CA}" type="datetimeFigureOut">
              <a:rPr lang="zh-TW" altLang="en-US" smtClean="0"/>
              <a:t>2022/8/26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3899512-BB55-4C25-8472-B9C2B7579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764143-11E7-4B7A-AE6D-E657F377B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6CBF-6369-4892-A27E-6983BA82F7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3747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8662FC-642F-4AD9-B4EA-5BB9FAD33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0024507-C014-46D8-B857-B390CD1D3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B03FD3F-9F23-4C8F-B5CE-AE458F19E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B8787-B5C4-416D-8E39-1C6FB00D94CA}" type="datetimeFigureOut">
              <a:rPr lang="zh-TW" altLang="en-US" smtClean="0"/>
              <a:t>2022/8/26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C45A920-3C8D-4A4A-9D94-199C00F46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9164BE5-7B3B-47C3-953C-1A238351F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6CBF-6369-4892-A27E-6983BA82F7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159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E88BE1-6D05-44C6-8C29-53DE8AD5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287733-95B5-4F06-84DF-6E904C0DB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BBF1CF6-7A14-41BD-9472-5872BF936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E057F07-2B89-4ACC-A697-D265B7A88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B8787-B5C4-416D-8E39-1C6FB00D94CA}" type="datetimeFigureOut">
              <a:rPr lang="zh-TW" altLang="en-US" smtClean="0"/>
              <a:t>2022/8/26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16F877B-9E17-43D1-9951-E9BD10F98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D2CA7C2-2F10-4660-A47E-8A333477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6CBF-6369-4892-A27E-6983BA82F7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448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21D2C4-BD27-4300-9FDA-77E59F06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A8245BB-013C-42EA-B0EC-85001E841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1859958-A1C9-491B-B1E2-782F3E914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8097636-48C3-434B-9CFC-B359717F7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F7B8164-EA1C-424E-9DB5-918226D06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607455C-61B7-44D1-903D-81A0C8477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B8787-B5C4-416D-8E39-1C6FB00D94CA}" type="datetimeFigureOut">
              <a:rPr lang="zh-TW" altLang="en-US" smtClean="0"/>
              <a:t>2022/8/26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692C597-43CF-446D-A514-DA3193A4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196FD3E-37A8-4257-9FB8-58765FEA5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6CBF-6369-4892-A27E-6983BA82F7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6416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F1773D-EFB7-4AF2-AE03-67D72300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4DC88EB-9530-4A7D-90F3-FFB2EAC74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B8787-B5C4-416D-8E39-1C6FB00D94CA}" type="datetimeFigureOut">
              <a:rPr lang="zh-TW" altLang="en-US" smtClean="0"/>
              <a:t>2022/8/26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0D0EC5F-9533-4008-8AF6-B2061194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9560AB2-94E5-4ED9-93B4-13E20FE02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6CBF-6369-4892-A27E-6983BA82F7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0136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86F55CE-D606-4061-96CD-9248993BA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B8787-B5C4-416D-8E39-1C6FB00D94CA}" type="datetimeFigureOut">
              <a:rPr lang="zh-TW" altLang="en-US" smtClean="0"/>
              <a:t>2022/8/26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97AD6FA-86B0-4286-8B54-CF4ACC931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EF4D1E6-0F8D-4F78-80FA-DB249720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6CBF-6369-4892-A27E-6983BA82F7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259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02B73D-7662-4973-8B68-C2E12798D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E3158F-CA28-4D2E-AF6F-082322F5C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614D498-9483-4BF2-8529-86F7A6437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3175964-332F-4177-852A-A846B5289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B8787-B5C4-416D-8E39-1C6FB00D94CA}" type="datetimeFigureOut">
              <a:rPr lang="zh-TW" altLang="en-US" smtClean="0"/>
              <a:t>2022/8/26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D6ED0C3-C566-4A01-99EB-BBD2CE3D6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1186724-1F5B-4268-9B1C-F903DEDC7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6CBF-6369-4892-A27E-6983BA82F7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11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895D3F-7300-4692-8FCA-315C70AF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89A6EB1-561C-44C0-A9D2-DCB4A48B2E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5E68F2C-8F61-4F05-99C4-3AB58AA11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B8A2961-7AF0-418B-A193-BFA6141A4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B8787-B5C4-416D-8E39-1C6FB00D94CA}" type="datetimeFigureOut">
              <a:rPr lang="zh-TW" altLang="en-US" smtClean="0"/>
              <a:t>2022/8/26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0C14345-CBD9-4E00-BE15-5A8D182E2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0CD507D-7320-4D72-BA15-CBA7DFF6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6CBF-6369-4892-A27E-6983BA82F7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7634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C98C277-FB54-42CF-B28A-F5EB1E71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71E4662-2F89-46DE-B03C-DC230BF52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56EDEB-14AD-47A5-B1C3-4FE9F588DC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B8787-B5C4-416D-8E39-1C6FB00D94CA}" type="datetimeFigureOut">
              <a:rPr lang="zh-TW" altLang="en-US" smtClean="0"/>
              <a:t>2022/8/26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D38832C-3708-4F49-B48E-C6015E54E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B6E0F44-74B9-4A30-BDBB-8686C7DAF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C6CBF-6369-4892-A27E-6983BA82F7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936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6PwQds36PY" TargetMode="Externa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PcV5_z3R84" TargetMode="Externa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橢圓 17">
            <a:extLst>
              <a:ext uri="{FF2B5EF4-FFF2-40B4-BE49-F238E27FC236}">
                <a16:creationId xmlns:a16="http://schemas.microsoft.com/office/drawing/2014/main" id="{91FF49BE-A4B1-4762-8EE0-A4998C33FD8A}"/>
              </a:ext>
            </a:extLst>
          </p:cNvPr>
          <p:cNvSpPr/>
          <p:nvPr/>
        </p:nvSpPr>
        <p:spPr>
          <a:xfrm rot="2316256">
            <a:off x="6532111" y="805475"/>
            <a:ext cx="1995055" cy="3140364"/>
          </a:xfrm>
          <a:prstGeom prst="ellips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B01A3E1E-4242-4C9A-AFD4-4E23ED7AD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60" y="347096"/>
            <a:ext cx="6721414" cy="63553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8FEBA0C-4CAD-4E08-9245-DE541CB2F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36" y="526206"/>
            <a:ext cx="6043108" cy="331521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481CA3D-DF11-4230-AAA3-62EFC3314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36" y="4049131"/>
            <a:ext cx="2965314" cy="246177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6FC45EB-71ED-4FAB-8FA6-D98C3BD77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229" y="4049131"/>
            <a:ext cx="2965315" cy="2461773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3631AC11-8383-4368-AF7E-F3EACBB2362A}"/>
              </a:ext>
            </a:extLst>
          </p:cNvPr>
          <p:cNvSpPr/>
          <p:nvPr/>
        </p:nvSpPr>
        <p:spPr>
          <a:xfrm>
            <a:off x="7259391" y="2459496"/>
            <a:ext cx="364433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800" b="0" i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臺灣濟貧</a:t>
            </a:r>
            <a:endParaRPr lang="en-US" altLang="zh-TW" sz="6800" b="0" i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800" b="0" i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扶困行動</a:t>
            </a:r>
          </a:p>
        </p:txBody>
      </p:sp>
      <p:sp>
        <p:nvSpPr>
          <p:cNvPr id="20" name="橢圓 12">
            <a:extLst>
              <a:ext uri="{FF2B5EF4-FFF2-40B4-BE49-F238E27FC236}">
                <a16:creationId xmlns:a16="http://schemas.microsoft.com/office/drawing/2014/main" id="{0A3EB8E3-1B5F-4DD4-B506-CBE94FB145CD}"/>
              </a:ext>
            </a:extLst>
          </p:cNvPr>
          <p:cNvSpPr/>
          <p:nvPr/>
        </p:nvSpPr>
        <p:spPr>
          <a:xfrm rot="20206223">
            <a:off x="9749530" y="4562035"/>
            <a:ext cx="1412793" cy="1509052"/>
          </a:xfrm>
          <a:custGeom>
            <a:avLst/>
            <a:gdLst>
              <a:gd name="connsiteX0" fmla="*/ 0 w 1995055"/>
              <a:gd name="connsiteY0" fmla="*/ 1570182 h 3140364"/>
              <a:gd name="connsiteX1" fmla="*/ 997528 w 1995055"/>
              <a:gd name="connsiteY1" fmla="*/ 0 h 3140364"/>
              <a:gd name="connsiteX2" fmla="*/ 1995056 w 1995055"/>
              <a:gd name="connsiteY2" fmla="*/ 1570182 h 3140364"/>
              <a:gd name="connsiteX3" fmla="*/ 997528 w 1995055"/>
              <a:gd name="connsiteY3" fmla="*/ 3140364 h 3140364"/>
              <a:gd name="connsiteX4" fmla="*/ 0 w 1995055"/>
              <a:gd name="connsiteY4" fmla="*/ 1570182 h 3140364"/>
              <a:gd name="connsiteX0" fmla="*/ 6367 w 2001423"/>
              <a:gd name="connsiteY0" fmla="*/ 1570182 h 2062003"/>
              <a:gd name="connsiteX1" fmla="*/ 1003895 w 2001423"/>
              <a:gd name="connsiteY1" fmla="*/ 0 h 2062003"/>
              <a:gd name="connsiteX2" fmla="*/ 2001423 w 2001423"/>
              <a:gd name="connsiteY2" fmla="*/ 1570182 h 2062003"/>
              <a:gd name="connsiteX3" fmla="*/ 721556 w 2001423"/>
              <a:gd name="connsiteY3" fmla="*/ 1893804 h 2062003"/>
              <a:gd name="connsiteX4" fmla="*/ 6367 w 2001423"/>
              <a:gd name="connsiteY4" fmla="*/ 1570182 h 2062003"/>
              <a:gd name="connsiteX0" fmla="*/ 5391 w 2000447"/>
              <a:gd name="connsiteY0" fmla="*/ 1570182 h 2133316"/>
              <a:gd name="connsiteX1" fmla="*/ 1002919 w 2000447"/>
              <a:gd name="connsiteY1" fmla="*/ 0 h 2133316"/>
              <a:gd name="connsiteX2" fmla="*/ 2000447 w 2000447"/>
              <a:gd name="connsiteY2" fmla="*/ 1570182 h 2133316"/>
              <a:gd name="connsiteX3" fmla="*/ 720580 w 2000447"/>
              <a:gd name="connsiteY3" fmla="*/ 1893804 h 2133316"/>
              <a:gd name="connsiteX4" fmla="*/ 5391 w 2000447"/>
              <a:gd name="connsiteY4" fmla="*/ 1570182 h 2133316"/>
              <a:gd name="connsiteX0" fmla="*/ 17689 w 2012745"/>
              <a:gd name="connsiteY0" fmla="*/ 1570182 h 2252496"/>
              <a:gd name="connsiteX1" fmla="*/ 1015217 w 2012745"/>
              <a:gd name="connsiteY1" fmla="*/ 0 h 2252496"/>
              <a:gd name="connsiteX2" fmla="*/ 2012745 w 2012745"/>
              <a:gd name="connsiteY2" fmla="*/ 1570182 h 2252496"/>
              <a:gd name="connsiteX3" fmla="*/ 584110 w 2012745"/>
              <a:gd name="connsiteY3" fmla="*/ 2102411 h 2252496"/>
              <a:gd name="connsiteX4" fmla="*/ 17689 w 2012745"/>
              <a:gd name="connsiteY4" fmla="*/ 1570182 h 2252496"/>
              <a:gd name="connsiteX0" fmla="*/ 8955 w 1580998"/>
              <a:gd name="connsiteY0" fmla="*/ 1570918 h 2109811"/>
              <a:gd name="connsiteX1" fmla="*/ 1006483 w 1580998"/>
              <a:gd name="connsiteY1" fmla="*/ 736 h 2109811"/>
              <a:gd name="connsiteX2" fmla="*/ 1580998 w 1580998"/>
              <a:gd name="connsiteY2" fmla="*/ 1424894 h 2109811"/>
              <a:gd name="connsiteX3" fmla="*/ 575376 w 1580998"/>
              <a:gd name="connsiteY3" fmla="*/ 2103147 h 2109811"/>
              <a:gd name="connsiteX4" fmla="*/ 8955 w 1580998"/>
              <a:gd name="connsiteY4" fmla="*/ 1570918 h 2109811"/>
              <a:gd name="connsiteX0" fmla="*/ 8955 w 1782170"/>
              <a:gd name="connsiteY0" fmla="*/ 1570607 h 2109500"/>
              <a:gd name="connsiteX1" fmla="*/ 1006483 w 1782170"/>
              <a:gd name="connsiteY1" fmla="*/ 425 h 2109500"/>
              <a:gd name="connsiteX2" fmla="*/ 1580998 w 1782170"/>
              <a:gd name="connsiteY2" fmla="*/ 1424583 h 2109500"/>
              <a:gd name="connsiteX3" fmla="*/ 575376 w 1782170"/>
              <a:gd name="connsiteY3" fmla="*/ 2102836 h 2109500"/>
              <a:gd name="connsiteX4" fmla="*/ 8955 w 1782170"/>
              <a:gd name="connsiteY4" fmla="*/ 1570607 h 2109500"/>
              <a:gd name="connsiteX0" fmla="*/ 8844 w 1752055"/>
              <a:gd name="connsiteY0" fmla="*/ 1570624 h 2108695"/>
              <a:gd name="connsiteX1" fmla="*/ 1006372 w 1752055"/>
              <a:gd name="connsiteY1" fmla="*/ 442 h 2108695"/>
              <a:gd name="connsiteX2" fmla="*/ 1546584 w 1752055"/>
              <a:gd name="connsiteY2" fmla="*/ 1421722 h 2108695"/>
              <a:gd name="connsiteX3" fmla="*/ 575265 w 1752055"/>
              <a:gd name="connsiteY3" fmla="*/ 2102853 h 2108695"/>
              <a:gd name="connsiteX4" fmla="*/ 8844 w 1752055"/>
              <a:gd name="connsiteY4" fmla="*/ 1570624 h 2108695"/>
              <a:gd name="connsiteX0" fmla="*/ 8309 w 1599768"/>
              <a:gd name="connsiteY0" fmla="*/ 1571645 h 2109214"/>
              <a:gd name="connsiteX1" fmla="*/ 1005837 w 1599768"/>
              <a:gd name="connsiteY1" fmla="*/ 1463 h 2109214"/>
              <a:gd name="connsiteX2" fmla="*/ 1368869 w 1599768"/>
              <a:gd name="connsiteY2" fmla="*/ 1311157 h 2109214"/>
              <a:gd name="connsiteX3" fmla="*/ 574730 w 1599768"/>
              <a:gd name="connsiteY3" fmla="*/ 2103874 h 2109214"/>
              <a:gd name="connsiteX4" fmla="*/ 8309 w 1599768"/>
              <a:gd name="connsiteY4" fmla="*/ 1571645 h 2109214"/>
              <a:gd name="connsiteX0" fmla="*/ 8309 w 1450089"/>
              <a:gd name="connsiteY0" fmla="*/ 1572166 h 2109735"/>
              <a:gd name="connsiteX1" fmla="*/ 1005837 w 1450089"/>
              <a:gd name="connsiteY1" fmla="*/ 1984 h 2109735"/>
              <a:gd name="connsiteX2" fmla="*/ 1368869 w 1450089"/>
              <a:gd name="connsiteY2" fmla="*/ 1311678 h 2109735"/>
              <a:gd name="connsiteX3" fmla="*/ 574730 w 1450089"/>
              <a:gd name="connsiteY3" fmla="*/ 2104395 h 2109735"/>
              <a:gd name="connsiteX4" fmla="*/ 8309 w 1450089"/>
              <a:gd name="connsiteY4" fmla="*/ 1572166 h 2109735"/>
              <a:gd name="connsiteX0" fmla="*/ 8309 w 1450089"/>
              <a:gd name="connsiteY0" fmla="*/ 1572166 h 2109735"/>
              <a:gd name="connsiteX1" fmla="*/ 1005837 w 1450089"/>
              <a:gd name="connsiteY1" fmla="*/ 1984 h 2109735"/>
              <a:gd name="connsiteX2" fmla="*/ 1368869 w 1450089"/>
              <a:gd name="connsiteY2" fmla="*/ 1311678 h 2109735"/>
              <a:gd name="connsiteX3" fmla="*/ 574730 w 1450089"/>
              <a:gd name="connsiteY3" fmla="*/ 2104395 h 2109735"/>
              <a:gd name="connsiteX4" fmla="*/ 8309 w 1450089"/>
              <a:gd name="connsiteY4" fmla="*/ 1572166 h 2109735"/>
              <a:gd name="connsiteX0" fmla="*/ 9976 w 1911248"/>
              <a:gd name="connsiteY0" fmla="*/ 1570626 h 2225976"/>
              <a:gd name="connsiteX1" fmla="*/ 1007504 w 1911248"/>
              <a:gd name="connsiteY1" fmla="*/ 444 h 2225976"/>
              <a:gd name="connsiteX2" fmla="*/ 1863437 w 1911248"/>
              <a:gd name="connsiteY2" fmla="*/ 1734926 h 2225976"/>
              <a:gd name="connsiteX3" fmla="*/ 576397 w 1911248"/>
              <a:gd name="connsiteY3" fmla="*/ 2102855 h 2225976"/>
              <a:gd name="connsiteX4" fmla="*/ 9976 w 1911248"/>
              <a:gd name="connsiteY4" fmla="*/ 1570626 h 2225976"/>
              <a:gd name="connsiteX0" fmla="*/ 9976 w 1929970"/>
              <a:gd name="connsiteY0" fmla="*/ 1570626 h 2225976"/>
              <a:gd name="connsiteX1" fmla="*/ 1007504 w 1929970"/>
              <a:gd name="connsiteY1" fmla="*/ 444 h 2225976"/>
              <a:gd name="connsiteX2" fmla="*/ 1863437 w 1929970"/>
              <a:gd name="connsiteY2" fmla="*/ 1734926 h 2225976"/>
              <a:gd name="connsiteX3" fmla="*/ 576397 w 1929970"/>
              <a:gd name="connsiteY3" fmla="*/ 2102855 h 2225976"/>
              <a:gd name="connsiteX4" fmla="*/ 9976 w 1929970"/>
              <a:gd name="connsiteY4" fmla="*/ 1570626 h 2225976"/>
              <a:gd name="connsiteX0" fmla="*/ 108329 w 2028323"/>
              <a:gd name="connsiteY0" fmla="*/ 1570626 h 2385123"/>
              <a:gd name="connsiteX1" fmla="*/ 1105857 w 2028323"/>
              <a:gd name="connsiteY1" fmla="*/ 444 h 2385123"/>
              <a:gd name="connsiteX2" fmla="*/ 1961790 w 2028323"/>
              <a:gd name="connsiteY2" fmla="*/ 1734926 h 2385123"/>
              <a:gd name="connsiteX3" fmla="*/ 674750 w 2028323"/>
              <a:gd name="connsiteY3" fmla="*/ 2102855 h 2385123"/>
              <a:gd name="connsiteX4" fmla="*/ 108329 w 2028323"/>
              <a:gd name="connsiteY4" fmla="*/ 1570626 h 2385123"/>
              <a:gd name="connsiteX0" fmla="*/ 25696 w 1945690"/>
              <a:gd name="connsiteY0" fmla="*/ 1570626 h 2324786"/>
              <a:gd name="connsiteX1" fmla="*/ 1023224 w 1945690"/>
              <a:gd name="connsiteY1" fmla="*/ 444 h 2324786"/>
              <a:gd name="connsiteX2" fmla="*/ 1879157 w 1945690"/>
              <a:gd name="connsiteY2" fmla="*/ 1734926 h 2324786"/>
              <a:gd name="connsiteX3" fmla="*/ 592117 w 1945690"/>
              <a:gd name="connsiteY3" fmla="*/ 2102855 h 2324786"/>
              <a:gd name="connsiteX4" fmla="*/ 25696 w 1945690"/>
              <a:gd name="connsiteY4" fmla="*/ 1570626 h 2324786"/>
              <a:gd name="connsiteX0" fmla="*/ 17848 w 1937842"/>
              <a:gd name="connsiteY0" fmla="*/ 1570626 h 2308991"/>
              <a:gd name="connsiteX1" fmla="*/ 1015376 w 1937842"/>
              <a:gd name="connsiteY1" fmla="*/ 444 h 2308991"/>
              <a:gd name="connsiteX2" fmla="*/ 1871309 w 1937842"/>
              <a:gd name="connsiteY2" fmla="*/ 1734926 h 2308991"/>
              <a:gd name="connsiteX3" fmla="*/ 584269 w 1937842"/>
              <a:gd name="connsiteY3" fmla="*/ 2102855 h 2308991"/>
              <a:gd name="connsiteX4" fmla="*/ 17848 w 1937842"/>
              <a:gd name="connsiteY4" fmla="*/ 1570626 h 2308991"/>
              <a:gd name="connsiteX0" fmla="*/ 11687 w 1861002"/>
              <a:gd name="connsiteY0" fmla="*/ 1600528 h 2223981"/>
              <a:gd name="connsiteX1" fmla="*/ 939193 w 1861002"/>
              <a:gd name="connsiteY1" fmla="*/ 292 h 2223981"/>
              <a:gd name="connsiteX2" fmla="*/ 1795126 w 1861002"/>
              <a:gd name="connsiteY2" fmla="*/ 1734774 h 2223981"/>
              <a:gd name="connsiteX3" fmla="*/ 508086 w 1861002"/>
              <a:gd name="connsiteY3" fmla="*/ 2102703 h 2223981"/>
              <a:gd name="connsiteX4" fmla="*/ 11687 w 1861002"/>
              <a:gd name="connsiteY4" fmla="*/ 1600528 h 222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1002" h="2223981">
                <a:moveTo>
                  <a:pt x="11687" y="1600528"/>
                </a:moveTo>
                <a:cubicBezTo>
                  <a:pt x="83538" y="1250126"/>
                  <a:pt x="641953" y="-22082"/>
                  <a:pt x="939193" y="292"/>
                </a:cubicBezTo>
                <a:cubicBezTo>
                  <a:pt x="1236433" y="22666"/>
                  <a:pt x="2105179" y="1083588"/>
                  <a:pt x="1795126" y="1734774"/>
                </a:cubicBezTo>
                <a:cubicBezTo>
                  <a:pt x="1507864" y="2526050"/>
                  <a:pt x="805326" y="2125077"/>
                  <a:pt x="508086" y="2102703"/>
                </a:cubicBezTo>
                <a:cubicBezTo>
                  <a:pt x="210846" y="2080329"/>
                  <a:pt x="-60164" y="1950930"/>
                  <a:pt x="11687" y="1600528"/>
                </a:cubicBezTo>
                <a:close/>
              </a:path>
            </a:pathLst>
          </a:cu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2277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>
            <a:extLst>
              <a:ext uri="{FF2B5EF4-FFF2-40B4-BE49-F238E27FC236}">
                <a16:creationId xmlns:a16="http://schemas.microsoft.com/office/drawing/2014/main" id="{90183722-7D0E-4C65-851A-FC487BDA64A3}"/>
              </a:ext>
            </a:extLst>
          </p:cNvPr>
          <p:cNvSpPr/>
          <p:nvPr/>
        </p:nvSpPr>
        <p:spPr>
          <a:xfrm rot="2316256">
            <a:off x="7360030" y="766209"/>
            <a:ext cx="1995055" cy="3140364"/>
          </a:xfrm>
          <a:prstGeom prst="ellips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C98B92B-1A0A-42D5-9F12-F517C8206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2" r="18742" b="17113"/>
          <a:stretch/>
        </p:blipFill>
        <p:spPr>
          <a:xfrm>
            <a:off x="0" y="586817"/>
            <a:ext cx="8101460" cy="56843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6CFF94A-93F4-4CE5-B95B-6B11DEE493D3}"/>
              </a:ext>
            </a:extLst>
          </p:cNvPr>
          <p:cNvSpPr/>
          <p:nvPr/>
        </p:nvSpPr>
        <p:spPr>
          <a:xfrm>
            <a:off x="8294628" y="2530767"/>
            <a:ext cx="364433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800">
                <a:latin typeface="微軟正黑體" panose="020B0604030504040204" pitchFamily="34" charset="-120"/>
                <a:ea typeface="微軟正黑體" panose="020B0604030504040204" pitchFamily="34" charset="-120"/>
              </a:rPr>
              <a:t>少子化的關懷行動</a:t>
            </a:r>
            <a:endParaRPr lang="en-US" altLang="zh-TW" sz="6800" b="0" i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橢圓 12">
            <a:extLst>
              <a:ext uri="{FF2B5EF4-FFF2-40B4-BE49-F238E27FC236}">
                <a16:creationId xmlns:a16="http://schemas.microsoft.com/office/drawing/2014/main" id="{1E293283-0DD5-4F7F-BF16-22EAE9B958DA}"/>
              </a:ext>
            </a:extLst>
          </p:cNvPr>
          <p:cNvSpPr/>
          <p:nvPr/>
        </p:nvSpPr>
        <p:spPr>
          <a:xfrm rot="20206223">
            <a:off x="10357128" y="4544680"/>
            <a:ext cx="1412793" cy="1509052"/>
          </a:xfrm>
          <a:custGeom>
            <a:avLst/>
            <a:gdLst>
              <a:gd name="connsiteX0" fmla="*/ 0 w 1995055"/>
              <a:gd name="connsiteY0" fmla="*/ 1570182 h 3140364"/>
              <a:gd name="connsiteX1" fmla="*/ 997528 w 1995055"/>
              <a:gd name="connsiteY1" fmla="*/ 0 h 3140364"/>
              <a:gd name="connsiteX2" fmla="*/ 1995056 w 1995055"/>
              <a:gd name="connsiteY2" fmla="*/ 1570182 h 3140364"/>
              <a:gd name="connsiteX3" fmla="*/ 997528 w 1995055"/>
              <a:gd name="connsiteY3" fmla="*/ 3140364 h 3140364"/>
              <a:gd name="connsiteX4" fmla="*/ 0 w 1995055"/>
              <a:gd name="connsiteY4" fmla="*/ 1570182 h 3140364"/>
              <a:gd name="connsiteX0" fmla="*/ 6367 w 2001423"/>
              <a:gd name="connsiteY0" fmla="*/ 1570182 h 2062003"/>
              <a:gd name="connsiteX1" fmla="*/ 1003895 w 2001423"/>
              <a:gd name="connsiteY1" fmla="*/ 0 h 2062003"/>
              <a:gd name="connsiteX2" fmla="*/ 2001423 w 2001423"/>
              <a:gd name="connsiteY2" fmla="*/ 1570182 h 2062003"/>
              <a:gd name="connsiteX3" fmla="*/ 721556 w 2001423"/>
              <a:gd name="connsiteY3" fmla="*/ 1893804 h 2062003"/>
              <a:gd name="connsiteX4" fmla="*/ 6367 w 2001423"/>
              <a:gd name="connsiteY4" fmla="*/ 1570182 h 2062003"/>
              <a:gd name="connsiteX0" fmla="*/ 5391 w 2000447"/>
              <a:gd name="connsiteY0" fmla="*/ 1570182 h 2133316"/>
              <a:gd name="connsiteX1" fmla="*/ 1002919 w 2000447"/>
              <a:gd name="connsiteY1" fmla="*/ 0 h 2133316"/>
              <a:gd name="connsiteX2" fmla="*/ 2000447 w 2000447"/>
              <a:gd name="connsiteY2" fmla="*/ 1570182 h 2133316"/>
              <a:gd name="connsiteX3" fmla="*/ 720580 w 2000447"/>
              <a:gd name="connsiteY3" fmla="*/ 1893804 h 2133316"/>
              <a:gd name="connsiteX4" fmla="*/ 5391 w 2000447"/>
              <a:gd name="connsiteY4" fmla="*/ 1570182 h 2133316"/>
              <a:gd name="connsiteX0" fmla="*/ 17689 w 2012745"/>
              <a:gd name="connsiteY0" fmla="*/ 1570182 h 2252496"/>
              <a:gd name="connsiteX1" fmla="*/ 1015217 w 2012745"/>
              <a:gd name="connsiteY1" fmla="*/ 0 h 2252496"/>
              <a:gd name="connsiteX2" fmla="*/ 2012745 w 2012745"/>
              <a:gd name="connsiteY2" fmla="*/ 1570182 h 2252496"/>
              <a:gd name="connsiteX3" fmla="*/ 584110 w 2012745"/>
              <a:gd name="connsiteY3" fmla="*/ 2102411 h 2252496"/>
              <a:gd name="connsiteX4" fmla="*/ 17689 w 2012745"/>
              <a:gd name="connsiteY4" fmla="*/ 1570182 h 2252496"/>
              <a:gd name="connsiteX0" fmla="*/ 8955 w 1580998"/>
              <a:gd name="connsiteY0" fmla="*/ 1570918 h 2109811"/>
              <a:gd name="connsiteX1" fmla="*/ 1006483 w 1580998"/>
              <a:gd name="connsiteY1" fmla="*/ 736 h 2109811"/>
              <a:gd name="connsiteX2" fmla="*/ 1580998 w 1580998"/>
              <a:gd name="connsiteY2" fmla="*/ 1424894 h 2109811"/>
              <a:gd name="connsiteX3" fmla="*/ 575376 w 1580998"/>
              <a:gd name="connsiteY3" fmla="*/ 2103147 h 2109811"/>
              <a:gd name="connsiteX4" fmla="*/ 8955 w 1580998"/>
              <a:gd name="connsiteY4" fmla="*/ 1570918 h 2109811"/>
              <a:gd name="connsiteX0" fmla="*/ 8955 w 1782170"/>
              <a:gd name="connsiteY0" fmla="*/ 1570607 h 2109500"/>
              <a:gd name="connsiteX1" fmla="*/ 1006483 w 1782170"/>
              <a:gd name="connsiteY1" fmla="*/ 425 h 2109500"/>
              <a:gd name="connsiteX2" fmla="*/ 1580998 w 1782170"/>
              <a:gd name="connsiteY2" fmla="*/ 1424583 h 2109500"/>
              <a:gd name="connsiteX3" fmla="*/ 575376 w 1782170"/>
              <a:gd name="connsiteY3" fmla="*/ 2102836 h 2109500"/>
              <a:gd name="connsiteX4" fmla="*/ 8955 w 1782170"/>
              <a:gd name="connsiteY4" fmla="*/ 1570607 h 2109500"/>
              <a:gd name="connsiteX0" fmla="*/ 8844 w 1752055"/>
              <a:gd name="connsiteY0" fmla="*/ 1570624 h 2108695"/>
              <a:gd name="connsiteX1" fmla="*/ 1006372 w 1752055"/>
              <a:gd name="connsiteY1" fmla="*/ 442 h 2108695"/>
              <a:gd name="connsiteX2" fmla="*/ 1546584 w 1752055"/>
              <a:gd name="connsiteY2" fmla="*/ 1421722 h 2108695"/>
              <a:gd name="connsiteX3" fmla="*/ 575265 w 1752055"/>
              <a:gd name="connsiteY3" fmla="*/ 2102853 h 2108695"/>
              <a:gd name="connsiteX4" fmla="*/ 8844 w 1752055"/>
              <a:gd name="connsiteY4" fmla="*/ 1570624 h 2108695"/>
              <a:gd name="connsiteX0" fmla="*/ 8309 w 1599768"/>
              <a:gd name="connsiteY0" fmla="*/ 1571645 h 2109214"/>
              <a:gd name="connsiteX1" fmla="*/ 1005837 w 1599768"/>
              <a:gd name="connsiteY1" fmla="*/ 1463 h 2109214"/>
              <a:gd name="connsiteX2" fmla="*/ 1368869 w 1599768"/>
              <a:gd name="connsiteY2" fmla="*/ 1311157 h 2109214"/>
              <a:gd name="connsiteX3" fmla="*/ 574730 w 1599768"/>
              <a:gd name="connsiteY3" fmla="*/ 2103874 h 2109214"/>
              <a:gd name="connsiteX4" fmla="*/ 8309 w 1599768"/>
              <a:gd name="connsiteY4" fmla="*/ 1571645 h 2109214"/>
              <a:gd name="connsiteX0" fmla="*/ 8309 w 1450089"/>
              <a:gd name="connsiteY0" fmla="*/ 1572166 h 2109735"/>
              <a:gd name="connsiteX1" fmla="*/ 1005837 w 1450089"/>
              <a:gd name="connsiteY1" fmla="*/ 1984 h 2109735"/>
              <a:gd name="connsiteX2" fmla="*/ 1368869 w 1450089"/>
              <a:gd name="connsiteY2" fmla="*/ 1311678 h 2109735"/>
              <a:gd name="connsiteX3" fmla="*/ 574730 w 1450089"/>
              <a:gd name="connsiteY3" fmla="*/ 2104395 h 2109735"/>
              <a:gd name="connsiteX4" fmla="*/ 8309 w 1450089"/>
              <a:gd name="connsiteY4" fmla="*/ 1572166 h 2109735"/>
              <a:gd name="connsiteX0" fmla="*/ 8309 w 1450089"/>
              <a:gd name="connsiteY0" fmla="*/ 1572166 h 2109735"/>
              <a:gd name="connsiteX1" fmla="*/ 1005837 w 1450089"/>
              <a:gd name="connsiteY1" fmla="*/ 1984 h 2109735"/>
              <a:gd name="connsiteX2" fmla="*/ 1368869 w 1450089"/>
              <a:gd name="connsiteY2" fmla="*/ 1311678 h 2109735"/>
              <a:gd name="connsiteX3" fmla="*/ 574730 w 1450089"/>
              <a:gd name="connsiteY3" fmla="*/ 2104395 h 2109735"/>
              <a:gd name="connsiteX4" fmla="*/ 8309 w 1450089"/>
              <a:gd name="connsiteY4" fmla="*/ 1572166 h 2109735"/>
              <a:gd name="connsiteX0" fmla="*/ 9976 w 1911248"/>
              <a:gd name="connsiteY0" fmla="*/ 1570626 h 2225976"/>
              <a:gd name="connsiteX1" fmla="*/ 1007504 w 1911248"/>
              <a:gd name="connsiteY1" fmla="*/ 444 h 2225976"/>
              <a:gd name="connsiteX2" fmla="*/ 1863437 w 1911248"/>
              <a:gd name="connsiteY2" fmla="*/ 1734926 h 2225976"/>
              <a:gd name="connsiteX3" fmla="*/ 576397 w 1911248"/>
              <a:gd name="connsiteY3" fmla="*/ 2102855 h 2225976"/>
              <a:gd name="connsiteX4" fmla="*/ 9976 w 1911248"/>
              <a:gd name="connsiteY4" fmla="*/ 1570626 h 2225976"/>
              <a:gd name="connsiteX0" fmla="*/ 9976 w 1929970"/>
              <a:gd name="connsiteY0" fmla="*/ 1570626 h 2225976"/>
              <a:gd name="connsiteX1" fmla="*/ 1007504 w 1929970"/>
              <a:gd name="connsiteY1" fmla="*/ 444 h 2225976"/>
              <a:gd name="connsiteX2" fmla="*/ 1863437 w 1929970"/>
              <a:gd name="connsiteY2" fmla="*/ 1734926 h 2225976"/>
              <a:gd name="connsiteX3" fmla="*/ 576397 w 1929970"/>
              <a:gd name="connsiteY3" fmla="*/ 2102855 h 2225976"/>
              <a:gd name="connsiteX4" fmla="*/ 9976 w 1929970"/>
              <a:gd name="connsiteY4" fmla="*/ 1570626 h 2225976"/>
              <a:gd name="connsiteX0" fmla="*/ 108329 w 2028323"/>
              <a:gd name="connsiteY0" fmla="*/ 1570626 h 2385123"/>
              <a:gd name="connsiteX1" fmla="*/ 1105857 w 2028323"/>
              <a:gd name="connsiteY1" fmla="*/ 444 h 2385123"/>
              <a:gd name="connsiteX2" fmla="*/ 1961790 w 2028323"/>
              <a:gd name="connsiteY2" fmla="*/ 1734926 h 2385123"/>
              <a:gd name="connsiteX3" fmla="*/ 674750 w 2028323"/>
              <a:gd name="connsiteY3" fmla="*/ 2102855 h 2385123"/>
              <a:gd name="connsiteX4" fmla="*/ 108329 w 2028323"/>
              <a:gd name="connsiteY4" fmla="*/ 1570626 h 2385123"/>
              <a:gd name="connsiteX0" fmla="*/ 25696 w 1945690"/>
              <a:gd name="connsiteY0" fmla="*/ 1570626 h 2324786"/>
              <a:gd name="connsiteX1" fmla="*/ 1023224 w 1945690"/>
              <a:gd name="connsiteY1" fmla="*/ 444 h 2324786"/>
              <a:gd name="connsiteX2" fmla="*/ 1879157 w 1945690"/>
              <a:gd name="connsiteY2" fmla="*/ 1734926 h 2324786"/>
              <a:gd name="connsiteX3" fmla="*/ 592117 w 1945690"/>
              <a:gd name="connsiteY3" fmla="*/ 2102855 h 2324786"/>
              <a:gd name="connsiteX4" fmla="*/ 25696 w 1945690"/>
              <a:gd name="connsiteY4" fmla="*/ 1570626 h 2324786"/>
              <a:gd name="connsiteX0" fmla="*/ 17848 w 1937842"/>
              <a:gd name="connsiteY0" fmla="*/ 1570626 h 2308991"/>
              <a:gd name="connsiteX1" fmla="*/ 1015376 w 1937842"/>
              <a:gd name="connsiteY1" fmla="*/ 444 h 2308991"/>
              <a:gd name="connsiteX2" fmla="*/ 1871309 w 1937842"/>
              <a:gd name="connsiteY2" fmla="*/ 1734926 h 2308991"/>
              <a:gd name="connsiteX3" fmla="*/ 584269 w 1937842"/>
              <a:gd name="connsiteY3" fmla="*/ 2102855 h 2308991"/>
              <a:gd name="connsiteX4" fmla="*/ 17848 w 1937842"/>
              <a:gd name="connsiteY4" fmla="*/ 1570626 h 2308991"/>
              <a:gd name="connsiteX0" fmla="*/ 11687 w 1861002"/>
              <a:gd name="connsiteY0" fmla="*/ 1600528 h 2223981"/>
              <a:gd name="connsiteX1" fmla="*/ 939193 w 1861002"/>
              <a:gd name="connsiteY1" fmla="*/ 292 h 2223981"/>
              <a:gd name="connsiteX2" fmla="*/ 1795126 w 1861002"/>
              <a:gd name="connsiteY2" fmla="*/ 1734774 h 2223981"/>
              <a:gd name="connsiteX3" fmla="*/ 508086 w 1861002"/>
              <a:gd name="connsiteY3" fmla="*/ 2102703 h 2223981"/>
              <a:gd name="connsiteX4" fmla="*/ 11687 w 1861002"/>
              <a:gd name="connsiteY4" fmla="*/ 1600528 h 222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1002" h="2223981">
                <a:moveTo>
                  <a:pt x="11687" y="1600528"/>
                </a:moveTo>
                <a:cubicBezTo>
                  <a:pt x="83538" y="1250126"/>
                  <a:pt x="641953" y="-22082"/>
                  <a:pt x="939193" y="292"/>
                </a:cubicBezTo>
                <a:cubicBezTo>
                  <a:pt x="1236433" y="22666"/>
                  <a:pt x="2105179" y="1083588"/>
                  <a:pt x="1795126" y="1734774"/>
                </a:cubicBezTo>
                <a:cubicBezTo>
                  <a:pt x="1507864" y="2526050"/>
                  <a:pt x="805326" y="2125077"/>
                  <a:pt x="508086" y="2102703"/>
                </a:cubicBezTo>
                <a:cubicBezTo>
                  <a:pt x="210846" y="2080329"/>
                  <a:pt x="-60164" y="1950930"/>
                  <a:pt x="11687" y="1600528"/>
                </a:cubicBezTo>
                <a:close/>
              </a:path>
            </a:pathLst>
          </a:cu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6058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4D58F821-50B2-46B2-86BD-7FDF4DDC2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1032" y="3872439"/>
            <a:ext cx="5890968" cy="25409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1E95839B-F673-4A84-A579-7BA3C70601D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03837" y="-242083"/>
            <a:ext cx="2540920" cy="583540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2324013-FBFA-47D6-B661-F00322118D22}"/>
              </a:ext>
            </a:extLst>
          </p:cNvPr>
          <p:cNvSpPr/>
          <p:nvPr/>
        </p:nvSpPr>
        <p:spPr>
          <a:xfrm>
            <a:off x="-5817" y="172681"/>
            <a:ext cx="111760" cy="10603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742075B-6B1D-44B9-9E13-094EE7CF2C04}"/>
              </a:ext>
            </a:extLst>
          </p:cNvPr>
          <p:cNvSpPr/>
          <p:nvPr/>
        </p:nvSpPr>
        <p:spPr>
          <a:xfrm>
            <a:off x="176869" y="115978"/>
            <a:ext cx="328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6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青兒少脫貧</a:t>
            </a:r>
            <a:endParaRPr lang="en-US" altLang="zh-TW" sz="3600" b="1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36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慈濟陪你發光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2A9EE3B-9541-4522-B58F-668B67C10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7" y="1405159"/>
            <a:ext cx="6362412" cy="503334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8337633-9574-458D-A9A5-209DE5AC975C}"/>
              </a:ext>
            </a:extLst>
          </p:cNvPr>
          <p:cNvSpPr/>
          <p:nvPr/>
        </p:nvSpPr>
        <p:spPr>
          <a:xfrm>
            <a:off x="6301032" y="1405157"/>
            <a:ext cx="5514680" cy="2419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「特別感謝上人對於教育的重視</a:t>
            </a:r>
            <a:endParaRPr lang="en-US" altLang="zh-TW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這確實是我們這種</a:t>
            </a:r>
            <a:endParaRPr lang="en-US" altLang="zh-TW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在資源比較匱乏環境中長大的孩子    </a:t>
            </a:r>
            <a:endParaRPr lang="en-US" altLang="zh-TW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想要翻轉人生最最最重要的方式」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9795E645-6837-478B-99D1-9B4B0AB066DF}"/>
              </a:ext>
            </a:extLst>
          </p:cNvPr>
          <p:cNvSpPr>
            <a:spLocks/>
          </p:cNvSpPr>
          <p:nvPr/>
        </p:nvSpPr>
        <p:spPr bwMode="auto">
          <a:xfrm rot="10800000">
            <a:off x="5930413" y="2324802"/>
            <a:ext cx="441325" cy="905217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5B167812-3B85-45C8-98AF-DB8428D1730A}"/>
              </a:ext>
            </a:extLst>
          </p:cNvPr>
          <p:cNvSpPr>
            <a:spLocks/>
          </p:cNvSpPr>
          <p:nvPr/>
        </p:nvSpPr>
        <p:spPr bwMode="auto">
          <a:xfrm rot="10800000">
            <a:off x="6151075" y="2607983"/>
            <a:ext cx="165100" cy="338854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D8A3A3E-E2B3-41D4-A729-1762A6939B63}"/>
              </a:ext>
            </a:extLst>
          </p:cNvPr>
          <p:cNvSpPr/>
          <p:nvPr/>
        </p:nvSpPr>
        <p:spPr>
          <a:xfrm>
            <a:off x="7186690" y="5177109"/>
            <a:ext cx="47099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醫學系第一名畢業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實習醫師最佳醫師獎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系上唯一「斐陶斐榮譽會員獎」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0D6323D-3B99-47B0-9E75-2F02943EA1A7}"/>
              </a:ext>
            </a:extLst>
          </p:cNvPr>
          <p:cNvSpPr/>
          <p:nvPr/>
        </p:nvSpPr>
        <p:spPr>
          <a:xfrm>
            <a:off x="6593903" y="4034903"/>
            <a:ext cx="53759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扶助項目</a:t>
            </a:r>
          </a:p>
          <a:p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緊急生活扶助／生活補助／新芽獎學金／新芽育成計畫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6A457223-CD26-4328-B1E5-4DFD07D88BF3}"/>
              </a:ext>
            </a:extLst>
          </p:cNvPr>
          <p:cNvSpPr>
            <a:spLocks/>
          </p:cNvSpPr>
          <p:nvPr/>
        </p:nvSpPr>
        <p:spPr bwMode="auto">
          <a:xfrm rot="10800000">
            <a:off x="5930413" y="4844150"/>
            <a:ext cx="441325" cy="882371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4457E998-2AEC-4EEE-AC34-89101D9AA6B1}"/>
              </a:ext>
            </a:extLst>
          </p:cNvPr>
          <p:cNvSpPr>
            <a:spLocks/>
          </p:cNvSpPr>
          <p:nvPr/>
        </p:nvSpPr>
        <p:spPr bwMode="auto">
          <a:xfrm rot="10800000">
            <a:off x="6094602" y="5148633"/>
            <a:ext cx="165100" cy="330302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45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56C44D16-7D2A-4E3B-8FEB-3D8FDCFB0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839" y="741909"/>
            <a:ext cx="9879291" cy="594340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pic>
        <p:nvPicPr>
          <p:cNvPr id="2" name="線上媒體 1" title="【支持孩子靠教育脫貧】您的幫助 助他畢業！">
            <a:hlinkClick r:id="" action="ppaction://media"/>
            <a:extLst>
              <a:ext uri="{FF2B5EF4-FFF2-40B4-BE49-F238E27FC236}">
                <a16:creationId xmlns:a16="http://schemas.microsoft.com/office/drawing/2014/main" id="{92B5582C-BAEE-4A73-8BAB-4DD63626C0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3191" y="865142"/>
            <a:ext cx="9068585" cy="556501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2F8EDCD-8FB6-432B-BDFF-7B00D1EF2E44}"/>
              </a:ext>
            </a:extLst>
          </p:cNvPr>
          <p:cNvSpPr/>
          <p:nvPr/>
        </p:nvSpPr>
        <p:spPr>
          <a:xfrm>
            <a:off x="48889" y="248724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28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教育助脫貧</a:t>
            </a:r>
          </a:p>
        </p:txBody>
      </p:sp>
      <p:pic>
        <p:nvPicPr>
          <p:cNvPr id="7" name="圖形 6" descr="畢業帽">
            <a:extLst>
              <a:ext uri="{FF2B5EF4-FFF2-40B4-BE49-F238E27FC236}">
                <a16:creationId xmlns:a16="http://schemas.microsoft.com/office/drawing/2014/main" id="{8AE5305D-6A04-4E19-B918-A4959C974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4640" y="0"/>
            <a:ext cx="1059260" cy="105926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B305C1E-F5D2-4820-B71E-E8EDACD0AF0E}"/>
              </a:ext>
            </a:extLst>
          </p:cNvPr>
          <p:cNvSpPr/>
          <p:nvPr/>
        </p:nvSpPr>
        <p:spPr>
          <a:xfrm>
            <a:off x="-22916" y="202714"/>
            <a:ext cx="71805" cy="6152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0779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B605A791-D0A0-4692-9BE9-EB0F28EC9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827" y="741909"/>
            <a:ext cx="9926425" cy="59788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pic>
        <p:nvPicPr>
          <p:cNvPr id="2" name="線上媒體 1" title="慈濟育成生活輔助 陪伴學子讀書無憂">
            <a:hlinkClick r:id="" action="ppaction://media"/>
            <a:extLst>
              <a:ext uri="{FF2B5EF4-FFF2-40B4-BE49-F238E27FC236}">
                <a16:creationId xmlns:a16="http://schemas.microsoft.com/office/drawing/2014/main" id="{0FC05BB1-7329-4DB4-A0DE-A8DBDB6E2F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08681" y="1039943"/>
            <a:ext cx="8978320" cy="554293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6883DE0-B198-4C91-8969-7FCE2603E183}"/>
              </a:ext>
            </a:extLst>
          </p:cNvPr>
          <p:cNvSpPr/>
          <p:nvPr/>
        </p:nvSpPr>
        <p:spPr>
          <a:xfrm>
            <a:off x="65988" y="218690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28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新芽育成計劃</a:t>
            </a:r>
          </a:p>
        </p:txBody>
      </p:sp>
      <p:pic>
        <p:nvPicPr>
          <p:cNvPr id="11" name="圖形 10" descr="植物">
            <a:extLst>
              <a:ext uri="{FF2B5EF4-FFF2-40B4-BE49-F238E27FC236}">
                <a16:creationId xmlns:a16="http://schemas.microsoft.com/office/drawing/2014/main" id="{1A4632AC-0F47-4D1A-A752-C5EF44803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03675" y="137204"/>
            <a:ext cx="686191" cy="68619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77B70F5-4A0E-4514-B499-04EFAC0239C1}"/>
              </a:ext>
            </a:extLst>
          </p:cNvPr>
          <p:cNvSpPr/>
          <p:nvPr/>
        </p:nvSpPr>
        <p:spPr>
          <a:xfrm>
            <a:off x="-5817" y="172681"/>
            <a:ext cx="71805" cy="6152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0977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BF3A0E15-C1D0-40FD-91E2-C7EBBCA6D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45" y="893676"/>
            <a:ext cx="10275216" cy="57742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8A69957-EE63-4AAD-AE06-EBD3405B44D8}"/>
              </a:ext>
            </a:extLst>
          </p:cNvPr>
          <p:cNvSpPr/>
          <p:nvPr/>
        </p:nvSpPr>
        <p:spPr>
          <a:xfrm>
            <a:off x="213211" y="182977"/>
            <a:ext cx="59683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44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教育扶助 多元青年培力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8A964D2-A2E5-4B91-824C-BBD13B47CC66}"/>
              </a:ext>
            </a:extLst>
          </p:cNvPr>
          <p:cNvSpPr/>
          <p:nvPr/>
        </p:nvSpPr>
        <p:spPr>
          <a:xfrm>
            <a:off x="0" y="98978"/>
            <a:ext cx="111760" cy="853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D9B50FF-AFB2-4FFD-AB9B-CB9CFAC1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044" y="1137888"/>
            <a:ext cx="9557418" cy="528584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77608C6-3DDE-4DAE-AA0F-26C17C85B9FB}"/>
              </a:ext>
            </a:extLst>
          </p:cNvPr>
          <p:cNvSpPr/>
          <p:nvPr/>
        </p:nvSpPr>
        <p:spPr>
          <a:xfrm>
            <a:off x="9682532" y="6380946"/>
            <a:ext cx="26288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 b="1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2500" b="1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年統計資料</a:t>
            </a:r>
            <a:endParaRPr lang="zh-TW" altLang="en-US" sz="2500" b="1" i="0">
              <a:solidFill>
                <a:schemeClr val="bg1">
                  <a:lumMod val="6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8508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AA28BA1-35AB-4977-AC63-7A338B917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7" y="295466"/>
            <a:ext cx="5488598" cy="626706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26F4967-4A37-4135-8B76-6EC346D26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963" y="295466"/>
            <a:ext cx="6096000" cy="1905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B019048-AC2B-4D4E-A57F-ABBBEB59B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963" y="3266883"/>
            <a:ext cx="6096000" cy="32956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AB7405E-C176-4C5C-A511-2E12DC66E649}"/>
              </a:ext>
            </a:extLst>
          </p:cNvPr>
          <p:cNvSpPr/>
          <p:nvPr/>
        </p:nvSpPr>
        <p:spPr>
          <a:xfrm>
            <a:off x="6096000" y="2410508"/>
            <a:ext cx="45400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6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多元青年培力</a:t>
            </a:r>
            <a:r>
              <a:rPr lang="en-US" altLang="zh-TW" sz="36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領航員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6EE6E31-66F7-4949-9223-E4563125ECEF}"/>
              </a:ext>
            </a:extLst>
          </p:cNvPr>
          <p:cNvSpPr/>
          <p:nvPr/>
        </p:nvSpPr>
        <p:spPr>
          <a:xfrm flipH="1">
            <a:off x="5947450" y="2348954"/>
            <a:ext cx="45719" cy="7694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4537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4">
            <a:extLst>
              <a:ext uri="{FF2B5EF4-FFF2-40B4-BE49-F238E27FC236}">
                <a16:creationId xmlns:a16="http://schemas.microsoft.com/office/drawing/2014/main" id="{17350218-7B37-4905-8D5B-639C742F576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309038" y="737419"/>
            <a:ext cx="4793125" cy="595072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E5973936-00AC-4102-84C4-64738084B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88" y="1305255"/>
            <a:ext cx="5307648" cy="48150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D8703CFF-E875-4572-88A5-E24BA0D203A2}"/>
              </a:ext>
            </a:extLst>
          </p:cNvPr>
          <p:cNvSpPr/>
          <p:nvPr/>
        </p:nvSpPr>
        <p:spPr bwMode="auto">
          <a:xfrm rot="4759432">
            <a:off x="3136562" y="3655469"/>
            <a:ext cx="1769190" cy="1903688"/>
          </a:xfrm>
          <a:custGeom>
            <a:avLst/>
            <a:gdLst>
              <a:gd name="T0" fmla="*/ 263 w 711"/>
              <a:gd name="T1" fmla="*/ 524 h 784"/>
              <a:gd name="T2" fmla="*/ 279 w 711"/>
              <a:gd name="T3" fmla="*/ 548 h 784"/>
              <a:gd name="T4" fmla="*/ 168 w 711"/>
              <a:gd name="T5" fmla="*/ 585 h 784"/>
              <a:gd name="T6" fmla="*/ 533 w 711"/>
              <a:gd name="T7" fmla="*/ 784 h 784"/>
              <a:gd name="T8" fmla="*/ 669 w 711"/>
              <a:gd name="T9" fmla="*/ 496 h 784"/>
              <a:gd name="T10" fmla="*/ 669 w 711"/>
              <a:gd name="T11" fmla="*/ 496 h 784"/>
              <a:gd name="T12" fmla="*/ 711 w 711"/>
              <a:gd name="T13" fmla="*/ 408 h 784"/>
              <a:gd name="T14" fmla="*/ 600 w 711"/>
              <a:gd name="T15" fmla="*/ 444 h 784"/>
              <a:gd name="T16" fmla="*/ 591 w 711"/>
              <a:gd name="T17" fmla="*/ 427 h 784"/>
              <a:gd name="T18" fmla="*/ 17 w 711"/>
              <a:gd name="T19" fmla="*/ 0 h 784"/>
              <a:gd name="T20" fmla="*/ 187 w 711"/>
              <a:gd name="T21" fmla="*/ 161 h 784"/>
              <a:gd name="T22" fmla="*/ 0 w 711"/>
              <a:gd name="T23" fmla="*/ 338 h 784"/>
              <a:gd name="T24" fmla="*/ 263 w 711"/>
              <a:gd name="T25" fmla="*/ 524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11" h="784">
                <a:moveTo>
                  <a:pt x="263" y="524"/>
                </a:moveTo>
                <a:cubicBezTo>
                  <a:pt x="279" y="548"/>
                  <a:pt x="279" y="548"/>
                  <a:pt x="279" y="548"/>
                </a:cubicBezTo>
                <a:cubicBezTo>
                  <a:pt x="168" y="585"/>
                  <a:pt x="168" y="585"/>
                  <a:pt x="168" y="585"/>
                </a:cubicBezTo>
                <a:cubicBezTo>
                  <a:pt x="533" y="784"/>
                  <a:pt x="533" y="784"/>
                  <a:pt x="533" y="784"/>
                </a:cubicBezTo>
                <a:cubicBezTo>
                  <a:pt x="669" y="496"/>
                  <a:pt x="669" y="496"/>
                  <a:pt x="669" y="496"/>
                </a:cubicBezTo>
                <a:cubicBezTo>
                  <a:pt x="669" y="496"/>
                  <a:pt x="669" y="496"/>
                  <a:pt x="669" y="496"/>
                </a:cubicBezTo>
                <a:cubicBezTo>
                  <a:pt x="711" y="408"/>
                  <a:pt x="711" y="408"/>
                  <a:pt x="711" y="408"/>
                </a:cubicBezTo>
                <a:cubicBezTo>
                  <a:pt x="600" y="444"/>
                  <a:pt x="600" y="444"/>
                  <a:pt x="600" y="444"/>
                </a:cubicBezTo>
                <a:cubicBezTo>
                  <a:pt x="591" y="427"/>
                  <a:pt x="591" y="427"/>
                  <a:pt x="591" y="427"/>
                </a:cubicBezTo>
                <a:cubicBezTo>
                  <a:pt x="482" y="197"/>
                  <a:pt x="265" y="38"/>
                  <a:pt x="17" y="0"/>
                </a:cubicBezTo>
                <a:cubicBezTo>
                  <a:pt x="187" y="161"/>
                  <a:pt x="187" y="161"/>
                  <a:pt x="187" y="161"/>
                </a:cubicBezTo>
                <a:cubicBezTo>
                  <a:pt x="0" y="338"/>
                  <a:pt x="0" y="338"/>
                  <a:pt x="0" y="338"/>
                </a:cubicBezTo>
                <a:cubicBezTo>
                  <a:pt x="108" y="363"/>
                  <a:pt x="202" y="429"/>
                  <a:pt x="263" y="52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1050">
              <a:latin typeface="Arial"/>
              <a:ea typeface="微软雅黑"/>
              <a:sym typeface="Arial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98388741-3D1E-40AB-856E-3E363ED483F0}"/>
              </a:ext>
            </a:extLst>
          </p:cNvPr>
          <p:cNvSpPr/>
          <p:nvPr/>
        </p:nvSpPr>
        <p:spPr bwMode="auto">
          <a:xfrm rot="1800000">
            <a:off x="974234" y="4034575"/>
            <a:ext cx="2204263" cy="1145477"/>
          </a:xfrm>
          <a:custGeom>
            <a:avLst/>
            <a:gdLst>
              <a:gd name="T0" fmla="*/ 369 w 886"/>
              <a:gd name="T1" fmla="*/ 106 h 472"/>
              <a:gd name="T2" fmla="*/ 343 w 886"/>
              <a:gd name="T3" fmla="*/ 95 h 472"/>
              <a:gd name="T4" fmla="*/ 412 w 886"/>
              <a:gd name="T5" fmla="*/ 0 h 472"/>
              <a:gd name="T6" fmla="*/ 295 w 886"/>
              <a:gd name="T7" fmla="*/ 16 h 472"/>
              <a:gd name="T8" fmla="*/ 295 w 886"/>
              <a:gd name="T9" fmla="*/ 16 h 472"/>
              <a:gd name="T10" fmla="*/ 0 w 886"/>
              <a:gd name="T11" fmla="*/ 54 h 472"/>
              <a:gd name="T12" fmla="*/ 58 w 886"/>
              <a:gd name="T13" fmla="*/ 366 h 472"/>
              <a:gd name="T14" fmla="*/ 58 w 886"/>
              <a:gd name="T15" fmla="*/ 366 h 472"/>
              <a:gd name="T16" fmla="*/ 76 w 886"/>
              <a:gd name="T17" fmla="*/ 463 h 472"/>
              <a:gd name="T18" fmla="*/ 145 w 886"/>
              <a:gd name="T19" fmla="*/ 368 h 472"/>
              <a:gd name="T20" fmla="*/ 162 w 886"/>
              <a:gd name="T21" fmla="*/ 377 h 472"/>
              <a:gd name="T22" fmla="*/ 532 w 886"/>
              <a:gd name="T23" fmla="*/ 472 h 472"/>
              <a:gd name="T24" fmla="*/ 886 w 886"/>
              <a:gd name="T25" fmla="*/ 386 h 472"/>
              <a:gd name="T26" fmla="*/ 646 w 886"/>
              <a:gd name="T27" fmla="*/ 355 h 472"/>
              <a:gd name="T28" fmla="*/ 692 w 886"/>
              <a:gd name="T29" fmla="*/ 106 h 472"/>
              <a:gd name="T30" fmla="*/ 532 w 886"/>
              <a:gd name="T31" fmla="*/ 138 h 472"/>
              <a:gd name="T32" fmla="*/ 369 w 886"/>
              <a:gd name="T33" fmla="*/ 106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86" h="472">
                <a:moveTo>
                  <a:pt x="369" y="106"/>
                </a:moveTo>
                <a:cubicBezTo>
                  <a:pt x="343" y="95"/>
                  <a:pt x="343" y="95"/>
                  <a:pt x="343" y="95"/>
                </a:cubicBezTo>
                <a:cubicBezTo>
                  <a:pt x="412" y="0"/>
                  <a:pt x="412" y="0"/>
                  <a:pt x="412" y="0"/>
                </a:cubicBezTo>
                <a:cubicBezTo>
                  <a:pt x="295" y="16"/>
                  <a:pt x="295" y="16"/>
                  <a:pt x="295" y="16"/>
                </a:cubicBezTo>
                <a:cubicBezTo>
                  <a:pt x="295" y="16"/>
                  <a:pt x="295" y="16"/>
                  <a:pt x="295" y="16"/>
                </a:cubicBezTo>
                <a:cubicBezTo>
                  <a:pt x="0" y="54"/>
                  <a:pt x="0" y="54"/>
                  <a:pt x="0" y="54"/>
                </a:cubicBezTo>
                <a:cubicBezTo>
                  <a:pt x="58" y="366"/>
                  <a:pt x="58" y="366"/>
                  <a:pt x="58" y="366"/>
                </a:cubicBezTo>
                <a:cubicBezTo>
                  <a:pt x="58" y="366"/>
                  <a:pt x="58" y="366"/>
                  <a:pt x="58" y="366"/>
                </a:cubicBezTo>
                <a:cubicBezTo>
                  <a:pt x="76" y="463"/>
                  <a:pt x="76" y="463"/>
                  <a:pt x="76" y="463"/>
                </a:cubicBezTo>
                <a:cubicBezTo>
                  <a:pt x="145" y="368"/>
                  <a:pt x="145" y="368"/>
                  <a:pt x="145" y="368"/>
                </a:cubicBezTo>
                <a:cubicBezTo>
                  <a:pt x="162" y="377"/>
                  <a:pt x="162" y="377"/>
                  <a:pt x="162" y="377"/>
                </a:cubicBezTo>
                <a:cubicBezTo>
                  <a:pt x="275" y="440"/>
                  <a:pt x="403" y="472"/>
                  <a:pt x="532" y="472"/>
                </a:cubicBezTo>
                <a:cubicBezTo>
                  <a:pt x="656" y="472"/>
                  <a:pt x="777" y="443"/>
                  <a:pt x="886" y="386"/>
                </a:cubicBezTo>
                <a:cubicBezTo>
                  <a:pt x="646" y="355"/>
                  <a:pt x="646" y="355"/>
                  <a:pt x="646" y="355"/>
                </a:cubicBezTo>
                <a:cubicBezTo>
                  <a:pt x="692" y="106"/>
                  <a:pt x="692" y="106"/>
                  <a:pt x="692" y="106"/>
                </a:cubicBezTo>
                <a:cubicBezTo>
                  <a:pt x="642" y="127"/>
                  <a:pt x="587" y="138"/>
                  <a:pt x="532" y="138"/>
                </a:cubicBezTo>
                <a:cubicBezTo>
                  <a:pt x="476" y="138"/>
                  <a:pt x="421" y="127"/>
                  <a:pt x="369" y="10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1050">
              <a:latin typeface="Arial"/>
              <a:ea typeface="微软雅黑"/>
              <a:sym typeface="Arial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93A8754F-67B7-488D-9826-37738B61DE1B}"/>
              </a:ext>
            </a:extLst>
          </p:cNvPr>
          <p:cNvSpPr txBox="1">
            <a:spLocks/>
          </p:cNvSpPr>
          <p:nvPr/>
        </p:nvSpPr>
        <p:spPr>
          <a:xfrm>
            <a:off x="292788" y="6902546"/>
            <a:ext cx="1016000" cy="3720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1456C2-FA5B-4A20-91EB-68AE4C30424E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8AD4EFF-7E26-4981-8CF9-6BB4BCEC5B47}"/>
              </a:ext>
            </a:extLst>
          </p:cNvPr>
          <p:cNvSpPr/>
          <p:nvPr/>
        </p:nvSpPr>
        <p:spPr bwMode="auto">
          <a:xfrm rot="1800000">
            <a:off x="3473837" y="2438283"/>
            <a:ext cx="1769190" cy="1903688"/>
          </a:xfrm>
          <a:custGeom>
            <a:avLst/>
            <a:gdLst>
              <a:gd name="T0" fmla="*/ 263 w 711"/>
              <a:gd name="T1" fmla="*/ 524 h 784"/>
              <a:gd name="T2" fmla="*/ 279 w 711"/>
              <a:gd name="T3" fmla="*/ 548 h 784"/>
              <a:gd name="T4" fmla="*/ 168 w 711"/>
              <a:gd name="T5" fmla="*/ 585 h 784"/>
              <a:gd name="T6" fmla="*/ 533 w 711"/>
              <a:gd name="T7" fmla="*/ 784 h 784"/>
              <a:gd name="T8" fmla="*/ 669 w 711"/>
              <a:gd name="T9" fmla="*/ 496 h 784"/>
              <a:gd name="T10" fmla="*/ 669 w 711"/>
              <a:gd name="T11" fmla="*/ 496 h 784"/>
              <a:gd name="T12" fmla="*/ 711 w 711"/>
              <a:gd name="T13" fmla="*/ 408 h 784"/>
              <a:gd name="T14" fmla="*/ 600 w 711"/>
              <a:gd name="T15" fmla="*/ 444 h 784"/>
              <a:gd name="T16" fmla="*/ 591 w 711"/>
              <a:gd name="T17" fmla="*/ 427 h 784"/>
              <a:gd name="T18" fmla="*/ 17 w 711"/>
              <a:gd name="T19" fmla="*/ 0 h 784"/>
              <a:gd name="T20" fmla="*/ 187 w 711"/>
              <a:gd name="T21" fmla="*/ 161 h 784"/>
              <a:gd name="T22" fmla="*/ 0 w 711"/>
              <a:gd name="T23" fmla="*/ 338 h 784"/>
              <a:gd name="T24" fmla="*/ 263 w 711"/>
              <a:gd name="T25" fmla="*/ 524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11" h="784">
                <a:moveTo>
                  <a:pt x="263" y="524"/>
                </a:moveTo>
                <a:cubicBezTo>
                  <a:pt x="279" y="548"/>
                  <a:pt x="279" y="548"/>
                  <a:pt x="279" y="548"/>
                </a:cubicBezTo>
                <a:cubicBezTo>
                  <a:pt x="168" y="585"/>
                  <a:pt x="168" y="585"/>
                  <a:pt x="168" y="585"/>
                </a:cubicBezTo>
                <a:cubicBezTo>
                  <a:pt x="533" y="784"/>
                  <a:pt x="533" y="784"/>
                  <a:pt x="533" y="784"/>
                </a:cubicBezTo>
                <a:cubicBezTo>
                  <a:pt x="669" y="496"/>
                  <a:pt x="669" y="496"/>
                  <a:pt x="669" y="496"/>
                </a:cubicBezTo>
                <a:cubicBezTo>
                  <a:pt x="669" y="496"/>
                  <a:pt x="669" y="496"/>
                  <a:pt x="669" y="496"/>
                </a:cubicBezTo>
                <a:cubicBezTo>
                  <a:pt x="711" y="408"/>
                  <a:pt x="711" y="408"/>
                  <a:pt x="711" y="408"/>
                </a:cubicBezTo>
                <a:cubicBezTo>
                  <a:pt x="600" y="444"/>
                  <a:pt x="600" y="444"/>
                  <a:pt x="600" y="444"/>
                </a:cubicBezTo>
                <a:cubicBezTo>
                  <a:pt x="591" y="427"/>
                  <a:pt x="591" y="427"/>
                  <a:pt x="591" y="427"/>
                </a:cubicBezTo>
                <a:cubicBezTo>
                  <a:pt x="482" y="197"/>
                  <a:pt x="265" y="38"/>
                  <a:pt x="17" y="0"/>
                </a:cubicBezTo>
                <a:cubicBezTo>
                  <a:pt x="187" y="161"/>
                  <a:pt x="187" y="161"/>
                  <a:pt x="187" y="161"/>
                </a:cubicBezTo>
                <a:cubicBezTo>
                  <a:pt x="0" y="338"/>
                  <a:pt x="0" y="338"/>
                  <a:pt x="0" y="338"/>
                </a:cubicBezTo>
                <a:cubicBezTo>
                  <a:pt x="108" y="363"/>
                  <a:pt x="202" y="429"/>
                  <a:pt x="263" y="52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1050">
              <a:latin typeface="Arial"/>
              <a:ea typeface="微软雅黑"/>
              <a:sym typeface="Arial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A0425D3-F1FB-48A7-BA5B-CBB858D7290E}"/>
              </a:ext>
            </a:extLst>
          </p:cNvPr>
          <p:cNvSpPr/>
          <p:nvPr/>
        </p:nvSpPr>
        <p:spPr bwMode="auto">
          <a:xfrm rot="2495330">
            <a:off x="2150072" y="4099064"/>
            <a:ext cx="1490806" cy="1922976"/>
          </a:xfrm>
          <a:custGeom>
            <a:avLst/>
            <a:gdLst>
              <a:gd name="T0" fmla="*/ 164 w 599"/>
              <a:gd name="T1" fmla="*/ 404 h 792"/>
              <a:gd name="T2" fmla="*/ 146 w 599"/>
              <a:gd name="T3" fmla="*/ 425 h 792"/>
              <a:gd name="T4" fmla="*/ 76 w 599"/>
              <a:gd name="T5" fmla="*/ 329 h 792"/>
              <a:gd name="T6" fmla="*/ 54 w 599"/>
              <a:gd name="T7" fmla="*/ 449 h 792"/>
              <a:gd name="T8" fmla="*/ 54 w 599"/>
              <a:gd name="T9" fmla="*/ 449 h 792"/>
              <a:gd name="T10" fmla="*/ 0 w 599"/>
              <a:gd name="T11" fmla="*/ 738 h 792"/>
              <a:gd name="T12" fmla="*/ 412 w 599"/>
              <a:gd name="T13" fmla="*/ 792 h 792"/>
              <a:gd name="T14" fmla="*/ 344 w 599"/>
              <a:gd name="T15" fmla="*/ 698 h 792"/>
              <a:gd name="T16" fmla="*/ 359 w 599"/>
              <a:gd name="T17" fmla="*/ 685 h 792"/>
              <a:gd name="T18" fmla="*/ 599 w 599"/>
              <a:gd name="T19" fmla="*/ 128 h 792"/>
              <a:gd name="T20" fmla="*/ 588 w 599"/>
              <a:gd name="T21" fmla="*/ 0 h 792"/>
              <a:gd name="T22" fmla="*/ 529 w 599"/>
              <a:gd name="T23" fmla="*/ 125 h 792"/>
              <a:gd name="T24" fmla="*/ 485 w 599"/>
              <a:gd name="T25" fmla="*/ 217 h 792"/>
              <a:gd name="T26" fmla="*/ 263 w 599"/>
              <a:gd name="T27" fmla="*/ 95 h 792"/>
              <a:gd name="T28" fmla="*/ 264 w 599"/>
              <a:gd name="T29" fmla="*/ 128 h 792"/>
              <a:gd name="T30" fmla="*/ 164 w 599"/>
              <a:gd name="T31" fmla="*/ 404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99" h="792">
                <a:moveTo>
                  <a:pt x="164" y="404"/>
                </a:moveTo>
                <a:cubicBezTo>
                  <a:pt x="146" y="425"/>
                  <a:pt x="146" y="425"/>
                  <a:pt x="146" y="425"/>
                </a:cubicBezTo>
                <a:cubicBezTo>
                  <a:pt x="76" y="329"/>
                  <a:pt x="76" y="329"/>
                  <a:pt x="76" y="329"/>
                </a:cubicBezTo>
                <a:cubicBezTo>
                  <a:pt x="54" y="449"/>
                  <a:pt x="54" y="449"/>
                  <a:pt x="54" y="449"/>
                </a:cubicBezTo>
                <a:cubicBezTo>
                  <a:pt x="54" y="449"/>
                  <a:pt x="54" y="449"/>
                  <a:pt x="54" y="449"/>
                </a:cubicBezTo>
                <a:cubicBezTo>
                  <a:pt x="0" y="738"/>
                  <a:pt x="0" y="738"/>
                  <a:pt x="0" y="738"/>
                </a:cubicBezTo>
                <a:cubicBezTo>
                  <a:pt x="412" y="792"/>
                  <a:pt x="412" y="792"/>
                  <a:pt x="412" y="792"/>
                </a:cubicBezTo>
                <a:cubicBezTo>
                  <a:pt x="344" y="698"/>
                  <a:pt x="344" y="698"/>
                  <a:pt x="344" y="698"/>
                </a:cubicBezTo>
                <a:cubicBezTo>
                  <a:pt x="359" y="685"/>
                  <a:pt x="359" y="685"/>
                  <a:pt x="359" y="685"/>
                </a:cubicBezTo>
                <a:cubicBezTo>
                  <a:pt x="514" y="539"/>
                  <a:pt x="599" y="341"/>
                  <a:pt x="599" y="128"/>
                </a:cubicBezTo>
                <a:cubicBezTo>
                  <a:pt x="599" y="85"/>
                  <a:pt x="595" y="42"/>
                  <a:pt x="588" y="0"/>
                </a:cubicBezTo>
                <a:cubicBezTo>
                  <a:pt x="529" y="125"/>
                  <a:pt x="529" y="125"/>
                  <a:pt x="529" y="125"/>
                </a:cubicBezTo>
                <a:cubicBezTo>
                  <a:pt x="485" y="217"/>
                  <a:pt x="485" y="217"/>
                  <a:pt x="485" y="217"/>
                </a:cubicBezTo>
                <a:cubicBezTo>
                  <a:pt x="263" y="95"/>
                  <a:pt x="263" y="95"/>
                  <a:pt x="263" y="95"/>
                </a:cubicBezTo>
                <a:cubicBezTo>
                  <a:pt x="264" y="106"/>
                  <a:pt x="264" y="117"/>
                  <a:pt x="264" y="128"/>
                </a:cubicBezTo>
                <a:cubicBezTo>
                  <a:pt x="264" y="229"/>
                  <a:pt x="229" y="327"/>
                  <a:pt x="164" y="40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1050">
              <a:latin typeface="Arial"/>
              <a:ea typeface="微软雅黑"/>
              <a:sym typeface="Arial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9CE78B9-DDBE-45D4-9321-556089265BFE}"/>
              </a:ext>
            </a:extLst>
          </p:cNvPr>
          <p:cNvSpPr/>
          <p:nvPr/>
        </p:nvSpPr>
        <p:spPr bwMode="auto">
          <a:xfrm rot="1800000">
            <a:off x="887031" y="1897782"/>
            <a:ext cx="1353895" cy="2280567"/>
          </a:xfrm>
          <a:custGeom>
            <a:avLst/>
            <a:gdLst>
              <a:gd name="T0" fmla="*/ 434 w 544"/>
              <a:gd name="T1" fmla="*/ 369 h 940"/>
              <a:gd name="T2" fmla="*/ 436 w 544"/>
              <a:gd name="T3" fmla="*/ 340 h 940"/>
              <a:gd name="T4" fmla="*/ 544 w 544"/>
              <a:gd name="T5" fmla="*/ 376 h 940"/>
              <a:gd name="T6" fmla="*/ 495 w 544"/>
              <a:gd name="T7" fmla="*/ 273 h 940"/>
              <a:gd name="T8" fmla="*/ 495 w 544"/>
              <a:gd name="T9" fmla="*/ 273 h 940"/>
              <a:gd name="T10" fmla="*/ 365 w 544"/>
              <a:gd name="T11" fmla="*/ 0 h 940"/>
              <a:gd name="T12" fmla="*/ 90 w 544"/>
              <a:gd name="T13" fmla="*/ 150 h 940"/>
              <a:gd name="T14" fmla="*/ 90 w 544"/>
              <a:gd name="T15" fmla="*/ 150 h 940"/>
              <a:gd name="T16" fmla="*/ 0 w 544"/>
              <a:gd name="T17" fmla="*/ 199 h 940"/>
              <a:gd name="T18" fmla="*/ 115 w 544"/>
              <a:gd name="T19" fmla="*/ 236 h 940"/>
              <a:gd name="T20" fmla="*/ 111 w 544"/>
              <a:gd name="T21" fmla="*/ 255 h 940"/>
              <a:gd name="T22" fmla="*/ 98 w 544"/>
              <a:gd name="T23" fmla="*/ 398 h 940"/>
              <a:gd name="T24" fmla="*/ 323 w 544"/>
              <a:gd name="T25" fmla="*/ 940 h 940"/>
              <a:gd name="T26" fmla="*/ 279 w 544"/>
              <a:gd name="T27" fmla="*/ 707 h 940"/>
              <a:gd name="T28" fmla="*/ 533 w 544"/>
              <a:gd name="T29" fmla="*/ 674 h 940"/>
              <a:gd name="T30" fmla="*/ 433 w 544"/>
              <a:gd name="T31" fmla="*/ 398 h 940"/>
              <a:gd name="T32" fmla="*/ 434 w 544"/>
              <a:gd name="T33" fmla="*/ 36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44" h="940">
                <a:moveTo>
                  <a:pt x="434" y="369"/>
                </a:moveTo>
                <a:cubicBezTo>
                  <a:pt x="436" y="340"/>
                  <a:pt x="436" y="340"/>
                  <a:pt x="436" y="340"/>
                </a:cubicBezTo>
                <a:cubicBezTo>
                  <a:pt x="544" y="376"/>
                  <a:pt x="544" y="376"/>
                  <a:pt x="544" y="376"/>
                </a:cubicBezTo>
                <a:cubicBezTo>
                  <a:pt x="495" y="273"/>
                  <a:pt x="495" y="273"/>
                  <a:pt x="495" y="273"/>
                </a:cubicBezTo>
                <a:cubicBezTo>
                  <a:pt x="495" y="273"/>
                  <a:pt x="495" y="273"/>
                  <a:pt x="495" y="273"/>
                </a:cubicBezTo>
                <a:cubicBezTo>
                  <a:pt x="365" y="0"/>
                  <a:pt x="365" y="0"/>
                  <a:pt x="365" y="0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0" y="199"/>
                  <a:pt x="0" y="199"/>
                  <a:pt x="0" y="199"/>
                </a:cubicBezTo>
                <a:cubicBezTo>
                  <a:pt x="115" y="236"/>
                  <a:pt x="115" y="236"/>
                  <a:pt x="115" y="236"/>
                </a:cubicBezTo>
                <a:cubicBezTo>
                  <a:pt x="111" y="255"/>
                  <a:pt x="111" y="255"/>
                  <a:pt x="111" y="255"/>
                </a:cubicBezTo>
                <a:cubicBezTo>
                  <a:pt x="102" y="302"/>
                  <a:pt x="98" y="350"/>
                  <a:pt x="98" y="398"/>
                </a:cubicBezTo>
                <a:cubicBezTo>
                  <a:pt x="98" y="603"/>
                  <a:pt x="179" y="797"/>
                  <a:pt x="323" y="940"/>
                </a:cubicBezTo>
                <a:cubicBezTo>
                  <a:pt x="279" y="707"/>
                  <a:pt x="279" y="707"/>
                  <a:pt x="279" y="707"/>
                </a:cubicBezTo>
                <a:cubicBezTo>
                  <a:pt x="533" y="674"/>
                  <a:pt x="533" y="674"/>
                  <a:pt x="533" y="674"/>
                </a:cubicBezTo>
                <a:cubicBezTo>
                  <a:pt x="468" y="597"/>
                  <a:pt x="433" y="501"/>
                  <a:pt x="433" y="398"/>
                </a:cubicBezTo>
                <a:cubicBezTo>
                  <a:pt x="433" y="389"/>
                  <a:pt x="433" y="379"/>
                  <a:pt x="434" y="36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1050">
              <a:latin typeface="Arial"/>
              <a:ea typeface="微软雅黑"/>
              <a:sym typeface="Arial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E0678D1-FE06-4D7C-8496-EF956E8E2809}"/>
              </a:ext>
            </a:extLst>
          </p:cNvPr>
          <p:cNvSpPr/>
          <p:nvPr/>
        </p:nvSpPr>
        <p:spPr bwMode="auto">
          <a:xfrm rot="1800000">
            <a:off x="1997155" y="1367586"/>
            <a:ext cx="2246857" cy="1592094"/>
          </a:xfrm>
          <a:custGeom>
            <a:avLst/>
            <a:gdLst>
              <a:gd name="T0" fmla="*/ 573 w 903"/>
              <a:gd name="T1" fmla="*/ 465 h 656"/>
              <a:gd name="T2" fmla="*/ 601 w 903"/>
              <a:gd name="T3" fmla="*/ 458 h 656"/>
              <a:gd name="T4" fmla="*/ 601 w 903"/>
              <a:gd name="T5" fmla="*/ 571 h 656"/>
              <a:gd name="T6" fmla="*/ 684 w 903"/>
              <a:gd name="T7" fmla="*/ 493 h 656"/>
              <a:gd name="T8" fmla="*/ 684 w 903"/>
              <a:gd name="T9" fmla="*/ 493 h 656"/>
              <a:gd name="T10" fmla="*/ 903 w 903"/>
              <a:gd name="T11" fmla="*/ 286 h 656"/>
              <a:gd name="T12" fmla="*/ 675 w 903"/>
              <a:gd name="T13" fmla="*/ 70 h 656"/>
              <a:gd name="T14" fmla="*/ 675 w 903"/>
              <a:gd name="T15" fmla="*/ 70 h 656"/>
              <a:gd name="T16" fmla="*/ 601 w 903"/>
              <a:gd name="T17" fmla="*/ 0 h 656"/>
              <a:gd name="T18" fmla="*/ 601 w 903"/>
              <a:gd name="T19" fmla="*/ 120 h 656"/>
              <a:gd name="T20" fmla="*/ 581 w 903"/>
              <a:gd name="T21" fmla="*/ 123 h 656"/>
              <a:gd name="T22" fmla="*/ 0 w 903"/>
              <a:gd name="T23" fmla="*/ 533 h 656"/>
              <a:gd name="T24" fmla="*/ 203 w 903"/>
              <a:gd name="T25" fmla="*/ 422 h 656"/>
              <a:gd name="T26" fmla="*/ 314 w 903"/>
              <a:gd name="T27" fmla="*/ 656 h 656"/>
              <a:gd name="T28" fmla="*/ 573 w 903"/>
              <a:gd name="T29" fmla="*/ 465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3" h="656">
                <a:moveTo>
                  <a:pt x="573" y="465"/>
                </a:moveTo>
                <a:cubicBezTo>
                  <a:pt x="601" y="458"/>
                  <a:pt x="601" y="458"/>
                  <a:pt x="601" y="458"/>
                </a:cubicBezTo>
                <a:cubicBezTo>
                  <a:pt x="601" y="571"/>
                  <a:pt x="601" y="571"/>
                  <a:pt x="601" y="571"/>
                </a:cubicBezTo>
                <a:cubicBezTo>
                  <a:pt x="684" y="493"/>
                  <a:pt x="684" y="493"/>
                  <a:pt x="684" y="493"/>
                </a:cubicBezTo>
                <a:cubicBezTo>
                  <a:pt x="684" y="493"/>
                  <a:pt x="684" y="493"/>
                  <a:pt x="684" y="493"/>
                </a:cubicBezTo>
                <a:cubicBezTo>
                  <a:pt x="903" y="286"/>
                  <a:pt x="903" y="286"/>
                  <a:pt x="903" y="286"/>
                </a:cubicBezTo>
                <a:cubicBezTo>
                  <a:pt x="675" y="70"/>
                  <a:pt x="675" y="70"/>
                  <a:pt x="675" y="70"/>
                </a:cubicBezTo>
                <a:cubicBezTo>
                  <a:pt x="675" y="70"/>
                  <a:pt x="675" y="70"/>
                  <a:pt x="675" y="70"/>
                </a:cubicBezTo>
                <a:cubicBezTo>
                  <a:pt x="601" y="0"/>
                  <a:pt x="601" y="0"/>
                  <a:pt x="601" y="0"/>
                </a:cubicBezTo>
                <a:cubicBezTo>
                  <a:pt x="601" y="120"/>
                  <a:pt x="601" y="120"/>
                  <a:pt x="601" y="120"/>
                </a:cubicBezTo>
                <a:cubicBezTo>
                  <a:pt x="581" y="123"/>
                  <a:pt x="581" y="123"/>
                  <a:pt x="581" y="123"/>
                </a:cubicBezTo>
                <a:cubicBezTo>
                  <a:pt x="331" y="155"/>
                  <a:pt x="114" y="310"/>
                  <a:pt x="0" y="533"/>
                </a:cubicBezTo>
                <a:cubicBezTo>
                  <a:pt x="203" y="422"/>
                  <a:pt x="203" y="422"/>
                  <a:pt x="203" y="422"/>
                </a:cubicBezTo>
                <a:cubicBezTo>
                  <a:pt x="314" y="656"/>
                  <a:pt x="314" y="656"/>
                  <a:pt x="314" y="656"/>
                </a:cubicBezTo>
                <a:cubicBezTo>
                  <a:pt x="373" y="562"/>
                  <a:pt x="465" y="493"/>
                  <a:pt x="573" y="46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1050">
              <a:latin typeface="Arial"/>
              <a:ea typeface="微软雅黑"/>
              <a:sym typeface="Arial"/>
            </a:endParaRPr>
          </a:p>
        </p:txBody>
      </p:sp>
      <p:sp>
        <p:nvSpPr>
          <p:cNvPr id="10" name="Text Box 30">
            <a:extLst>
              <a:ext uri="{FF2B5EF4-FFF2-40B4-BE49-F238E27FC236}">
                <a16:creationId xmlns:a16="http://schemas.microsoft.com/office/drawing/2014/main" id="{F01B05B1-FAAD-4695-A606-748AB040E0AF}"/>
              </a:ext>
            </a:extLst>
          </p:cNvPr>
          <p:cNvSpPr txBox="1"/>
          <p:nvPr/>
        </p:nvSpPr>
        <p:spPr>
          <a:xfrm>
            <a:off x="92944" y="239963"/>
            <a:ext cx="3556977" cy="4449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4400" b="1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看見偏鄉需求 讓孩子被看見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92D25FC-974F-457B-A004-65365A5B1AC9}"/>
              </a:ext>
            </a:extLst>
          </p:cNvPr>
          <p:cNvSpPr/>
          <p:nvPr/>
        </p:nvSpPr>
        <p:spPr>
          <a:xfrm>
            <a:off x="0" y="301738"/>
            <a:ext cx="92944" cy="6514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圖形 11" descr="餐桌擺放">
            <a:extLst>
              <a:ext uri="{FF2B5EF4-FFF2-40B4-BE49-F238E27FC236}">
                <a16:creationId xmlns:a16="http://schemas.microsoft.com/office/drawing/2014/main" id="{20A8CD42-A75D-4F90-8DED-74FCE6E4B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9228" y="1721759"/>
            <a:ext cx="914400" cy="914400"/>
          </a:xfrm>
          <a:prstGeom prst="rect">
            <a:avLst/>
          </a:prstGeom>
        </p:spPr>
      </p:pic>
      <p:pic>
        <p:nvPicPr>
          <p:cNvPr id="13" name="圖形 12" descr="襯衫">
            <a:extLst>
              <a:ext uri="{FF2B5EF4-FFF2-40B4-BE49-F238E27FC236}">
                <a16:creationId xmlns:a16="http://schemas.microsoft.com/office/drawing/2014/main" id="{BD8859C7-26FF-4F8F-9AF6-12AF95B41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4983" y="2878772"/>
            <a:ext cx="784810" cy="645355"/>
          </a:xfrm>
          <a:prstGeom prst="rect">
            <a:avLst/>
          </a:prstGeom>
        </p:spPr>
      </p:pic>
      <p:pic>
        <p:nvPicPr>
          <p:cNvPr id="14" name="圖形 13" descr="教室">
            <a:extLst>
              <a:ext uri="{FF2B5EF4-FFF2-40B4-BE49-F238E27FC236}">
                <a16:creationId xmlns:a16="http://schemas.microsoft.com/office/drawing/2014/main" id="{A8149350-94A8-4817-8B05-9AC363D6D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8969" y="2735807"/>
            <a:ext cx="784810" cy="784810"/>
          </a:xfrm>
          <a:prstGeom prst="rect">
            <a:avLst/>
          </a:prstGeom>
        </p:spPr>
      </p:pic>
      <p:pic>
        <p:nvPicPr>
          <p:cNvPr id="15" name="圖形 14" descr="錢">
            <a:extLst>
              <a:ext uri="{FF2B5EF4-FFF2-40B4-BE49-F238E27FC236}">
                <a16:creationId xmlns:a16="http://schemas.microsoft.com/office/drawing/2014/main" id="{4F5EA810-8C6A-4CBB-8CE7-192BEA3583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10900" y="4770271"/>
            <a:ext cx="795132" cy="795132"/>
          </a:xfrm>
          <a:prstGeom prst="rect">
            <a:avLst/>
          </a:prstGeom>
        </p:spPr>
      </p:pic>
      <p:pic>
        <p:nvPicPr>
          <p:cNvPr id="16" name="圖形 15" descr="張開的手與植物">
            <a:extLst>
              <a:ext uri="{FF2B5EF4-FFF2-40B4-BE49-F238E27FC236}">
                <a16:creationId xmlns:a16="http://schemas.microsoft.com/office/drawing/2014/main" id="{0747B2C8-DE90-4BFE-95A7-DCCCA35FC0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2531" y="4171616"/>
            <a:ext cx="795133" cy="795133"/>
          </a:xfrm>
          <a:prstGeom prst="rect">
            <a:avLst/>
          </a:prstGeom>
        </p:spPr>
      </p:pic>
      <p:pic>
        <p:nvPicPr>
          <p:cNvPr id="17" name="圖形 16" descr="住家">
            <a:extLst>
              <a:ext uri="{FF2B5EF4-FFF2-40B4-BE49-F238E27FC236}">
                <a16:creationId xmlns:a16="http://schemas.microsoft.com/office/drawing/2014/main" id="{8B98A6CA-1AF5-47F3-A5C5-42D68AE195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13263" y="4170009"/>
            <a:ext cx="682922" cy="68292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D9E4B73E-99EB-4143-BACB-245FF3C337DF}"/>
              </a:ext>
            </a:extLst>
          </p:cNvPr>
          <p:cNvSpPr/>
          <p:nvPr/>
        </p:nvSpPr>
        <p:spPr>
          <a:xfrm>
            <a:off x="5872182" y="1446125"/>
            <a:ext cx="5385691" cy="1338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zh-TW" sz="3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2021</a:t>
            </a:r>
            <a:r>
              <a:rPr lang="zh-TW" altLang="en-US" sz="3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年提供</a:t>
            </a:r>
            <a:r>
              <a:rPr lang="en-US" altLang="zh-TW" sz="3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54</a:t>
            </a:r>
            <a:r>
              <a:rPr lang="zh-TW" altLang="en-US" sz="3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所學校</a:t>
            </a:r>
            <a:endParaRPr lang="en-US" altLang="zh-TW" sz="3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zh-TW" sz="3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95753</a:t>
            </a:r>
            <a:r>
              <a:rPr lang="zh-TW" altLang="en-US" sz="3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人次學子</a:t>
            </a:r>
          </a:p>
        </p:txBody>
      </p:sp>
      <p:cxnSp>
        <p:nvCxnSpPr>
          <p:cNvPr id="19" name="直接连接符 19">
            <a:extLst>
              <a:ext uri="{FF2B5EF4-FFF2-40B4-BE49-F238E27FC236}">
                <a16:creationId xmlns:a16="http://schemas.microsoft.com/office/drawing/2014/main" id="{9302058F-F882-4600-89C5-FE85E7D5B1E9}"/>
              </a:ext>
            </a:extLst>
          </p:cNvPr>
          <p:cNvCxnSpPr/>
          <p:nvPr/>
        </p:nvCxnSpPr>
        <p:spPr>
          <a:xfrm>
            <a:off x="6065363" y="2919459"/>
            <a:ext cx="4962077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šlîḍê">
            <a:extLst>
              <a:ext uri="{FF2B5EF4-FFF2-40B4-BE49-F238E27FC236}">
                <a16:creationId xmlns:a16="http://schemas.microsoft.com/office/drawing/2014/main" id="{2513C821-9214-47F8-ACA7-7703950E4D03}"/>
              </a:ext>
            </a:extLst>
          </p:cNvPr>
          <p:cNvSpPr/>
          <p:nvPr/>
        </p:nvSpPr>
        <p:spPr>
          <a:xfrm>
            <a:off x="6030441" y="3161924"/>
            <a:ext cx="474886" cy="48083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软雅黑"/>
                <a:sym typeface="Arial"/>
              </a:rPr>
              <a:t>1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1" name="išlîḍê">
            <a:extLst>
              <a:ext uri="{FF2B5EF4-FFF2-40B4-BE49-F238E27FC236}">
                <a16:creationId xmlns:a16="http://schemas.microsoft.com/office/drawing/2014/main" id="{8D2EABCC-7C8A-4360-98DE-60F5DA99BFBD}"/>
              </a:ext>
            </a:extLst>
          </p:cNvPr>
          <p:cNvSpPr/>
          <p:nvPr/>
        </p:nvSpPr>
        <p:spPr>
          <a:xfrm>
            <a:off x="6021906" y="4104732"/>
            <a:ext cx="474886" cy="48083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软雅黑"/>
                <a:sym typeface="Arial"/>
              </a:rPr>
              <a:t>2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2" name="išlîḍê">
            <a:extLst>
              <a:ext uri="{FF2B5EF4-FFF2-40B4-BE49-F238E27FC236}">
                <a16:creationId xmlns:a16="http://schemas.microsoft.com/office/drawing/2014/main" id="{1931C496-D6DC-4118-878A-CB2C5049BF5E}"/>
              </a:ext>
            </a:extLst>
          </p:cNvPr>
          <p:cNvSpPr/>
          <p:nvPr/>
        </p:nvSpPr>
        <p:spPr>
          <a:xfrm>
            <a:off x="6023892" y="5049636"/>
            <a:ext cx="474886" cy="48083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软雅黑"/>
                <a:sym typeface="Arial"/>
              </a:rPr>
              <a:t>3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3" name="išlîḍê">
            <a:extLst>
              <a:ext uri="{FF2B5EF4-FFF2-40B4-BE49-F238E27FC236}">
                <a16:creationId xmlns:a16="http://schemas.microsoft.com/office/drawing/2014/main" id="{7F3E6036-7076-4B1E-B73B-23967184645B}"/>
              </a:ext>
            </a:extLst>
          </p:cNvPr>
          <p:cNvSpPr/>
          <p:nvPr/>
        </p:nvSpPr>
        <p:spPr>
          <a:xfrm>
            <a:off x="8689693" y="3123692"/>
            <a:ext cx="474886" cy="48083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软雅黑"/>
                <a:sym typeface="Arial"/>
              </a:rPr>
              <a:t>4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4" name="išlîḍê">
            <a:extLst>
              <a:ext uri="{FF2B5EF4-FFF2-40B4-BE49-F238E27FC236}">
                <a16:creationId xmlns:a16="http://schemas.microsoft.com/office/drawing/2014/main" id="{89C5E098-A93A-4B16-B37B-14EA35094544}"/>
              </a:ext>
            </a:extLst>
          </p:cNvPr>
          <p:cNvSpPr/>
          <p:nvPr/>
        </p:nvSpPr>
        <p:spPr>
          <a:xfrm>
            <a:off x="8689693" y="4093868"/>
            <a:ext cx="474886" cy="48083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软雅黑"/>
                <a:sym typeface="Arial"/>
              </a:rPr>
              <a:t>5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5" name="išlîḍê">
            <a:extLst>
              <a:ext uri="{FF2B5EF4-FFF2-40B4-BE49-F238E27FC236}">
                <a16:creationId xmlns:a16="http://schemas.microsoft.com/office/drawing/2014/main" id="{6ED4D24B-EF3E-4BC4-8AED-8985D76CA061}"/>
              </a:ext>
            </a:extLst>
          </p:cNvPr>
          <p:cNvSpPr/>
          <p:nvPr/>
        </p:nvSpPr>
        <p:spPr>
          <a:xfrm>
            <a:off x="8724639" y="5036766"/>
            <a:ext cx="474886" cy="48083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软雅黑"/>
                <a:sym typeface="Arial"/>
              </a:rPr>
              <a:t>6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3008E629-0594-472E-ADFF-3B139EDE7085}"/>
              </a:ext>
            </a:extLst>
          </p:cNvPr>
          <p:cNvSpPr txBox="1"/>
          <p:nvPr/>
        </p:nvSpPr>
        <p:spPr>
          <a:xfrm>
            <a:off x="6428872" y="2914349"/>
            <a:ext cx="1922041" cy="70292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營養支持</a:t>
            </a:r>
          </a:p>
        </p:txBody>
      </p:sp>
      <p:sp>
        <p:nvSpPr>
          <p:cNvPr id="27" name="Text Box 30">
            <a:extLst>
              <a:ext uri="{FF2B5EF4-FFF2-40B4-BE49-F238E27FC236}">
                <a16:creationId xmlns:a16="http://schemas.microsoft.com/office/drawing/2014/main" id="{711B7F91-7E9D-4D6A-93BA-0F9733C45D45}"/>
              </a:ext>
            </a:extLst>
          </p:cNvPr>
          <p:cNvSpPr txBox="1"/>
          <p:nvPr/>
        </p:nvSpPr>
        <p:spPr>
          <a:xfrm>
            <a:off x="6396303" y="3904673"/>
            <a:ext cx="1922041" cy="70292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生活物資</a:t>
            </a:r>
          </a:p>
        </p:txBody>
      </p:sp>
      <p:sp>
        <p:nvSpPr>
          <p:cNvPr id="28" name="Text Box 30">
            <a:extLst>
              <a:ext uri="{FF2B5EF4-FFF2-40B4-BE49-F238E27FC236}">
                <a16:creationId xmlns:a16="http://schemas.microsoft.com/office/drawing/2014/main" id="{A1D0CF46-126B-4C5E-B582-8B2B1A3ECC01}"/>
              </a:ext>
            </a:extLst>
          </p:cNvPr>
          <p:cNvSpPr txBox="1"/>
          <p:nvPr/>
        </p:nvSpPr>
        <p:spPr>
          <a:xfrm>
            <a:off x="6429964" y="4867972"/>
            <a:ext cx="1922041" cy="70292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家庭支持</a:t>
            </a:r>
          </a:p>
        </p:txBody>
      </p:sp>
      <p:sp>
        <p:nvSpPr>
          <p:cNvPr id="29" name="Text Box 30">
            <a:extLst>
              <a:ext uri="{FF2B5EF4-FFF2-40B4-BE49-F238E27FC236}">
                <a16:creationId xmlns:a16="http://schemas.microsoft.com/office/drawing/2014/main" id="{E6C832CB-476E-44FD-A7E9-DFEB0C97518F}"/>
              </a:ext>
            </a:extLst>
          </p:cNvPr>
          <p:cNvSpPr txBox="1"/>
          <p:nvPr/>
        </p:nvSpPr>
        <p:spPr>
          <a:xfrm>
            <a:off x="9064051" y="2910990"/>
            <a:ext cx="1922041" cy="70292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工讀金</a:t>
            </a: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0A5F40D9-DD4B-48B8-9F65-BCAD43B0B4BA}"/>
              </a:ext>
            </a:extLst>
          </p:cNvPr>
          <p:cNvSpPr txBox="1"/>
          <p:nvPr/>
        </p:nvSpPr>
        <p:spPr>
          <a:xfrm>
            <a:off x="9064051" y="3859240"/>
            <a:ext cx="1922041" cy="70292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專才培育</a:t>
            </a:r>
          </a:p>
        </p:txBody>
      </p:sp>
      <p:sp>
        <p:nvSpPr>
          <p:cNvPr id="31" name="Text Box 30">
            <a:extLst>
              <a:ext uri="{FF2B5EF4-FFF2-40B4-BE49-F238E27FC236}">
                <a16:creationId xmlns:a16="http://schemas.microsoft.com/office/drawing/2014/main" id="{0CF62730-35EB-42E3-9411-4471F5B7BC3B}"/>
              </a:ext>
            </a:extLst>
          </p:cNvPr>
          <p:cNvSpPr txBox="1"/>
          <p:nvPr/>
        </p:nvSpPr>
        <p:spPr>
          <a:xfrm>
            <a:off x="9064051" y="4822538"/>
            <a:ext cx="1922041" cy="70292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課輔服務</a:t>
            </a:r>
          </a:p>
        </p:txBody>
      </p:sp>
      <p:sp>
        <p:nvSpPr>
          <p:cNvPr id="51" name="Freeform 17">
            <a:extLst>
              <a:ext uri="{FF2B5EF4-FFF2-40B4-BE49-F238E27FC236}">
                <a16:creationId xmlns:a16="http://schemas.microsoft.com/office/drawing/2014/main" id="{599579D0-62B2-4B59-A1E8-08B0FC79D5C8}"/>
              </a:ext>
            </a:extLst>
          </p:cNvPr>
          <p:cNvSpPr>
            <a:spLocks/>
          </p:cNvSpPr>
          <p:nvPr/>
        </p:nvSpPr>
        <p:spPr bwMode="auto">
          <a:xfrm rot="10800000">
            <a:off x="5310039" y="3463487"/>
            <a:ext cx="441325" cy="882371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Freeform 20">
            <a:extLst>
              <a:ext uri="{FF2B5EF4-FFF2-40B4-BE49-F238E27FC236}">
                <a16:creationId xmlns:a16="http://schemas.microsoft.com/office/drawing/2014/main" id="{B4BE7E30-0550-4E2C-A174-9323B8222AD4}"/>
              </a:ext>
            </a:extLst>
          </p:cNvPr>
          <p:cNvSpPr>
            <a:spLocks/>
          </p:cNvSpPr>
          <p:nvPr/>
        </p:nvSpPr>
        <p:spPr bwMode="auto">
          <a:xfrm rot="10800000">
            <a:off x="5518432" y="3751573"/>
            <a:ext cx="165100" cy="330302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15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A3FA691-1CFC-4B0F-9549-384CF8773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4" t="7010"/>
          <a:stretch/>
        </p:blipFill>
        <p:spPr>
          <a:xfrm>
            <a:off x="421150" y="240384"/>
            <a:ext cx="5674850" cy="637723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B75A008-E4E4-4036-84BC-1D7E5B72C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643" y="1415235"/>
            <a:ext cx="4868632" cy="61933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D2726B3-6DF5-42F5-B541-9CB2D18C5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643" y="3113304"/>
            <a:ext cx="4523542" cy="168488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4CF50A3-4CD8-4AD0-89CC-CB0A2F8C8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643" y="2232586"/>
            <a:ext cx="3412791" cy="61933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6008493-6B05-43D0-A931-9A1F12B08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1414" y="4996205"/>
            <a:ext cx="1371023" cy="152470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2E9E804-73D9-43FE-AE18-712C0AB3C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3002" y="4798186"/>
            <a:ext cx="1549083" cy="17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58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4">
            <a:extLst>
              <a:ext uri="{FF2B5EF4-FFF2-40B4-BE49-F238E27FC236}">
                <a16:creationId xmlns:a16="http://schemas.microsoft.com/office/drawing/2014/main" id="{E132B0C4-E48A-4FF4-9A6B-70760CDB2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49" y="222201"/>
            <a:ext cx="11132193" cy="32302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7B3098FC-2B73-4E86-8E84-90D43B4BF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49" y="3557766"/>
            <a:ext cx="11132193" cy="315650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17CCB46C-8D40-405B-97C7-8CE98DD67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6224">
            <a:off x="205406" y="4131123"/>
            <a:ext cx="2759660" cy="2048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0E50E0C-F574-4721-A563-D549F85EC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5615">
            <a:off x="2148128" y="4456628"/>
            <a:ext cx="1320868" cy="1746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CBC265D2-5699-46EA-B518-B5576DF48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771" y="3277138"/>
            <a:ext cx="4819526" cy="3149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AE4B3664-A4C0-4E7B-B6DA-68A1C9458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984">
            <a:off x="7306606" y="3244569"/>
            <a:ext cx="2742967" cy="3023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BEAE7CF-B6E9-453B-8874-6919E91D9E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844"/>
          <a:stretch/>
        </p:blipFill>
        <p:spPr>
          <a:xfrm>
            <a:off x="9884881" y="4223736"/>
            <a:ext cx="2219953" cy="2002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 Box 30">
            <a:extLst>
              <a:ext uri="{FF2B5EF4-FFF2-40B4-BE49-F238E27FC236}">
                <a16:creationId xmlns:a16="http://schemas.microsoft.com/office/drawing/2014/main" id="{63022619-EC2D-4632-9470-D8FCE3412198}"/>
              </a:ext>
            </a:extLst>
          </p:cNvPr>
          <p:cNvSpPr txBox="1"/>
          <p:nvPr/>
        </p:nvSpPr>
        <p:spPr>
          <a:xfrm>
            <a:off x="3073113" y="379423"/>
            <a:ext cx="5131122" cy="5615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慈濟資助西埔國小多元展能計畫</a:t>
            </a:r>
            <a:endParaRPr lang="en-US" altLang="zh-TW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altLang="zh-TW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Text Box 30">
            <a:extLst>
              <a:ext uri="{FF2B5EF4-FFF2-40B4-BE49-F238E27FC236}">
                <a16:creationId xmlns:a16="http://schemas.microsoft.com/office/drawing/2014/main" id="{5B7FBB33-811A-4228-8353-BFCA1038F608}"/>
              </a:ext>
            </a:extLst>
          </p:cNvPr>
          <p:cNvSpPr txBox="1"/>
          <p:nvPr/>
        </p:nvSpPr>
        <p:spPr>
          <a:xfrm>
            <a:off x="2148582" y="1125046"/>
            <a:ext cx="5131122" cy="5615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成立瑪嘎巴嗨孩子團</a:t>
            </a:r>
            <a:endParaRPr lang="en-US" altLang="zh-TW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altLang="zh-TW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8" name="Text Box 30">
            <a:extLst>
              <a:ext uri="{FF2B5EF4-FFF2-40B4-BE49-F238E27FC236}">
                <a16:creationId xmlns:a16="http://schemas.microsoft.com/office/drawing/2014/main" id="{6DDFB791-1E75-4286-8DC0-9217129CC2BE}"/>
              </a:ext>
            </a:extLst>
          </p:cNvPr>
          <p:cNvSpPr txBox="1"/>
          <p:nvPr/>
        </p:nvSpPr>
        <p:spPr>
          <a:xfrm>
            <a:off x="1807702" y="1822765"/>
            <a:ext cx="5131122" cy="5615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從自信不足到大聲唱歌</a:t>
            </a:r>
            <a:endParaRPr lang="en-US" altLang="zh-TW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altLang="zh-TW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Text Box 30">
            <a:extLst>
              <a:ext uri="{FF2B5EF4-FFF2-40B4-BE49-F238E27FC236}">
                <a16:creationId xmlns:a16="http://schemas.microsoft.com/office/drawing/2014/main" id="{2FD2F65B-129F-490C-A25D-E7E9F6F1BC03}"/>
              </a:ext>
            </a:extLst>
          </p:cNvPr>
          <p:cNvSpPr txBox="1"/>
          <p:nvPr/>
        </p:nvSpPr>
        <p:spPr>
          <a:xfrm>
            <a:off x="5892015" y="1791955"/>
            <a:ext cx="5131122" cy="5615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32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從怯生生到作伴登上舞台</a:t>
            </a:r>
            <a:endParaRPr lang="en-US" altLang="zh-TW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altLang="zh-TW" sz="28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3DF95A49-5B4C-458E-AB40-78787235B4A3}"/>
              </a:ext>
            </a:extLst>
          </p:cNvPr>
          <p:cNvSpPr txBox="1"/>
          <p:nvPr/>
        </p:nvSpPr>
        <p:spPr>
          <a:xfrm>
            <a:off x="4373263" y="2537578"/>
            <a:ext cx="5131122" cy="5615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讓孩子看見我可以</a:t>
            </a:r>
            <a:endParaRPr lang="en-US" altLang="zh-TW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altLang="zh-TW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1" name="Text Box 30">
            <a:extLst>
              <a:ext uri="{FF2B5EF4-FFF2-40B4-BE49-F238E27FC236}">
                <a16:creationId xmlns:a16="http://schemas.microsoft.com/office/drawing/2014/main" id="{E59C1F81-DF18-40B9-B261-6EF9B386FB49}"/>
              </a:ext>
            </a:extLst>
          </p:cNvPr>
          <p:cNvSpPr txBox="1"/>
          <p:nvPr/>
        </p:nvSpPr>
        <p:spPr>
          <a:xfrm>
            <a:off x="6096000" y="1098808"/>
            <a:ext cx="5131122" cy="5615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關懷弱勢家庭孩童</a:t>
            </a:r>
            <a:endParaRPr lang="en-US" altLang="zh-TW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altLang="zh-TW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7535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C265D2A1-1455-4CDF-A5C5-A0529E24E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363" y="875190"/>
            <a:ext cx="9841583" cy="584762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5A97FEA-999E-48DC-B85C-B2B3A8665860}"/>
              </a:ext>
            </a:extLst>
          </p:cNvPr>
          <p:cNvSpPr/>
          <p:nvPr/>
        </p:nvSpPr>
        <p:spPr>
          <a:xfrm>
            <a:off x="111760" y="108540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44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陪伴青年做公益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1A43B99-06C4-465C-B216-3A16E47AA819}"/>
              </a:ext>
            </a:extLst>
          </p:cNvPr>
          <p:cNvSpPr/>
          <p:nvPr/>
        </p:nvSpPr>
        <p:spPr>
          <a:xfrm>
            <a:off x="0" y="66541"/>
            <a:ext cx="111760" cy="853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CBDEE14-4618-4AAD-A1CE-69750D34E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850" y="1065229"/>
            <a:ext cx="8808001" cy="54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4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7C52A11-C251-4D8E-BEE5-781617ED0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" y="668006"/>
            <a:ext cx="10901680" cy="523187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C179737-781F-4066-884D-4FD350E15A10}"/>
              </a:ext>
            </a:extLst>
          </p:cNvPr>
          <p:cNvSpPr/>
          <p:nvPr/>
        </p:nvSpPr>
        <p:spPr>
          <a:xfrm>
            <a:off x="9682532" y="6380946"/>
            <a:ext cx="26288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 b="1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2500" b="1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年統計資料</a:t>
            </a:r>
            <a:endParaRPr lang="zh-TW" altLang="en-US" sz="2500" b="1" i="0">
              <a:solidFill>
                <a:schemeClr val="bg1">
                  <a:lumMod val="6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4448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s-ssl.webflow.com/62be560f357a20a12fcf7d55/62cfc9379379560694ea09f8_20211211-03.jpg">
            <a:extLst>
              <a:ext uri="{FF2B5EF4-FFF2-40B4-BE49-F238E27FC236}">
                <a16:creationId xmlns:a16="http://schemas.microsoft.com/office/drawing/2014/main" id="{316938B2-E311-4D71-B0D8-756FBFA56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3" r="2849" b="4937"/>
          <a:stretch/>
        </p:blipFill>
        <p:spPr bwMode="auto">
          <a:xfrm>
            <a:off x="0" y="75415"/>
            <a:ext cx="6495068" cy="31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F59AF3A9-1728-4106-837D-718F1995856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12378" y="-941895"/>
            <a:ext cx="3181547" cy="521616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3B7C342-CBD3-472F-A6D8-07B98FBD3BF2}"/>
              </a:ext>
            </a:extLst>
          </p:cNvPr>
          <p:cNvSpPr/>
          <p:nvPr/>
        </p:nvSpPr>
        <p:spPr>
          <a:xfrm>
            <a:off x="6495067" y="1468761"/>
            <a:ext cx="5216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 專業社會影響力孵化保母團，</a:t>
            </a:r>
            <a:endParaRPr lang="en-US" altLang="zh-TW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謝謝你們。有你們一起在社會創新  </a:t>
            </a:r>
            <a:endParaRPr lang="en-US" altLang="zh-TW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的道路上真好。」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DB7889F-275A-4BC3-8044-1BDCACE36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2057"/>
            <a:ext cx="6557912" cy="318154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4E11747-9967-487C-92C6-711DD6580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9907" y="3458740"/>
            <a:ext cx="5301007" cy="318154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69F7200-96DB-411A-BB61-7381F1C4CC58}"/>
              </a:ext>
            </a:extLst>
          </p:cNvPr>
          <p:cNvSpPr/>
          <p:nvPr/>
        </p:nvSpPr>
        <p:spPr>
          <a:xfrm>
            <a:off x="6759017" y="4655031"/>
            <a:ext cx="4719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「感謝本計畫給予團隊實質面、精神面、專業面的支持，推薦懷抱公益夢想的大家，一同來實踐</a:t>
            </a:r>
            <a:r>
              <a:rPr lang="en-US" altLang="zh-TW" sz="24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zh-TW" altLang="en-US" sz="24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」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1503DED-D9C2-4369-A111-D56D776EB025}"/>
              </a:ext>
            </a:extLst>
          </p:cNvPr>
          <p:cNvSpPr/>
          <p:nvPr/>
        </p:nvSpPr>
        <p:spPr>
          <a:xfrm>
            <a:off x="7139233" y="483400"/>
            <a:ext cx="3374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臺灣童心創意行動協會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AC85788-3BF9-4C3B-9770-9024C8BDCE19}"/>
              </a:ext>
            </a:extLst>
          </p:cNvPr>
          <p:cNvSpPr/>
          <p:nvPr/>
        </p:nvSpPr>
        <p:spPr>
          <a:xfrm>
            <a:off x="7317164" y="3865381"/>
            <a:ext cx="15051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小紅帽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27C265F-B048-4159-9D5B-B603F5012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565" y="255235"/>
            <a:ext cx="920685" cy="887001"/>
          </a:xfrm>
          <a:prstGeom prst="flowChartConnector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CD9D5F1-CFE9-4F97-91D7-528E1FFC2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184" y="3514900"/>
            <a:ext cx="1019666" cy="1115761"/>
          </a:xfrm>
          <a:prstGeom prst="flowChartConnector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0983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999AF802-5B3A-45BE-856E-40C5F837B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7754" y="532257"/>
            <a:ext cx="5307648" cy="577427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F53EEDF-1071-44B9-971C-7070750FB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899" y="555594"/>
            <a:ext cx="5307648" cy="57742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76CD39-ED78-4E64-BBD5-7B3497CDB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838" y="1905470"/>
            <a:ext cx="3791479" cy="380100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7C8D38B-9094-4E96-9871-F5C976D1F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316" y="1886417"/>
            <a:ext cx="4029637" cy="382005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8EEDE55-88E8-4437-AA6A-E02C2FB69761}"/>
              </a:ext>
            </a:extLst>
          </p:cNvPr>
          <p:cNvSpPr/>
          <p:nvPr/>
        </p:nvSpPr>
        <p:spPr>
          <a:xfrm>
            <a:off x="1253460" y="766803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44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業師輔導滿意度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6728A5E-0F39-429F-97E0-A1320A7D3A36}"/>
              </a:ext>
            </a:extLst>
          </p:cNvPr>
          <p:cNvSpPr/>
          <p:nvPr/>
        </p:nvSpPr>
        <p:spPr>
          <a:xfrm>
            <a:off x="6798590" y="760608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44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參加青年公益後</a:t>
            </a:r>
          </a:p>
        </p:txBody>
      </p:sp>
    </p:spTree>
    <p:extLst>
      <p:ext uri="{BB962C8B-B14F-4D97-AF65-F5344CB8AC3E}">
        <p14:creationId xmlns:p14="http://schemas.microsoft.com/office/powerpoint/2010/main" val="1089697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5A9B2ED3-C2D9-48E6-B2D8-BAA33A1E5B7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202021" y="-1384167"/>
            <a:ext cx="3767582" cy="1021236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B2B5AC7-E661-44C5-9CEA-216294940381}"/>
              </a:ext>
            </a:extLst>
          </p:cNvPr>
          <p:cNvSpPr/>
          <p:nvPr/>
        </p:nvSpPr>
        <p:spPr>
          <a:xfrm>
            <a:off x="111760" y="449707"/>
            <a:ext cx="7038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TW" sz="44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TIYA</a:t>
            </a:r>
            <a:r>
              <a:rPr lang="zh-TW" altLang="en-US" sz="44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做平台　培育青年人才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1127614-1878-41A4-AE0E-4C2633E8B171}"/>
              </a:ext>
            </a:extLst>
          </p:cNvPr>
          <p:cNvSpPr/>
          <p:nvPr/>
        </p:nvSpPr>
        <p:spPr>
          <a:xfrm>
            <a:off x="0" y="407708"/>
            <a:ext cx="111760" cy="853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6C870A9-823D-420F-AEF9-F80B1B99AB86}"/>
              </a:ext>
            </a:extLst>
          </p:cNvPr>
          <p:cNvSpPr/>
          <p:nvPr/>
        </p:nvSpPr>
        <p:spPr>
          <a:xfrm>
            <a:off x="3885416" y="2457032"/>
            <a:ext cx="800964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青年世代最關注的議題是什麼？</a:t>
            </a:r>
            <a:endParaRPr lang="en-US" altLang="zh-TW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答案是「氣候與環境變遷」</a:t>
            </a:r>
            <a:b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透過慈濟國際青年會（</a:t>
            </a:r>
            <a:r>
              <a:rPr lang="en-US" altLang="zh-TW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TIYA</a:t>
            </a: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邀約社青參與社會服務工作，</a:t>
            </a:r>
            <a:endParaRPr lang="en-US" altLang="zh-TW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接軌慈善關懷並培育青年領袖。</a:t>
            </a:r>
            <a:endParaRPr lang="en-US" altLang="zh-TW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疫情下，青年夥伴透過雲端學習、工作坊、講座等，</a:t>
            </a:r>
            <a:endParaRPr lang="en-US" altLang="zh-TW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一起關注、一起投入做公益，為青春注入生命新活力。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8BD6C05-349A-4005-B223-3307957EA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" y="1754276"/>
            <a:ext cx="3935482" cy="393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40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1AA5DFA-0EEA-4F13-B6D5-0B3C53FC9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71" y="557212"/>
            <a:ext cx="1008697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14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0B995B1-D86E-461A-8196-1A821BF34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704850"/>
            <a:ext cx="977265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41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CAA25753-FE4C-455D-9AC9-3A0F8EAB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303012"/>
            <a:ext cx="7890235" cy="63553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CA78642A-49B4-4EED-B693-BB1711D4638E}"/>
              </a:ext>
            </a:extLst>
          </p:cNvPr>
          <p:cNvSpPr/>
          <p:nvPr/>
        </p:nvSpPr>
        <p:spPr>
          <a:xfrm rot="2316256">
            <a:off x="7152640" y="582282"/>
            <a:ext cx="1995055" cy="3140364"/>
          </a:xfrm>
          <a:prstGeom prst="ellips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E731124-6DE9-4843-852A-B699F0C972C6}"/>
              </a:ext>
            </a:extLst>
          </p:cNvPr>
          <p:cNvSpPr/>
          <p:nvPr/>
        </p:nvSpPr>
        <p:spPr>
          <a:xfrm>
            <a:off x="7710167" y="2336393"/>
            <a:ext cx="364433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800">
                <a:latin typeface="微軟正黑體" panose="020B0604030504040204" pitchFamily="34" charset="-120"/>
                <a:ea typeface="微軟正黑體" panose="020B0604030504040204" pitchFamily="34" charset="-120"/>
              </a:rPr>
              <a:t>高齡化的關懷行動</a:t>
            </a:r>
            <a:endParaRPr lang="en-US" altLang="zh-TW" sz="6800" b="0" i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https://uploads-ssl.webflow.com/62be560f357a20a12fcf7d55/62cfe0998b93791f672b237a_%E5%AE%89%E5%85%A8%E6%89%B6%E6%89%8B.jpg">
            <a:extLst>
              <a:ext uri="{FF2B5EF4-FFF2-40B4-BE49-F238E27FC236}">
                <a16:creationId xmlns:a16="http://schemas.microsoft.com/office/drawing/2014/main" id="{6091AE5D-0704-463C-BED8-5FEA6CAC6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39080"/>
            <a:ext cx="7607431" cy="519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12">
            <a:extLst>
              <a:ext uri="{FF2B5EF4-FFF2-40B4-BE49-F238E27FC236}">
                <a16:creationId xmlns:a16="http://schemas.microsoft.com/office/drawing/2014/main" id="{AD6F0581-07A6-436C-9F9D-9D655EA0EB90}"/>
              </a:ext>
            </a:extLst>
          </p:cNvPr>
          <p:cNvSpPr/>
          <p:nvPr/>
        </p:nvSpPr>
        <p:spPr>
          <a:xfrm rot="20206223">
            <a:off x="10149738" y="4360753"/>
            <a:ext cx="1412793" cy="1509052"/>
          </a:xfrm>
          <a:custGeom>
            <a:avLst/>
            <a:gdLst>
              <a:gd name="connsiteX0" fmla="*/ 0 w 1995055"/>
              <a:gd name="connsiteY0" fmla="*/ 1570182 h 3140364"/>
              <a:gd name="connsiteX1" fmla="*/ 997528 w 1995055"/>
              <a:gd name="connsiteY1" fmla="*/ 0 h 3140364"/>
              <a:gd name="connsiteX2" fmla="*/ 1995056 w 1995055"/>
              <a:gd name="connsiteY2" fmla="*/ 1570182 h 3140364"/>
              <a:gd name="connsiteX3" fmla="*/ 997528 w 1995055"/>
              <a:gd name="connsiteY3" fmla="*/ 3140364 h 3140364"/>
              <a:gd name="connsiteX4" fmla="*/ 0 w 1995055"/>
              <a:gd name="connsiteY4" fmla="*/ 1570182 h 3140364"/>
              <a:gd name="connsiteX0" fmla="*/ 6367 w 2001423"/>
              <a:gd name="connsiteY0" fmla="*/ 1570182 h 2062003"/>
              <a:gd name="connsiteX1" fmla="*/ 1003895 w 2001423"/>
              <a:gd name="connsiteY1" fmla="*/ 0 h 2062003"/>
              <a:gd name="connsiteX2" fmla="*/ 2001423 w 2001423"/>
              <a:gd name="connsiteY2" fmla="*/ 1570182 h 2062003"/>
              <a:gd name="connsiteX3" fmla="*/ 721556 w 2001423"/>
              <a:gd name="connsiteY3" fmla="*/ 1893804 h 2062003"/>
              <a:gd name="connsiteX4" fmla="*/ 6367 w 2001423"/>
              <a:gd name="connsiteY4" fmla="*/ 1570182 h 2062003"/>
              <a:gd name="connsiteX0" fmla="*/ 5391 w 2000447"/>
              <a:gd name="connsiteY0" fmla="*/ 1570182 h 2133316"/>
              <a:gd name="connsiteX1" fmla="*/ 1002919 w 2000447"/>
              <a:gd name="connsiteY1" fmla="*/ 0 h 2133316"/>
              <a:gd name="connsiteX2" fmla="*/ 2000447 w 2000447"/>
              <a:gd name="connsiteY2" fmla="*/ 1570182 h 2133316"/>
              <a:gd name="connsiteX3" fmla="*/ 720580 w 2000447"/>
              <a:gd name="connsiteY3" fmla="*/ 1893804 h 2133316"/>
              <a:gd name="connsiteX4" fmla="*/ 5391 w 2000447"/>
              <a:gd name="connsiteY4" fmla="*/ 1570182 h 2133316"/>
              <a:gd name="connsiteX0" fmla="*/ 17689 w 2012745"/>
              <a:gd name="connsiteY0" fmla="*/ 1570182 h 2252496"/>
              <a:gd name="connsiteX1" fmla="*/ 1015217 w 2012745"/>
              <a:gd name="connsiteY1" fmla="*/ 0 h 2252496"/>
              <a:gd name="connsiteX2" fmla="*/ 2012745 w 2012745"/>
              <a:gd name="connsiteY2" fmla="*/ 1570182 h 2252496"/>
              <a:gd name="connsiteX3" fmla="*/ 584110 w 2012745"/>
              <a:gd name="connsiteY3" fmla="*/ 2102411 h 2252496"/>
              <a:gd name="connsiteX4" fmla="*/ 17689 w 2012745"/>
              <a:gd name="connsiteY4" fmla="*/ 1570182 h 2252496"/>
              <a:gd name="connsiteX0" fmla="*/ 8955 w 1580998"/>
              <a:gd name="connsiteY0" fmla="*/ 1570918 h 2109811"/>
              <a:gd name="connsiteX1" fmla="*/ 1006483 w 1580998"/>
              <a:gd name="connsiteY1" fmla="*/ 736 h 2109811"/>
              <a:gd name="connsiteX2" fmla="*/ 1580998 w 1580998"/>
              <a:gd name="connsiteY2" fmla="*/ 1424894 h 2109811"/>
              <a:gd name="connsiteX3" fmla="*/ 575376 w 1580998"/>
              <a:gd name="connsiteY3" fmla="*/ 2103147 h 2109811"/>
              <a:gd name="connsiteX4" fmla="*/ 8955 w 1580998"/>
              <a:gd name="connsiteY4" fmla="*/ 1570918 h 2109811"/>
              <a:gd name="connsiteX0" fmla="*/ 8955 w 1782170"/>
              <a:gd name="connsiteY0" fmla="*/ 1570607 h 2109500"/>
              <a:gd name="connsiteX1" fmla="*/ 1006483 w 1782170"/>
              <a:gd name="connsiteY1" fmla="*/ 425 h 2109500"/>
              <a:gd name="connsiteX2" fmla="*/ 1580998 w 1782170"/>
              <a:gd name="connsiteY2" fmla="*/ 1424583 h 2109500"/>
              <a:gd name="connsiteX3" fmla="*/ 575376 w 1782170"/>
              <a:gd name="connsiteY3" fmla="*/ 2102836 h 2109500"/>
              <a:gd name="connsiteX4" fmla="*/ 8955 w 1782170"/>
              <a:gd name="connsiteY4" fmla="*/ 1570607 h 2109500"/>
              <a:gd name="connsiteX0" fmla="*/ 8844 w 1752055"/>
              <a:gd name="connsiteY0" fmla="*/ 1570624 h 2108695"/>
              <a:gd name="connsiteX1" fmla="*/ 1006372 w 1752055"/>
              <a:gd name="connsiteY1" fmla="*/ 442 h 2108695"/>
              <a:gd name="connsiteX2" fmla="*/ 1546584 w 1752055"/>
              <a:gd name="connsiteY2" fmla="*/ 1421722 h 2108695"/>
              <a:gd name="connsiteX3" fmla="*/ 575265 w 1752055"/>
              <a:gd name="connsiteY3" fmla="*/ 2102853 h 2108695"/>
              <a:gd name="connsiteX4" fmla="*/ 8844 w 1752055"/>
              <a:gd name="connsiteY4" fmla="*/ 1570624 h 2108695"/>
              <a:gd name="connsiteX0" fmla="*/ 8309 w 1599768"/>
              <a:gd name="connsiteY0" fmla="*/ 1571645 h 2109214"/>
              <a:gd name="connsiteX1" fmla="*/ 1005837 w 1599768"/>
              <a:gd name="connsiteY1" fmla="*/ 1463 h 2109214"/>
              <a:gd name="connsiteX2" fmla="*/ 1368869 w 1599768"/>
              <a:gd name="connsiteY2" fmla="*/ 1311157 h 2109214"/>
              <a:gd name="connsiteX3" fmla="*/ 574730 w 1599768"/>
              <a:gd name="connsiteY3" fmla="*/ 2103874 h 2109214"/>
              <a:gd name="connsiteX4" fmla="*/ 8309 w 1599768"/>
              <a:gd name="connsiteY4" fmla="*/ 1571645 h 2109214"/>
              <a:gd name="connsiteX0" fmla="*/ 8309 w 1450089"/>
              <a:gd name="connsiteY0" fmla="*/ 1572166 h 2109735"/>
              <a:gd name="connsiteX1" fmla="*/ 1005837 w 1450089"/>
              <a:gd name="connsiteY1" fmla="*/ 1984 h 2109735"/>
              <a:gd name="connsiteX2" fmla="*/ 1368869 w 1450089"/>
              <a:gd name="connsiteY2" fmla="*/ 1311678 h 2109735"/>
              <a:gd name="connsiteX3" fmla="*/ 574730 w 1450089"/>
              <a:gd name="connsiteY3" fmla="*/ 2104395 h 2109735"/>
              <a:gd name="connsiteX4" fmla="*/ 8309 w 1450089"/>
              <a:gd name="connsiteY4" fmla="*/ 1572166 h 2109735"/>
              <a:gd name="connsiteX0" fmla="*/ 8309 w 1450089"/>
              <a:gd name="connsiteY0" fmla="*/ 1572166 h 2109735"/>
              <a:gd name="connsiteX1" fmla="*/ 1005837 w 1450089"/>
              <a:gd name="connsiteY1" fmla="*/ 1984 h 2109735"/>
              <a:gd name="connsiteX2" fmla="*/ 1368869 w 1450089"/>
              <a:gd name="connsiteY2" fmla="*/ 1311678 h 2109735"/>
              <a:gd name="connsiteX3" fmla="*/ 574730 w 1450089"/>
              <a:gd name="connsiteY3" fmla="*/ 2104395 h 2109735"/>
              <a:gd name="connsiteX4" fmla="*/ 8309 w 1450089"/>
              <a:gd name="connsiteY4" fmla="*/ 1572166 h 2109735"/>
              <a:gd name="connsiteX0" fmla="*/ 9976 w 1911248"/>
              <a:gd name="connsiteY0" fmla="*/ 1570626 h 2225976"/>
              <a:gd name="connsiteX1" fmla="*/ 1007504 w 1911248"/>
              <a:gd name="connsiteY1" fmla="*/ 444 h 2225976"/>
              <a:gd name="connsiteX2" fmla="*/ 1863437 w 1911248"/>
              <a:gd name="connsiteY2" fmla="*/ 1734926 h 2225976"/>
              <a:gd name="connsiteX3" fmla="*/ 576397 w 1911248"/>
              <a:gd name="connsiteY3" fmla="*/ 2102855 h 2225976"/>
              <a:gd name="connsiteX4" fmla="*/ 9976 w 1911248"/>
              <a:gd name="connsiteY4" fmla="*/ 1570626 h 2225976"/>
              <a:gd name="connsiteX0" fmla="*/ 9976 w 1929970"/>
              <a:gd name="connsiteY0" fmla="*/ 1570626 h 2225976"/>
              <a:gd name="connsiteX1" fmla="*/ 1007504 w 1929970"/>
              <a:gd name="connsiteY1" fmla="*/ 444 h 2225976"/>
              <a:gd name="connsiteX2" fmla="*/ 1863437 w 1929970"/>
              <a:gd name="connsiteY2" fmla="*/ 1734926 h 2225976"/>
              <a:gd name="connsiteX3" fmla="*/ 576397 w 1929970"/>
              <a:gd name="connsiteY3" fmla="*/ 2102855 h 2225976"/>
              <a:gd name="connsiteX4" fmla="*/ 9976 w 1929970"/>
              <a:gd name="connsiteY4" fmla="*/ 1570626 h 2225976"/>
              <a:gd name="connsiteX0" fmla="*/ 108329 w 2028323"/>
              <a:gd name="connsiteY0" fmla="*/ 1570626 h 2385123"/>
              <a:gd name="connsiteX1" fmla="*/ 1105857 w 2028323"/>
              <a:gd name="connsiteY1" fmla="*/ 444 h 2385123"/>
              <a:gd name="connsiteX2" fmla="*/ 1961790 w 2028323"/>
              <a:gd name="connsiteY2" fmla="*/ 1734926 h 2385123"/>
              <a:gd name="connsiteX3" fmla="*/ 674750 w 2028323"/>
              <a:gd name="connsiteY3" fmla="*/ 2102855 h 2385123"/>
              <a:gd name="connsiteX4" fmla="*/ 108329 w 2028323"/>
              <a:gd name="connsiteY4" fmla="*/ 1570626 h 2385123"/>
              <a:gd name="connsiteX0" fmla="*/ 25696 w 1945690"/>
              <a:gd name="connsiteY0" fmla="*/ 1570626 h 2324786"/>
              <a:gd name="connsiteX1" fmla="*/ 1023224 w 1945690"/>
              <a:gd name="connsiteY1" fmla="*/ 444 h 2324786"/>
              <a:gd name="connsiteX2" fmla="*/ 1879157 w 1945690"/>
              <a:gd name="connsiteY2" fmla="*/ 1734926 h 2324786"/>
              <a:gd name="connsiteX3" fmla="*/ 592117 w 1945690"/>
              <a:gd name="connsiteY3" fmla="*/ 2102855 h 2324786"/>
              <a:gd name="connsiteX4" fmla="*/ 25696 w 1945690"/>
              <a:gd name="connsiteY4" fmla="*/ 1570626 h 2324786"/>
              <a:gd name="connsiteX0" fmla="*/ 17848 w 1937842"/>
              <a:gd name="connsiteY0" fmla="*/ 1570626 h 2308991"/>
              <a:gd name="connsiteX1" fmla="*/ 1015376 w 1937842"/>
              <a:gd name="connsiteY1" fmla="*/ 444 h 2308991"/>
              <a:gd name="connsiteX2" fmla="*/ 1871309 w 1937842"/>
              <a:gd name="connsiteY2" fmla="*/ 1734926 h 2308991"/>
              <a:gd name="connsiteX3" fmla="*/ 584269 w 1937842"/>
              <a:gd name="connsiteY3" fmla="*/ 2102855 h 2308991"/>
              <a:gd name="connsiteX4" fmla="*/ 17848 w 1937842"/>
              <a:gd name="connsiteY4" fmla="*/ 1570626 h 2308991"/>
              <a:gd name="connsiteX0" fmla="*/ 11687 w 1861002"/>
              <a:gd name="connsiteY0" fmla="*/ 1600528 h 2223981"/>
              <a:gd name="connsiteX1" fmla="*/ 939193 w 1861002"/>
              <a:gd name="connsiteY1" fmla="*/ 292 h 2223981"/>
              <a:gd name="connsiteX2" fmla="*/ 1795126 w 1861002"/>
              <a:gd name="connsiteY2" fmla="*/ 1734774 h 2223981"/>
              <a:gd name="connsiteX3" fmla="*/ 508086 w 1861002"/>
              <a:gd name="connsiteY3" fmla="*/ 2102703 h 2223981"/>
              <a:gd name="connsiteX4" fmla="*/ 11687 w 1861002"/>
              <a:gd name="connsiteY4" fmla="*/ 1600528 h 222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1002" h="2223981">
                <a:moveTo>
                  <a:pt x="11687" y="1600528"/>
                </a:moveTo>
                <a:cubicBezTo>
                  <a:pt x="83538" y="1250126"/>
                  <a:pt x="641953" y="-22082"/>
                  <a:pt x="939193" y="292"/>
                </a:cubicBezTo>
                <a:cubicBezTo>
                  <a:pt x="1236433" y="22666"/>
                  <a:pt x="2105179" y="1083588"/>
                  <a:pt x="1795126" y="1734774"/>
                </a:cubicBezTo>
                <a:cubicBezTo>
                  <a:pt x="1507864" y="2526050"/>
                  <a:pt x="805326" y="2125077"/>
                  <a:pt x="508086" y="2102703"/>
                </a:cubicBezTo>
                <a:cubicBezTo>
                  <a:pt x="210846" y="2080329"/>
                  <a:pt x="-60164" y="1950930"/>
                  <a:pt x="11687" y="1600528"/>
                </a:cubicBezTo>
                <a:close/>
              </a:path>
            </a:pathLst>
          </a:cu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1103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C9A9E574-362E-45D8-BDB8-34060F3B5360}"/>
              </a:ext>
            </a:extLst>
          </p:cNvPr>
          <p:cNvSpPr/>
          <p:nvPr/>
        </p:nvSpPr>
        <p:spPr>
          <a:xfrm>
            <a:off x="0" y="1477933"/>
            <a:ext cx="6062126" cy="4715478"/>
          </a:xfrm>
          <a:prstGeom prst="rect">
            <a:avLst/>
          </a:prstGeom>
          <a:blipFill rotWithShape="0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60000"/>
                      </a14:imgEffect>
                    </a14:imgLayer>
                  </a14:imgProps>
                </a:ext>
              </a:extLst>
            </a:blip>
            <a:stretch>
              <a:fillRect t="-422" r="-78"/>
            </a:stretch>
          </a:blip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AABB147-590D-43F3-A137-136CC4316666}"/>
              </a:ext>
            </a:extLst>
          </p:cNvPr>
          <p:cNvSpPr/>
          <p:nvPr/>
        </p:nvSpPr>
        <p:spPr>
          <a:xfrm>
            <a:off x="0" y="787750"/>
            <a:ext cx="85181" cy="6306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90B7AFF-019E-43A9-8402-1512889CC41D}"/>
              </a:ext>
            </a:extLst>
          </p:cNvPr>
          <p:cNvSpPr/>
          <p:nvPr/>
        </p:nvSpPr>
        <p:spPr>
          <a:xfrm>
            <a:off x="111033" y="787750"/>
            <a:ext cx="5840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6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安美計畫 友善社區在地安老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A1457C-261D-4BF4-B605-75A132913E5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33054" y="787671"/>
            <a:ext cx="4715478" cy="60960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D9DBB696-996E-4E05-95FA-D4BCCD49C5C1}"/>
              </a:ext>
            </a:extLst>
          </p:cNvPr>
          <p:cNvSpPr>
            <a:spLocks/>
          </p:cNvSpPr>
          <p:nvPr/>
        </p:nvSpPr>
        <p:spPr bwMode="auto">
          <a:xfrm rot="10800000">
            <a:off x="5664247" y="3429000"/>
            <a:ext cx="441325" cy="882371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6BD54AF7-0654-4349-BABE-8ABDBFEE6744}"/>
              </a:ext>
            </a:extLst>
          </p:cNvPr>
          <p:cNvSpPr>
            <a:spLocks/>
          </p:cNvSpPr>
          <p:nvPr/>
        </p:nvSpPr>
        <p:spPr bwMode="auto">
          <a:xfrm rot="10800000">
            <a:off x="5872640" y="3717086"/>
            <a:ext cx="165100" cy="330302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A592A91-A866-48EB-9271-89CAFD777667}"/>
              </a:ext>
            </a:extLst>
          </p:cNvPr>
          <p:cNvSpPr/>
          <p:nvPr/>
        </p:nvSpPr>
        <p:spPr>
          <a:xfrm>
            <a:off x="6210381" y="1731927"/>
            <a:ext cx="57367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TW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慈濟以老年生活的期望為目標</a:t>
            </a:r>
            <a:endParaRPr lang="en-US" altLang="zh-TW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從經濟補助到心靈關懷</a:t>
            </a:r>
            <a:endParaRPr lang="en-US" altLang="zh-TW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促進長者身體健康並經濟來源無虞建立長者自信安全的生活</a:t>
            </a:r>
            <a:endParaRPr lang="en-US" altLang="zh-TW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同時鼓勵參與社區活動</a:t>
            </a:r>
            <a:endParaRPr lang="en-US" altLang="zh-TW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推動圓夢計畫</a:t>
            </a:r>
            <a:endParaRPr lang="en-US" altLang="zh-TW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再展長者生命價值</a:t>
            </a:r>
          </a:p>
        </p:txBody>
      </p:sp>
      <p:pic>
        <p:nvPicPr>
          <p:cNvPr id="12" name="圖片 12" descr="一張含有 箭 的圖片&#10;&#10;自動產生的描述">
            <a:extLst>
              <a:ext uri="{FF2B5EF4-FFF2-40B4-BE49-F238E27FC236}">
                <a16:creationId xmlns:a16="http://schemas.microsoft.com/office/drawing/2014/main" id="{5C52DE4B-5037-4BF2-AC61-81DE6BFD5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909" y="172097"/>
            <a:ext cx="1219371" cy="1143601"/>
          </a:xfrm>
          <a:prstGeom prst="rect">
            <a:avLst/>
          </a:prstGeom>
        </p:spPr>
      </p:pic>
      <p:pic>
        <p:nvPicPr>
          <p:cNvPr id="13" name="圖片 14">
            <a:extLst>
              <a:ext uri="{FF2B5EF4-FFF2-40B4-BE49-F238E27FC236}">
                <a16:creationId xmlns:a16="http://schemas.microsoft.com/office/drawing/2014/main" id="{7892DAF3-E359-4A5A-B6C4-E70C05FE2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332779" y="523767"/>
            <a:ext cx="323629" cy="7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58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EC30A0A-E057-4189-B811-CC15D8EFC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" r="2191"/>
          <a:stretch/>
        </p:blipFill>
        <p:spPr>
          <a:xfrm>
            <a:off x="322082" y="590599"/>
            <a:ext cx="11547835" cy="40223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DB61080-5E03-4323-B71C-8948C3AE24F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7" y="2799761"/>
            <a:ext cx="5319860" cy="346763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8A7C886-E3BB-4831-9577-64976C7DF7E1}"/>
              </a:ext>
            </a:extLst>
          </p:cNvPr>
          <p:cNvSpPr/>
          <p:nvPr/>
        </p:nvSpPr>
        <p:spPr>
          <a:xfrm>
            <a:off x="6334812" y="335744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4000">
                <a:solidFill>
                  <a:srgbClr val="605D5D"/>
                </a:solidFill>
                <a:latin typeface="Source Sans Pro" panose="020B0503030403020204" pitchFamily="34" charset="0"/>
              </a:rPr>
              <a:t>執行成果：</a:t>
            </a:r>
            <a:br>
              <a:rPr lang="zh-TW" altLang="en-US" sz="4000"/>
            </a:br>
            <a:r>
              <a:rPr lang="en-US" altLang="zh-TW" sz="4000" b="1">
                <a:solidFill>
                  <a:srgbClr val="605D5D"/>
                </a:solidFill>
                <a:latin typeface="Source Sans Pro" panose="020B0503030403020204" pitchFamily="34" charset="0"/>
              </a:rPr>
              <a:t>1,427,966</a:t>
            </a:r>
            <a:r>
              <a:rPr lang="zh-TW" altLang="en-US" sz="4000">
                <a:solidFill>
                  <a:srgbClr val="605D5D"/>
                </a:solidFill>
                <a:latin typeface="Source Sans Pro" panose="020B0503030403020204" pitchFamily="34" charset="0"/>
              </a:rPr>
              <a:t> 人次受益</a:t>
            </a:r>
            <a:br>
              <a:rPr lang="zh-TW" altLang="en-US" sz="4000"/>
            </a:br>
            <a:r>
              <a:rPr lang="zh-TW" altLang="en-US" sz="4000">
                <a:solidFill>
                  <a:srgbClr val="605D5D"/>
                </a:solidFill>
                <a:latin typeface="Source Sans Pro" panose="020B0503030403020204" pitchFamily="34" charset="0"/>
              </a:rPr>
              <a:t>動員志工 </a:t>
            </a:r>
            <a:r>
              <a:rPr lang="en-US" altLang="zh-TW" sz="4000" b="1">
                <a:solidFill>
                  <a:srgbClr val="605D5D"/>
                </a:solidFill>
                <a:latin typeface="Source Sans Pro" panose="020B0503030403020204" pitchFamily="34" charset="0"/>
              </a:rPr>
              <a:t>9,176,299</a:t>
            </a:r>
            <a:r>
              <a:rPr lang="zh-TW" altLang="en-US" sz="4000">
                <a:solidFill>
                  <a:srgbClr val="605D5D"/>
                </a:solidFill>
                <a:latin typeface="Source Sans Pro" panose="020B0503030403020204" pitchFamily="34" charset="0"/>
              </a:rPr>
              <a:t> 人次</a:t>
            </a:r>
            <a:endParaRPr lang="zh-TW" altLang="en-US" sz="40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E20FB48-4942-4978-9414-59A162F2266D}"/>
              </a:ext>
            </a:extLst>
          </p:cNvPr>
          <p:cNvSpPr/>
          <p:nvPr/>
        </p:nvSpPr>
        <p:spPr>
          <a:xfrm>
            <a:off x="9682532" y="6380946"/>
            <a:ext cx="26288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 b="1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2500" b="1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年統計資料</a:t>
            </a:r>
            <a:endParaRPr lang="zh-TW" altLang="en-US" sz="2500" b="1" i="0">
              <a:solidFill>
                <a:schemeClr val="bg1">
                  <a:lumMod val="6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1754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46B95D3-3AD1-45A6-BFF9-ADA48EAFE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299" y="2845419"/>
            <a:ext cx="7211702" cy="403860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078A674-C463-49DC-8587-82753D1DB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8" t="2078"/>
          <a:stretch/>
        </p:blipFill>
        <p:spPr>
          <a:xfrm>
            <a:off x="0" y="2845419"/>
            <a:ext cx="4980298" cy="40386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C22EF02-7A62-49B0-8ED3-6C16CA1101BB}"/>
              </a:ext>
            </a:extLst>
          </p:cNvPr>
          <p:cNvSpPr/>
          <p:nvPr/>
        </p:nvSpPr>
        <p:spPr>
          <a:xfrm>
            <a:off x="207746" y="238955"/>
            <a:ext cx="367280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防跌倒、防孤老──</a:t>
            </a:r>
            <a:br>
              <a:rPr lang="zh-TW" altLang="en-US" sz="32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鄰里互助  安心扶老</a:t>
            </a:r>
          </a:p>
          <a:p>
            <a:pPr algn="just"/>
            <a:endParaRPr lang="zh-TW" altLang="en-US" sz="4400" b="1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FD60168-71E1-46FE-AF53-370D1BA38AD9}"/>
              </a:ext>
            </a:extLst>
          </p:cNvPr>
          <p:cNvSpPr/>
          <p:nvPr/>
        </p:nvSpPr>
        <p:spPr>
          <a:xfrm>
            <a:off x="0" y="338092"/>
            <a:ext cx="111760" cy="853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91949C3-0EE1-465A-AABD-FABB1AE49021}"/>
              </a:ext>
            </a:extLst>
          </p:cNvPr>
          <p:cNvSpPr/>
          <p:nvPr/>
        </p:nvSpPr>
        <p:spPr>
          <a:xfrm>
            <a:off x="680301" y="1550286"/>
            <a:ext cx="11056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居家環境老舊或是缺乏安全措施，往往是造成長者跌倒的主要原因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除了替長者裝扶手、整理環境，慈濟志工更透過定期關懷來安撫長者的心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從中發現需要關懷的族群，讓長者的晚年生活過得平安健康，共同守護咱的父母</a:t>
            </a:r>
          </a:p>
        </p:txBody>
      </p:sp>
    </p:spTree>
    <p:extLst>
      <p:ext uri="{BB962C8B-B14F-4D97-AF65-F5344CB8AC3E}">
        <p14:creationId xmlns:p14="http://schemas.microsoft.com/office/powerpoint/2010/main" val="1775758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DA0CF773-2DDB-4AE7-9548-8409C30CF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6788" y="1046374"/>
            <a:ext cx="5725212" cy="53983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80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歲清花奶奶年輕時因青光眼導致失明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但仍獨力將女兒撫養長大。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隨著年紀漸長，奶奶腳力也大不如前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即使扶著牆也常因地板濕滑而跌倒。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慈濟志工接獲通知後立即到家評估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奶奶跟志工說「上廁所起坐因為沒有支撐點，眼睛又看不見，所以常覺得很吃力。」</a:t>
            </a:r>
            <a:b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經評估後，決定在廁所加裝安全扶手、修繕屋頂及打造無障礙坡道。</a:t>
            </a:r>
            <a:b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清花奶奶開心地試用，並且特別戴上太陽眼鏡，說要讓志工拍美美的照片。</a:t>
            </a:r>
            <a:endParaRPr lang="zh-CN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https://uploads-ssl.webflow.com/62be560f357a20a12fcf7d55/62cfe0313a1a614bd19c39db_20211222.jpg">
            <a:extLst>
              <a:ext uri="{FF2B5EF4-FFF2-40B4-BE49-F238E27FC236}">
                <a16:creationId xmlns:a16="http://schemas.microsoft.com/office/drawing/2014/main" id="{B1C5EEA2-BEE7-4F4D-9B05-D941AA5FB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6373"/>
            <a:ext cx="6466788" cy="539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9DD2ABD-36D9-4607-A5F8-89A5750CCDC0}"/>
              </a:ext>
            </a:extLst>
          </p:cNvPr>
          <p:cNvSpPr/>
          <p:nvPr/>
        </p:nvSpPr>
        <p:spPr>
          <a:xfrm>
            <a:off x="131975" y="413251"/>
            <a:ext cx="7366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「我做夢都沒想過有這麼棒的扶手可以用！」</a:t>
            </a: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72AD8D85-BDFF-4F6A-8948-C48F235B2EC3}"/>
              </a:ext>
            </a:extLst>
          </p:cNvPr>
          <p:cNvSpPr>
            <a:spLocks/>
          </p:cNvSpPr>
          <p:nvPr/>
        </p:nvSpPr>
        <p:spPr bwMode="auto">
          <a:xfrm rot="10800000">
            <a:off x="6025463" y="3429000"/>
            <a:ext cx="441325" cy="882371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C76F8A30-CA08-47EA-BC89-EE858B135D76}"/>
              </a:ext>
            </a:extLst>
          </p:cNvPr>
          <p:cNvSpPr>
            <a:spLocks/>
          </p:cNvSpPr>
          <p:nvPr/>
        </p:nvSpPr>
        <p:spPr bwMode="auto">
          <a:xfrm rot="10800000">
            <a:off x="6189652" y="3733483"/>
            <a:ext cx="165100" cy="330302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19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AF8FB002-E8B3-4575-94C4-3041A12D42A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0" r="16694"/>
          <a:stretch/>
        </p:blipFill>
        <p:spPr bwMode="auto">
          <a:xfrm>
            <a:off x="0" y="1812939"/>
            <a:ext cx="6471302" cy="4276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A6D58F9-8069-467C-9A5A-04E7A4E02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001" y="1816642"/>
            <a:ext cx="5880998" cy="427307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121AB53-2417-4852-B8B2-9B198657C1BB}"/>
              </a:ext>
            </a:extLst>
          </p:cNvPr>
          <p:cNvSpPr/>
          <p:nvPr/>
        </p:nvSpPr>
        <p:spPr>
          <a:xfrm>
            <a:off x="246971" y="230293"/>
            <a:ext cx="60116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弱勢家庭關懷 扶您一把</a:t>
            </a:r>
            <a:endParaRPr lang="en-US" altLang="zh-TW" sz="4400" b="0" i="0">
              <a:solidFill>
                <a:schemeClr val="accent2">
                  <a:lumMod val="7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B3F5397-E2F5-4826-9EC0-B2FD38F1C693}"/>
              </a:ext>
            </a:extLst>
          </p:cNvPr>
          <p:cNvSpPr/>
          <p:nvPr/>
        </p:nvSpPr>
        <p:spPr>
          <a:xfrm>
            <a:off x="0" y="118794"/>
            <a:ext cx="111760" cy="853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3D904E8-43C8-42C7-8D36-FD6B9C97804A}"/>
              </a:ext>
            </a:extLst>
          </p:cNvPr>
          <p:cNvSpPr/>
          <p:nvPr/>
        </p:nvSpPr>
        <p:spPr>
          <a:xfrm>
            <a:off x="719806" y="1092466"/>
            <a:ext cx="51866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b="1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慈濟修繕 讓「家」成為堅固的依靠</a:t>
            </a:r>
          </a:p>
        </p:txBody>
      </p:sp>
      <p:pic>
        <p:nvPicPr>
          <p:cNvPr id="7" name="圖形 6" descr="房屋">
            <a:extLst>
              <a:ext uri="{FF2B5EF4-FFF2-40B4-BE49-F238E27FC236}">
                <a16:creationId xmlns:a16="http://schemas.microsoft.com/office/drawing/2014/main" id="{A9DEBDB6-C49E-42D8-AEB2-6B819CCB3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2887" y="910111"/>
            <a:ext cx="612297" cy="612297"/>
          </a:xfrm>
          <a:prstGeom prst="rect">
            <a:avLst/>
          </a:prstGeom>
        </p:spPr>
      </p:pic>
      <p:sp>
        <p:nvSpPr>
          <p:cNvPr id="11" name="Freeform 17">
            <a:extLst>
              <a:ext uri="{FF2B5EF4-FFF2-40B4-BE49-F238E27FC236}">
                <a16:creationId xmlns:a16="http://schemas.microsoft.com/office/drawing/2014/main" id="{C2C73B0E-06A8-45A7-991A-27AF2BEE7A29}"/>
              </a:ext>
            </a:extLst>
          </p:cNvPr>
          <p:cNvSpPr>
            <a:spLocks/>
          </p:cNvSpPr>
          <p:nvPr/>
        </p:nvSpPr>
        <p:spPr bwMode="auto">
          <a:xfrm rot="10800000">
            <a:off x="5906486" y="3429000"/>
            <a:ext cx="441325" cy="882371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5B67E21B-FB2C-483D-BD7D-5FC2A211CF19}"/>
              </a:ext>
            </a:extLst>
          </p:cNvPr>
          <p:cNvSpPr>
            <a:spLocks/>
          </p:cNvSpPr>
          <p:nvPr/>
        </p:nvSpPr>
        <p:spPr bwMode="auto">
          <a:xfrm rot="10800000">
            <a:off x="6089404" y="3695416"/>
            <a:ext cx="165100" cy="330302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內容版面配置區 3">
            <a:extLst>
              <a:ext uri="{FF2B5EF4-FFF2-40B4-BE49-F238E27FC236}">
                <a16:creationId xmlns:a16="http://schemas.microsoft.com/office/drawing/2014/main" id="{949264BE-737C-4BC2-A8C6-31AF61968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2955">
            <a:off x="6502680" y="400345"/>
            <a:ext cx="4893655" cy="308185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1DEBE38-A583-4040-988F-5F25289ABAE5}"/>
              </a:ext>
            </a:extLst>
          </p:cNvPr>
          <p:cNvSpPr/>
          <p:nvPr/>
        </p:nvSpPr>
        <p:spPr>
          <a:xfrm>
            <a:off x="6621466" y="2541275"/>
            <a:ext cx="5093519" cy="2714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5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5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慈濟修繕</a:t>
            </a:r>
            <a:r>
              <a:rPr lang="en-US" altLang="zh-TW" sz="25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zh-TW" altLang="en-US" sz="25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走入偏鄉、走入弱勢家庭</a:t>
            </a:r>
            <a:endParaRPr lang="en-US" altLang="zh-TW" sz="2500" b="1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5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25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25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2500" b="1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5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修繕一個個破損老舊、漏水的房子</a:t>
            </a:r>
            <a:endParaRPr lang="en-US" altLang="zh-TW" sz="2500" b="1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5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量身打造</a:t>
            </a:r>
            <a:r>
              <a:rPr lang="en-US" altLang="zh-TW" sz="25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2312</a:t>
            </a:r>
            <a:r>
              <a:rPr lang="zh-TW" altLang="en-US" sz="25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個堅固「家」</a:t>
            </a:r>
          </a:p>
        </p:txBody>
      </p:sp>
    </p:spTree>
    <p:extLst>
      <p:ext uri="{BB962C8B-B14F-4D97-AF65-F5344CB8AC3E}">
        <p14:creationId xmlns:p14="http://schemas.microsoft.com/office/powerpoint/2010/main" val="2273043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A9F5EE4A-C7BA-4131-93B7-25933BA10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5882"/>
            <a:ext cx="12192000" cy="56089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pic>
        <p:nvPicPr>
          <p:cNvPr id="4098" name="Picture 2" descr="https://uploads-ssl.webflow.com/62be560f357a20a12fcf7d55/62cff172b191826cef266887_P50.jpg">
            <a:extLst>
              <a:ext uri="{FF2B5EF4-FFF2-40B4-BE49-F238E27FC236}">
                <a16:creationId xmlns:a16="http://schemas.microsoft.com/office/drawing/2014/main" id="{0E575A25-25F5-4752-94AB-4B0B2DB4B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r="3860"/>
          <a:stretch/>
        </p:blipFill>
        <p:spPr bwMode="auto">
          <a:xfrm>
            <a:off x="-35" y="1536578"/>
            <a:ext cx="6369378" cy="398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4C89738-B8FB-4FB6-977F-38930AFE2BEF}"/>
              </a:ext>
            </a:extLst>
          </p:cNvPr>
          <p:cNvSpPr/>
          <p:nvPr/>
        </p:nvSpPr>
        <p:spPr>
          <a:xfrm>
            <a:off x="6595915" y="2329968"/>
            <a:ext cx="3057247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慈濟輔具平台　</a:t>
            </a:r>
            <a:br>
              <a:rPr lang="zh-TW" altLang="en-US" sz="32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讓行動無礙</a:t>
            </a:r>
          </a:p>
          <a:p>
            <a:pPr algn="just"/>
            <a:endParaRPr lang="zh-TW" altLang="en-US" sz="3200" b="1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zh-TW" altLang="en-US" sz="4400" b="1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AD60177-F037-40E1-9CCB-538D320E73B2}"/>
              </a:ext>
            </a:extLst>
          </p:cNvPr>
          <p:cNvSpPr/>
          <p:nvPr/>
        </p:nvSpPr>
        <p:spPr>
          <a:xfrm>
            <a:off x="6340176" y="2445234"/>
            <a:ext cx="111760" cy="853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A84A55-4178-4879-8649-854285E79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114" y="3693235"/>
            <a:ext cx="5904886" cy="1809751"/>
          </a:xfrm>
          <a:prstGeom prst="rect">
            <a:avLst/>
          </a:prstGeom>
        </p:spPr>
      </p:pic>
      <p:pic>
        <p:nvPicPr>
          <p:cNvPr id="6" name="圖形 5" descr="坐輪椅的人">
            <a:extLst>
              <a:ext uri="{FF2B5EF4-FFF2-40B4-BE49-F238E27FC236}">
                <a16:creationId xmlns:a16="http://schemas.microsoft.com/office/drawing/2014/main" id="{FF206614-58F2-4778-A5E7-47488D035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771522" y="2318994"/>
            <a:ext cx="1641384" cy="141244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9712DBB-5600-4DCA-AC0F-381536EE353B}"/>
              </a:ext>
            </a:extLst>
          </p:cNvPr>
          <p:cNvSpPr/>
          <p:nvPr/>
        </p:nvSpPr>
        <p:spPr>
          <a:xfrm>
            <a:off x="9682532" y="6380946"/>
            <a:ext cx="26288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 b="1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2500" b="1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年統計資料</a:t>
            </a:r>
            <a:endParaRPr lang="zh-TW" altLang="en-US" sz="2500" b="1" i="0">
              <a:solidFill>
                <a:schemeClr val="bg1">
                  <a:lumMod val="6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1436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5F35816-3306-49BC-A81B-9F2C4E820927}"/>
              </a:ext>
            </a:extLst>
          </p:cNvPr>
          <p:cNvSpPr/>
          <p:nvPr/>
        </p:nvSpPr>
        <p:spPr>
          <a:xfrm>
            <a:off x="111760" y="474625"/>
            <a:ext cx="634019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環保輔具平台　背後志工滿滿用心</a:t>
            </a:r>
          </a:p>
          <a:p>
            <a:pPr algn="just"/>
            <a:endParaRPr lang="zh-TW" altLang="en-US" sz="3200" b="1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zh-TW" altLang="en-US" sz="4400" b="1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8AEAADD-8B5F-42BA-901F-69086D72D2E4}"/>
              </a:ext>
            </a:extLst>
          </p:cNvPr>
          <p:cNvSpPr/>
          <p:nvPr/>
        </p:nvSpPr>
        <p:spPr>
          <a:xfrm>
            <a:off x="0" y="338092"/>
            <a:ext cx="111760" cy="853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 descr="https://uploads-ssl.webflow.com/62be560f357a20a12fcf7d55/62cff34c9b9e4191d4ab374e_A2551618.jpg">
            <a:extLst>
              <a:ext uri="{FF2B5EF4-FFF2-40B4-BE49-F238E27FC236}">
                <a16:creationId xmlns:a16="http://schemas.microsoft.com/office/drawing/2014/main" id="{2A57BCC3-BD55-4C47-BF87-3175189E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300"/>
            <a:ext cx="6825006" cy="471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7C3D59D2-9845-4F73-A629-93B18089FD5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86260" y="752039"/>
            <a:ext cx="4715478" cy="60960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D218C01D-87F7-4761-93F3-D8402DBABE10}"/>
              </a:ext>
            </a:extLst>
          </p:cNvPr>
          <p:cNvSpPr>
            <a:spLocks/>
          </p:cNvSpPr>
          <p:nvPr/>
        </p:nvSpPr>
        <p:spPr bwMode="auto">
          <a:xfrm rot="10800000">
            <a:off x="5717453" y="3393368"/>
            <a:ext cx="441325" cy="882371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A88355CA-DFD1-4CCF-992E-AC1869E1AF67}"/>
              </a:ext>
            </a:extLst>
          </p:cNvPr>
          <p:cNvSpPr>
            <a:spLocks/>
          </p:cNvSpPr>
          <p:nvPr/>
        </p:nvSpPr>
        <p:spPr bwMode="auto">
          <a:xfrm rot="10800000">
            <a:off x="5925846" y="3681454"/>
            <a:ext cx="165100" cy="330302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711C67F-DCF8-4B4F-8E02-1281C7AAECC5}"/>
              </a:ext>
            </a:extLst>
          </p:cNvPr>
          <p:cNvSpPr/>
          <p:nvPr/>
        </p:nvSpPr>
        <p:spPr>
          <a:xfrm>
            <a:off x="6275643" y="1219811"/>
            <a:ext cx="573671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TW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看到電動醫療床送到家裡，老奶奶不可置信地說「感謝主！謝謝你們！主佑你們一路平安。」</a:t>
            </a: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b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東縣金峰鄉居民以排灣族、魯凱族原住民為主，當地居民多數務農，年輕人多半在外縣市工作，人口以長者居多，許多長者行動不便或是長期臥床，但輔具取得不易，金峰鄉公所向慈濟環保輔具平台提出需求，慈濟送去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台二手電動醫療床，讓有需求的長者可以安心使用。</a:t>
            </a:r>
          </a:p>
        </p:txBody>
      </p:sp>
    </p:spTree>
    <p:extLst>
      <p:ext uri="{BB962C8B-B14F-4D97-AF65-F5344CB8AC3E}">
        <p14:creationId xmlns:p14="http://schemas.microsoft.com/office/powerpoint/2010/main" val="971763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5F35816-3306-49BC-A81B-9F2C4E820927}"/>
              </a:ext>
            </a:extLst>
          </p:cNvPr>
          <p:cNvSpPr/>
          <p:nvPr/>
        </p:nvSpPr>
        <p:spPr>
          <a:xfrm>
            <a:off x="111760" y="474625"/>
            <a:ext cx="634019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環保輔具平台　背後志工滿滿用心</a:t>
            </a:r>
          </a:p>
          <a:p>
            <a:pPr algn="just"/>
            <a:endParaRPr lang="zh-TW" altLang="en-US" sz="3200" b="1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zh-TW" altLang="en-US" sz="4400" b="1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8AEAADD-8B5F-42BA-901F-69086D72D2E4}"/>
              </a:ext>
            </a:extLst>
          </p:cNvPr>
          <p:cNvSpPr/>
          <p:nvPr/>
        </p:nvSpPr>
        <p:spPr>
          <a:xfrm>
            <a:off x="0" y="338092"/>
            <a:ext cx="111760" cy="853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C3D59D2-9845-4F73-A629-93B18089FD5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24260" y="637019"/>
            <a:ext cx="5822534" cy="651294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D218C01D-87F7-4761-93F3-D8402DBABE10}"/>
              </a:ext>
            </a:extLst>
          </p:cNvPr>
          <p:cNvSpPr>
            <a:spLocks/>
          </p:cNvSpPr>
          <p:nvPr/>
        </p:nvSpPr>
        <p:spPr bwMode="auto">
          <a:xfrm rot="10800000">
            <a:off x="5717453" y="3393368"/>
            <a:ext cx="441325" cy="882371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A88355CA-DFD1-4CCF-992E-AC1869E1AF67}"/>
              </a:ext>
            </a:extLst>
          </p:cNvPr>
          <p:cNvSpPr>
            <a:spLocks/>
          </p:cNvSpPr>
          <p:nvPr/>
        </p:nvSpPr>
        <p:spPr bwMode="auto">
          <a:xfrm rot="10800000">
            <a:off x="5925846" y="3681454"/>
            <a:ext cx="165100" cy="330302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711C67F-DCF8-4B4F-8E02-1281C7AAECC5}"/>
              </a:ext>
            </a:extLst>
          </p:cNvPr>
          <p:cNvSpPr/>
          <p:nvPr/>
        </p:nvSpPr>
        <p:spPr>
          <a:xfrm>
            <a:off x="5894582" y="766248"/>
            <a:ext cx="6175281" cy="60631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altLang="zh-TW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97歲獨居的畢阿嬤，2021年12月因病住院，護理師向慈濟申請輔具，輔具平台志工經家訪了解送輔具動線。</a:t>
            </a:r>
            <a:r>
              <a:rPr lang="zh-TW" sz="2400">
                <a:solidFill>
                  <a:schemeClr val="bg1"/>
                </a:solidFill>
                <a:latin typeface="Microsoft JhengHei"/>
                <a:ea typeface="Microsoft JhengHei"/>
              </a:rPr>
              <a:t>志工發現獨居已久的阿嬤封閉起自己的心，不願接受幫助</a:t>
            </a:r>
            <a:r>
              <a:rPr lang="zh-TW" altLang="en-US" sz="2400">
                <a:solidFill>
                  <a:schemeClr val="bg1"/>
                </a:solidFill>
                <a:latin typeface="Microsoft JhengHei"/>
                <a:ea typeface="Microsoft JhengHei"/>
              </a:rPr>
              <a:t>。</a:t>
            </a:r>
            <a:endParaRPr lang="zh-TW" altLang="en-US">
              <a:solidFill>
                <a:schemeClr val="bg1"/>
              </a:solidFill>
              <a:latin typeface="Calibri" panose="020F0502020204030204"/>
              <a:ea typeface="新細明體"/>
              <a:cs typeface="Calibri"/>
            </a:endParaRPr>
          </a:p>
          <a:p>
            <a:pPr algn="ctr"/>
            <a:endParaRPr lang="zh-TW" altLang="en-US" sz="2400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r>
              <a:rPr lang="zh-TW" sz="2400">
                <a:solidFill>
                  <a:schemeClr val="bg1"/>
                </a:solidFill>
                <a:latin typeface="Microsoft JhengHei"/>
                <a:ea typeface="Microsoft JhengHei"/>
              </a:rPr>
              <a:t>詢問鄰里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，得知里長長期關懷獨居的阿嬤，為了使命必達，志工拜訪里長說明</a:t>
            </a:r>
            <a:r>
              <a:rPr lang="zh-TW" sz="2400">
                <a:solidFill>
                  <a:schemeClr val="bg1"/>
                </a:solidFill>
                <a:latin typeface="Microsoft JhengHei"/>
                <a:ea typeface="Microsoft JhengHei"/>
              </a:rPr>
              <a:t>阿嬤有家人，只是</a:t>
            </a:r>
            <a:r>
              <a:rPr lang="zh-TW" altLang="en-US" sz="2400">
                <a:solidFill>
                  <a:schemeClr val="bg1"/>
                </a:solidFill>
                <a:latin typeface="Microsoft JhengHei"/>
                <a:ea typeface="Microsoft JhengHei"/>
              </a:rPr>
              <a:t>已</a:t>
            </a:r>
            <a:r>
              <a:rPr lang="zh-TW" sz="2400">
                <a:solidFill>
                  <a:schemeClr val="bg1"/>
                </a:solidFill>
                <a:latin typeface="Microsoft JhengHei"/>
                <a:ea typeface="Microsoft JhengHei"/>
              </a:rPr>
              <a:t>習慣一個人生活，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里長肯定慈濟志工關懷阿嬤，同意受邀一起送病床到阿嬤家。阿嬤因無力打掃，志工想幫忙清掃，但阿嬤無法信任陌生人...志工不厭其煩三天兩頭探望關心阿嬤，終於阿</a:t>
            </a:r>
            <a:r>
              <a:rPr lang="zh-TW" sz="2400">
                <a:solidFill>
                  <a:schemeClr val="bg1"/>
                </a:solidFill>
                <a:latin typeface="Microsoft JhengHei"/>
                <a:ea typeface="Microsoft JhengHei"/>
              </a:rPr>
              <a:t>嬤打開心房。</a:t>
            </a:r>
            <a:endParaRPr lang="zh-TW">
              <a:solidFill>
                <a:schemeClr val="bg1"/>
              </a:solidFill>
              <a:ea typeface="新細明體"/>
              <a:cs typeface="Calibri"/>
            </a:endParaRPr>
          </a:p>
          <a:p>
            <a:pPr algn="ctr"/>
            <a:endParaRPr lang="zh-TW" sz="2400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五月慈濟人及阿嬤的外曾孫女</a:t>
            </a:r>
            <a:r>
              <a:rPr lang="zh-TW" sz="2400">
                <a:solidFill>
                  <a:schemeClr val="bg1"/>
                </a:solidFill>
                <a:latin typeface="Microsoft JhengHei"/>
                <a:ea typeface="Microsoft JhengHei"/>
              </a:rPr>
              <a:t>邀里長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一起幫阿嬤過母親節，至今志工持續關懷半年多。</a:t>
            </a:r>
            <a:endParaRPr lang="zh-TW">
              <a:solidFill>
                <a:schemeClr val="bg1"/>
              </a:solidFill>
            </a:endParaRPr>
          </a:p>
        </p:txBody>
      </p:sp>
      <p:pic>
        <p:nvPicPr>
          <p:cNvPr id="2" name="圖片 4" descr="一張含有 室內, 個人, 寢具 的圖片&#10;&#10;自動產生的描述">
            <a:extLst>
              <a:ext uri="{FF2B5EF4-FFF2-40B4-BE49-F238E27FC236}">
                <a16:creationId xmlns:a16="http://schemas.microsoft.com/office/drawing/2014/main" id="{4BAD73CC-E96F-A007-B6FA-2442424EC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90" y="1078028"/>
            <a:ext cx="4655388" cy="3106054"/>
          </a:xfrm>
          <a:prstGeom prst="rect">
            <a:avLst/>
          </a:prstGeom>
        </p:spPr>
      </p:pic>
      <p:pic>
        <p:nvPicPr>
          <p:cNvPr id="11" name="圖片 13" descr="一張含有 凌亂 的圖片&#10;&#10;自動產生的描述">
            <a:extLst>
              <a:ext uri="{FF2B5EF4-FFF2-40B4-BE49-F238E27FC236}">
                <a16:creationId xmlns:a16="http://schemas.microsoft.com/office/drawing/2014/main" id="{10A98FF8-929E-E33C-F7FB-CC51CE44E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390" y="4331507"/>
            <a:ext cx="2412521" cy="1797680"/>
          </a:xfrm>
          <a:prstGeom prst="rect">
            <a:avLst/>
          </a:prstGeom>
        </p:spPr>
      </p:pic>
      <p:pic>
        <p:nvPicPr>
          <p:cNvPr id="13" name="圖片 12" descr="一張含有 室外 的圖片&#10;&#10;自動產生的描述">
            <a:extLst>
              <a:ext uri="{FF2B5EF4-FFF2-40B4-BE49-F238E27FC236}">
                <a16:creationId xmlns:a16="http://schemas.microsoft.com/office/drawing/2014/main" id="{7F9BC921-B80A-165E-A262-A5CD9C65A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75" y="4329910"/>
            <a:ext cx="2743200" cy="205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15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s-ssl.webflow.com/62be560f357a20a12fcf7d55/62d000c024f840340cc4ce35_A2452194.jpg">
            <a:extLst>
              <a:ext uri="{FF2B5EF4-FFF2-40B4-BE49-F238E27FC236}">
                <a16:creationId xmlns:a16="http://schemas.microsoft.com/office/drawing/2014/main" id="{389531FA-473F-4017-93D0-4116CCB8F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6" r="6566"/>
          <a:stretch/>
        </p:blipFill>
        <p:spPr bwMode="auto">
          <a:xfrm>
            <a:off x="-1" y="1442299"/>
            <a:ext cx="5886953" cy="471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5F35816-3306-49BC-A81B-9F2C4E820927}"/>
              </a:ext>
            </a:extLst>
          </p:cNvPr>
          <p:cNvSpPr/>
          <p:nvPr/>
        </p:nvSpPr>
        <p:spPr>
          <a:xfrm>
            <a:off x="143018" y="474625"/>
            <a:ext cx="627768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強化照護功能　長照 </a:t>
            </a:r>
            <a:r>
              <a:rPr lang="en-US" altLang="zh-TW" sz="32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ALL IN ONE</a:t>
            </a:r>
          </a:p>
          <a:p>
            <a:pPr algn="just"/>
            <a:endParaRPr lang="zh-TW" altLang="en-US" sz="3200" b="1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zh-TW" altLang="en-US" sz="4400" b="1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8AEAADD-8B5F-42BA-901F-69086D72D2E4}"/>
              </a:ext>
            </a:extLst>
          </p:cNvPr>
          <p:cNvSpPr/>
          <p:nvPr/>
        </p:nvSpPr>
        <p:spPr>
          <a:xfrm>
            <a:off x="0" y="338092"/>
            <a:ext cx="111760" cy="853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C3D59D2-9845-4F73-A629-93B18089FD5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674748" y="640527"/>
            <a:ext cx="4715478" cy="631902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D218C01D-87F7-4761-93F3-D8402DBABE10}"/>
              </a:ext>
            </a:extLst>
          </p:cNvPr>
          <p:cNvSpPr>
            <a:spLocks/>
          </p:cNvSpPr>
          <p:nvPr/>
        </p:nvSpPr>
        <p:spPr bwMode="auto">
          <a:xfrm rot="10800000">
            <a:off x="5445627" y="3502709"/>
            <a:ext cx="441325" cy="882371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A88355CA-DFD1-4CCF-992E-AC1869E1AF67}"/>
              </a:ext>
            </a:extLst>
          </p:cNvPr>
          <p:cNvSpPr>
            <a:spLocks/>
          </p:cNvSpPr>
          <p:nvPr/>
        </p:nvSpPr>
        <p:spPr bwMode="auto">
          <a:xfrm rot="10800000">
            <a:off x="5654020" y="3790795"/>
            <a:ext cx="165100" cy="330302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711C67F-DCF8-4B4F-8E02-1281C7AAECC5}"/>
              </a:ext>
            </a:extLst>
          </p:cNvPr>
          <p:cNvSpPr/>
          <p:nvPr/>
        </p:nvSpPr>
        <p:spPr>
          <a:xfrm>
            <a:off x="5886952" y="1682524"/>
            <a:ext cx="6319027" cy="42165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altLang="zh-TW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為強化一站式整合服務功能並落實在社區推動「長照</a:t>
            </a:r>
            <a:r>
              <a:rPr lang="en-US" altLang="zh-TW" sz="2400" dirty="0">
                <a:solidFill>
                  <a:schemeClr val="bg1"/>
                </a:solidFill>
                <a:latin typeface="微軟正黑體"/>
                <a:ea typeface="微軟正黑體"/>
              </a:rPr>
              <a:t>ALL </a:t>
            </a:r>
            <a:r>
              <a:rPr lang="en-US" altLang="zh-TW" sz="2400" dirty="0" err="1">
                <a:solidFill>
                  <a:schemeClr val="bg1"/>
                </a:solidFill>
                <a:latin typeface="微軟正黑體"/>
                <a:ea typeface="微軟正黑體"/>
              </a:rPr>
              <a:t>inOne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」服務宗旨</a:t>
            </a:r>
            <a:endParaRPr lang="en-US" altLang="zh-TW" sz="24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algn="ctr"/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慈濟在陸續在全省各地靜思堂成立日照中心</a:t>
            </a:r>
            <a:endParaRPr lang="en-US" altLang="zh-TW" sz="24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algn="ctr"/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整合長照</a:t>
            </a:r>
            <a:r>
              <a:rPr lang="en-US" altLang="zh-TW" sz="2400" dirty="0">
                <a:solidFill>
                  <a:schemeClr val="bg1"/>
                </a:solidFill>
                <a:latin typeface="微軟正黑體"/>
                <a:ea typeface="微軟正黑體"/>
              </a:rPr>
              <a:t>ABC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資源</a:t>
            </a:r>
            <a:endParaRPr lang="en-US" altLang="zh-TW" sz="24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algn="ctr"/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讓社區民眾直接在靜思堂、志業園區</a:t>
            </a: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就能找到所需的服務與諮詢，</a:t>
            </a: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包括居家長照諮詢、服務媒合及需求評估計畫</a:t>
            </a: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並在蘆洲靜思堂設有「銀光咖啡館」</a:t>
            </a: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提供長輩各項健康促進活動</a:t>
            </a: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預防延緩失能運動、共餐活動</a:t>
            </a:r>
          </a:p>
        </p:txBody>
      </p:sp>
    </p:spTree>
    <p:extLst>
      <p:ext uri="{BB962C8B-B14F-4D97-AF65-F5344CB8AC3E}">
        <p14:creationId xmlns:p14="http://schemas.microsoft.com/office/powerpoint/2010/main" val="3736443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46C535E5-7F9C-4CC0-8217-AE2D9A674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79" y="826554"/>
            <a:ext cx="11189618" cy="584762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EF54FBB-3B9B-4933-8FBD-3D04B1C5B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2"/>
          <a:stretch/>
        </p:blipFill>
        <p:spPr>
          <a:xfrm>
            <a:off x="942680" y="1060192"/>
            <a:ext cx="10030120" cy="539213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B7424AF-34B1-4706-B498-ADD769A8F491}"/>
              </a:ext>
            </a:extLst>
          </p:cNvPr>
          <p:cNvSpPr/>
          <p:nvPr/>
        </p:nvSpPr>
        <p:spPr>
          <a:xfrm>
            <a:off x="55540" y="103957"/>
            <a:ext cx="4698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44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社區慈善關懷行動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9F1186E-B741-4350-809F-765E759A7F74}"/>
              </a:ext>
            </a:extLst>
          </p:cNvPr>
          <p:cNvSpPr/>
          <p:nvPr/>
        </p:nvSpPr>
        <p:spPr>
          <a:xfrm>
            <a:off x="-340" y="57113"/>
            <a:ext cx="111760" cy="853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439DC19-7615-4AD3-915F-86B869126FE6}"/>
              </a:ext>
            </a:extLst>
          </p:cNvPr>
          <p:cNvSpPr/>
          <p:nvPr/>
        </p:nvSpPr>
        <p:spPr>
          <a:xfrm>
            <a:off x="9503424" y="6308049"/>
            <a:ext cx="26288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 b="1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2500" b="1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年統計資料</a:t>
            </a:r>
            <a:endParaRPr lang="zh-TW" altLang="en-US" sz="2500" b="1" i="0">
              <a:solidFill>
                <a:schemeClr val="bg1">
                  <a:lumMod val="6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4441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F0DC6E1A-4107-483B-AB79-99FDA6C22A9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76522" y="731727"/>
            <a:ext cx="4734955" cy="60960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9044AF4-1677-4C58-815E-C971874E4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249"/>
            <a:ext cx="6095999" cy="473495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A3FAE6C-AB01-434F-B2EC-D6817A1B5DDB}"/>
              </a:ext>
            </a:extLst>
          </p:cNvPr>
          <p:cNvSpPr/>
          <p:nvPr/>
        </p:nvSpPr>
        <p:spPr>
          <a:xfrm>
            <a:off x="283707" y="192163"/>
            <a:ext cx="26981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28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推動慈善農業</a:t>
            </a:r>
            <a:endParaRPr lang="en-US" altLang="zh-TW" sz="280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8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住青年安穩生計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3EF5AAD-01D4-41B5-8BBA-0B0A47AD189A}"/>
              </a:ext>
            </a:extLst>
          </p:cNvPr>
          <p:cNvSpPr/>
          <p:nvPr/>
        </p:nvSpPr>
        <p:spPr>
          <a:xfrm>
            <a:off x="-35903" y="361596"/>
            <a:ext cx="71805" cy="6152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D0ABD1E-F4CD-4ABD-87FE-55D416DC64F5}"/>
              </a:ext>
            </a:extLst>
          </p:cNvPr>
          <p:cNvSpPr/>
          <p:nvPr/>
        </p:nvSpPr>
        <p:spPr>
          <a:xfrm>
            <a:off x="6095999" y="2071567"/>
            <a:ext cx="6201934" cy="34163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慈濟以「改善經濟收入、復育大地及青農返鄉」為慈善農業做目標。</a:t>
            </a: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在花蓮成立了</a:t>
            </a:r>
            <a:r>
              <a:rPr lang="en-US" altLang="zh-TW" sz="2400" dirty="0">
                <a:solidFill>
                  <a:schemeClr val="bg1"/>
                </a:solidFill>
                <a:latin typeface="微軟正黑體"/>
                <a:ea typeface="微軟正黑體"/>
              </a:rPr>
              <a:t>5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個產銷班，並提供專業輔導</a:t>
            </a:r>
            <a:endParaRPr lang="en-US" altLang="zh-TW" sz="24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豐濱鄉雜糧產銷班班長黃榮輝則說：</a:t>
            </a: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「豐濱鄉</a:t>
            </a:r>
            <a:r>
              <a:rPr lang="en-US" altLang="zh-TW" sz="2400" dirty="0">
                <a:solidFill>
                  <a:schemeClr val="bg1"/>
                </a:solidFill>
                <a:latin typeface="微軟正黑體"/>
                <a:ea typeface="微軟正黑體"/>
              </a:rPr>
              <a:t>82%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左右以上是屬於弱勢家庭子女</a:t>
            </a:r>
            <a:endParaRPr lang="en-US" altLang="zh-TW" sz="24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要如何改善我們這邊的環境？</a:t>
            </a: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    在因緣之下，慈濟提供力物力，指導我們</a:t>
            </a:r>
            <a:endParaRPr lang="en-US" altLang="zh-TW" sz="24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提供耕耘機、鋼筋的支架。」</a:t>
            </a: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59A7248-2725-466F-9744-BA86B62E64F4}"/>
              </a:ext>
            </a:extLst>
          </p:cNvPr>
          <p:cNvSpPr/>
          <p:nvPr/>
        </p:nvSpPr>
        <p:spPr>
          <a:xfrm>
            <a:off x="3755886" y="45690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農友曾文沖先生說「感謝慈濟幫助我們，在東海岸種印加果的產品，所以讓我們在鄉下有經濟的收入</a:t>
            </a:r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</a:rPr>
              <a:t>。</a:t>
            </a:r>
            <a:r>
              <a:rPr lang="zh-TW" altLang="en-US" sz="2000" b="1"/>
              <a:t>」</a:t>
            </a:r>
            <a:endPara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形 12" descr="農夫">
            <a:extLst>
              <a:ext uri="{FF2B5EF4-FFF2-40B4-BE49-F238E27FC236}">
                <a16:creationId xmlns:a16="http://schemas.microsoft.com/office/drawing/2014/main" id="{A91EE773-CAC4-4603-8864-D869C37C2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7999" y="456899"/>
            <a:ext cx="707887" cy="707887"/>
          </a:xfrm>
          <a:prstGeom prst="rect">
            <a:avLst/>
          </a:prstGeom>
        </p:spPr>
      </p:pic>
      <p:sp>
        <p:nvSpPr>
          <p:cNvPr id="12" name="Freeform 17">
            <a:extLst>
              <a:ext uri="{FF2B5EF4-FFF2-40B4-BE49-F238E27FC236}">
                <a16:creationId xmlns:a16="http://schemas.microsoft.com/office/drawing/2014/main" id="{4887EEF3-1916-4381-8663-400DE661153D}"/>
              </a:ext>
            </a:extLst>
          </p:cNvPr>
          <p:cNvSpPr>
            <a:spLocks/>
          </p:cNvSpPr>
          <p:nvPr/>
        </p:nvSpPr>
        <p:spPr bwMode="auto">
          <a:xfrm rot="10800000">
            <a:off x="5654674" y="3972535"/>
            <a:ext cx="441325" cy="882371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Freeform 20">
            <a:extLst>
              <a:ext uri="{FF2B5EF4-FFF2-40B4-BE49-F238E27FC236}">
                <a16:creationId xmlns:a16="http://schemas.microsoft.com/office/drawing/2014/main" id="{BAEE144E-4A84-4912-A246-0877ADA56BF1}"/>
              </a:ext>
            </a:extLst>
          </p:cNvPr>
          <p:cNvSpPr>
            <a:spLocks/>
          </p:cNvSpPr>
          <p:nvPr/>
        </p:nvSpPr>
        <p:spPr bwMode="auto">
          <a:xfrm rot="10800000">
            <a:off x="5863067" y="4260621"/>
            <a:ext cx="165100" cy="330302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981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1C5A487-04B2-4C64-9245-FA070857D98F}"/>
              </a:ext>
            </a:extLst>
          </p:cNvPr>
          <p:cNvSpPr/>
          <p:nvPr/>
        </p:nvSpPr>
        <p:spPr>
          <a:xfrm>
            <a:off x="163147" y="299543"/>
            <a:ext cx="65325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44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寒冬送暖 離鄉背井不孤單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587CB15-7359-4CFD-BFCA-A1BE2327DBD6}"/>
              </a:ext>
            </a:extLst>
          </p:cNvPr>
          <p:cNvSpPr/>
          <p:nvPr/>
        </p:nvSpPr>
        <p:spPr>
          <a:xfrm>
            <a:off x="-340" y="215544"/>
            <a:ext cx="111760" cy="853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4A35998-951E-4485-ADCC-91F4A6510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" y="1355025"/>
            <a:ext cx="6840111" cy="4906575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45BF25A2-FE44-4C0D-BB5E-4BF845DF279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964168" y="980973"/>
            <a:ext cx="4906575" cy="56546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B01A4ED4-7435-473A-9A79-DF69DA6503DA}"/>
              </a:ext>
            </a:extLst>
          </p:cNvPr>
          <p:cNvSpPr>
            <a:spLocks/>
          </p:cNvSpPr>
          <p:nvPr/>
        </p:nvSpPr>
        <p:spPr bwMode="auto">
          <a:xfrm rot="10800000">
            <a:off x="6180559" y="3811069"/>
            <a:ext cx="409375" cy="914353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Freeform 20">
            <a:extLst>
              <a:ext uri="{FF2B5EF4-FFF2-40B4-BE49-F238E27FC236}">
                <a16:creationId xmlns:a16="http://schemas.microsoft.com/office/drawing/2014/main" id="{2ACCCC8B-CB5C-4405-926B-AED834E4FA7B}"/>
              </a:ext>
            </a:extLst>
          </p:cNvPr>
          <p:cNvSpPr>
            <a:spLocks/>
          </p:cNvSpPr>
          <p:nvPr/>
        </p:nvSpPr>
        <p:spPr bwMode="auto">
          <a:xfrm rot="10800000">
            <a:off x="6404927" y="4097109"/>
            <a:ext cx="153147" cy="342274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11004D1-DF0D-4640-961C-9E1431D1B621}"/>
              </a:ext>
            </a:extLst>
          </p:cNvPr>
          <p:cNvSpPr/>
          <p:nvPr/>
        </p:nvSpPr>
        <p:spPr>
          <a:xfrm>
            <a:off x="6695705" y="1621568"/>
            <a:ext cx="55490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根據漁業署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年統計資料，臺灣境外雇用漁工人數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20,138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人，其中印尼、菲律賓、越南籍漁工人數約占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91%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。外籍漁工多數經濟狀況不佳面對離鄉背井的孤單之外，還需面對辛苦又危險的海上作業。</a:t>
            </a:r>
            <a:b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寒冬時節，慈濟以「跨宗教慈善合作、政府與民間共善」的模式，提供禦寒保暖外套、毛帽、厚毛毯、厚襪子等物資，讓北海岸、東北角海岸等之外籍漁工等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3248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人次，在寒冬中感受到被關心和照顧的溫暖。</a:t>
            </a:r>
          </a:p>
        </p:txBody>
      </p:sp>
    </p:spTree>
    <p:extLst>
      <p:ext uri="{BB962C8B-B14F-4D97-AF65-F5344CB8AC3E}">
        <p14:creationId xmlns:p14="http://schemas.microsoft.com/office/powerpoint/2010/main" val="3228948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E5A5AB2D-E81C-44C2-BE06-197BE6B9C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91" y="1536570"/>
            <a:ext cx="10906811" cy="459085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83B10A1-007D-452A-9942-88AF7F281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24" y="1970202"/>
            <a:ext cx="10039546" cy="382728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5759C10-DA71-4805-8E44-B7D277FB5678}"/>
              </a:ext>
            </a:extLst>
          </p:cNvPr>
          <p:cNvSpPr/>
          <p:nvPr/>
        </p:nvSpPr>
        <p:spPr>
          <a:xfrm>
            <a:off x="131706" y="453615"/>
            <a:ext cx="5570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28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跨宗教慈善合作、政府與民間共善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21CD0B1-9736-4655-A377-B180DB618EDB}"/>
              </a:ext>
            </a:extLst>
          </p:cNvPr>
          <p:cNvSpPr/>
          <p:nvPr/>
        </p:nvSpPr>
        <p:spPr>
          <a:xfrm>
            <a:off x="7622" y="361596"/>
            <a:ext cx="71805" cy="6152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 descr="乾杯">
            <a:extLst>
              <a:ext uri="{FF2B5EF4-FFF2-40B4-BE49-F238E27FC236}">
                <a16:creationId xmlns:a16="http://schemas.microsoft.com/office/drawing/2014/main" id="{C84F3431-0EC9-4B97-B6A0-AC5E235F5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799" y="3388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82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B4EF5C5-BFA6-4141-AF35-CBE512B49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7383" y="3560895"/>
            <a:ext cx="6015062" cy="30561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060BC88-9DE8-4EE0-8A95-40BBD4937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7358" y="339365"/>
            <a:ext cx="6045087" cy="302488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53F2853-4F27-405C-A39F-EF15D2DB2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5" y="3619652"/>
            <a:ext cx="5405531" cy="299739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A40C4D7-6754-4D8A-B53E-C1F671482AF1}"/>
              </a:ext>
            </a:extLst>
          </p:cNvPr>
          <p:cNvSpPr/>
          <p:nvPr/>
        </p:nvSpPr>
        <p:spPr>
          <a:xfrm>
            <a:off x="5937205" y="454565"/>
            <a:ext cx="6045088" cy="2794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雲林徐爺爺家，姊妹倆的父親因病往生</a:t>
            </a: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年邁爺爺靠補助，負擔她們的生活費及學費， 五十多年的老房子非常簡陋</a:t>
            </a: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祖孫三個人擠一 張床，沒有寫功課的地方強風竄入鐵皮加蓋的廁所，冷到無法洗澡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FC02D09-7C7B-47D9-BA6F-806689FFA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4" y="339365"/>
            <a:ext cx="5382266" cy="3089635"/>
          </a:xfrm>
          <a:prstGeom prst="rect">
            <a:avLst/>
          </a:prstGeom>
        </p:spPr>
      </p:pic>
      <p:sp>
        <p:nvSpPr>
          <p:cNvPr id="8" name="Freeform 17">
            <a:extLst>
              <a:ext uri="{FF2B5EF4-FFF2-40B4-BE49-F238E27FC236}">
                <a16:creationId xmlns:a16="http://schemas.microsoft.com/office/drawing/2014/main" id="{F09CDF88-EB37-4336-89B1-5FD2B183F359}"/>
              </a:ext>
            </a:extLst>
          </p:cNvPr>
          <p:cNvSpPr>
            <a:spLocks/>
          </p:cNvSpPr>
          <p:nvPr/>
        </p:nvSpPr>
        <p:spPr bwMode="auto">
          <a:xfrm rot="10800000">
            <a:off x="5439486" y="4569642"/>
            <a:ext cx="441325" cy="1169976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862A780E-5DD0-4915-9599-195BFE94CEE8}"/>
              </a:ext>
            </a:extLst>
          </p:cNvPr>
          <p:cNvSpPr>
            <a:spLocks/>
          </p:cNvSpPr>
          <p:nvPr/>
        </p:nvSpPr>
        <p:spPr bwMode="auto">
          <a:xfrm rot="10800000">
            <a:off x="5436058" y="1576609"/>
            <a:ext cx="441325" cy="1227724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CA98CC8A-24A7-4C19-88BE-E710C451906E}"/>
              </a:ext>
            </a:extLst>
          </p:cNvPr>
          <p:cNvSpPr>
            <a:spLocks/>
          </p:cNvSpPr>
          <p:nvPr/>
        </p:nvSpPr>
        <p:spPr bwMode="auto">
          <a:xfrm rot="10961419">
            <a:off x="5672071" y="4966566"/>
            <a:ext cx="165100" cy="437963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Freeform 20">
            <a:extLst>
              <a:ext uri="{FF2B5EF4-FFF2-40B4-BE49-F238E27FC236}">
                <a16:creationId xmlns:a16="http://schemas.microsoft.com/office/drawing/2014/main" id="{B1EA6DDF-3FD0-4F27-893B-D19A9C05ABE7}"/>
              </a:ext>
            </a:extLst>
          </p:cNvPr>
          <p:cNvSpPr>
            <a:spLocks/>
          </p:cNvSpPr>
          <p:nvPr/>
        </p:nvSpPr>
        <p:spPr bwMode="auto">
          <a:xfrm rot="10800000">
            <a:off x="5627431" y="1960679"/>
            <a:ext cx="165100" cy="459580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7693EA8-2FD7-4098-999E-B07A94227F0C}"/>
              </a:ext>
            </a:extLst>
          </p:cNvPr>
          <p:cNvSpPr/>
          <p:nvPr/>
        </p:nvSpPr>
        <p:spPr>
          <a:xfrm>
            <a:off x="6069757" y="3691726"/>
            <a:ext cx="5405531" cy="2794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心疼爺孫三人長期生活破舊的家中， 志工動員了志工清出了六車的垃圾，</a:t>
            </a:r>
            <a:endParaRPr lang="en-US" altLang="zh-TW" sz="2400" b="1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接著為住家改頭換面，全新的衛浴，</a:t>
            </a:r>
            <a:endParaRPr lang="en-US" altLang="zh-TW" sz="2400" b="1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冬天洗澡不怕感冒， 志工提供新冰箱以及耐用的床鋪、書桌並定期關懷</a:t>
            </a:r>
          </a:p>
        </p:txBody>
      </p:sp>
    </p:spTree>
    <p:extLst>
      <p:ext uri="{BB962C8B-B14F-4D97-AF65-F5344CB8AC3E}">
        <p14:creationId xmlns:p14="http://schemas.microsoft.com/office/powerpoint/2010/main" val="3897727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F7C7A577-0F93-4BF1-925F-EA82F3B08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348032"/>
            <a:ext cx="5960219" cy="49962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A9E06C3-4A45-49F0-93BB-8D071F1AA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24" y="1348032"/>
            <a:ext cx="5843956" cy="49962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C1CBE56-45A4-4BDB-B450-E1EACA8E4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9" y="1694468"/>
            <a:ext cx="5304149" cy="43246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3B8CAC9-97B4-4B2C-A867-69D542D684D2}"/>
              </a:ext>
            </a:extLst>
          </p:cNvPr>
          <p:cNvSpPr/>
          <p:nvPr/>
        </p:nvSpPr>
        <p:spPr>
          <a:xfrm>
            <a:off x="172824" y="313040"/>
            <a:ext cx="67590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生活艱難仍在</a:t>
            </a:r>
            <a:endParaRPr lang="en-US" altLang="zh-TW" sz="250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5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至少擁有可以遮風避雨的家，更安心繼續努力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EA5D1DB-D45E-4040-824B-18B14E86A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495" y="1694468"/>
            <a:ext cx="5203596" cy="432464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1F9B9AD-334E-4651-BD8B-DF8718BA6B87}"/>
              </a:ext>
            </a:extLst>
          </p:cNvPr>
          <p:cNvSpPr/>
          <p:nvPr/>
        </p:nvSpPr>
        <p:spPr>
          <a:xfrm>
            <a:off x="0" y="390473"/>
            <a:ext cx="71805" cy="6152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019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1060ECA0-F8A4-415A-9105-16DB13C3E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8492" y="1020686"/>
            <a:ext cx="5623507" cy="53257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33E5D34-E614-44A9-87E2-730FC6401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81" y="1020686"/>
            <a:ext cx="6634480" cy="532579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EA10349-27F6-4EC0-9515-1A87BB841B2C}"/>
              </a:ext>
            </a:extLst>
          </p:cNvPr>
          <p:cNvSpPr/>
          <p:nvPr/>
        </p:nvSpPr>
        <p:spPr>
          <a:xfrm>
            <a:off x="0" y="353427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5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二十二天修繕工程  十寶有自己的家了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BC225EE-D3CC-49B5-BF9C-B140868C1BC6}"/>
              </a:ext>
            </a:extLst>
          </p:cNvPr>
          <p:cNvSpPr/>
          <p:nvPr/>
        </p:nvSpPr>
        <p:spPr>
          <a:xfrm>
            <a:off x="6738648" y="1284452"/>
            <a:ext cx="5831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花蓮卓溪鄉崙山部落，有一家</a:t>
            </a:r>
            <a:r>
              <a:rPr lang="en-US" altLang="zh-TW" sz="2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2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口和</a:t>
            </a:r>
            <a:endParaRPr lang="en-US" altLang="zh-TW" sz="240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五個家庭總共</a:t>
            </a:r>
            <a:r>
              <a:rPr lang="en-US" altLang="zh-TW" sz="2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</a:t>
            </a:r>
            <a:r>
              <a:rPr lang="zh-TW" altLang="en-US" sz="2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 住在</a:t>
            </a:r>
            <a:r>
              <a:rPr lang="en-US" altLang="zh-TW" sz="2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坪的房子裡</a:t>
            </a:r>
            <a:endParaRPr lang="en-US" altLang="zh-TW" sz="240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家中只有一間廁所 小朋友還要睡在車上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724BBE-D401-41BE-B4B4-D4906CFABB04}"/>
              </a:ext>
            </a:extLst>
          </p:cNvPr>
          <p:cNvSpPr/>
          <p:nvPr/>
        </p:nvSpPr>
        <p:spPr>
          <a:xfrm>
            <a:off x="6738648" y="2582640"/>
            <a:ext cx="5103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</a:t>
            </a:r>
            <a:r>
              <a:rPr lang="zh-TW" altLang="en-US" sz="2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歲的媽媽，總共生了十個小孩</a:t>
            </a:r>
            <a:endParaRPr lang="en-US" altLang="zh-TW" sz="240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先生因為身體狀況，無法外出工作</a:t>
            </a:r>
            <a:endParaRPr lang="en-US" altLang="zh-TW" sz="240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十個孩子沒有臥室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B13DCF7-6292-4EFC-84BD-897C06703F67}"/>
              </a:ext>
            </a:extLst>
          </p:cNvPr>
          <p:cNvSpPr/>
          <p:nvPr/>
        </p:nvSpPr>
        <p:spPr>
          <a:xfrm>
            <a:off x="6738648" y="3948877"/>
            <a:ext cx="5557518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慈濟決定協助修繕林太太在娘家的舊宅改善林家的居住生活問題</a:t>
            </a:r>
            <a:endParaRPr lang="en-US" altLang="zh-TW" sz="240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>
                <a:solidFill>
                  <a:srgbClr val="333333"/>
                </a:solidFill>
                <a:latin typeface="微軟正黑體"/>
                <a:ea typeface="微軟正黑體"/>
              </a:rPr>
              <a:t>22</a:t>
            </a:r>
            <a:r>
              <a:rPr lang="zh-TW" altLang="en-US" sz="2400">
                <a:solidFill>
                  <a:srgbClr val="333333"/>
                </a:solidFill>
                <a:latin typeface="微軟正黑體"/>
                <a:ea typeface="微軟正黑體"/>
              </a:rPr>
              <a:t>天的修繕工程，以慈濟安美計畫為地基，全家人精神樑柱</a:t>
            </a:r>
            <a:endParaRPr lang="en-US" altLang="zh-TW" sz="2400">
              <a:solidFill>
                <a:srgbClr val="333333"/>
              </a:solidFill>
              <a:latin typeface="微軟正黑體"/>
              <a:ea typeface="微軟正黑體"/>
            </a:endParaRPr>
          </a:p>
          <a:p>
            <a:r>
              <a:rPr lang="zh-TW" altLang="en-US" sz="2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就是希望營造一個比較溫暖溫馨</a:t>
            </a:r>
            <a:endParaRPr lang="en-US" altLang="zh-TW" sz="240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小孩子可以讀書可以安心成長的環境</a:t>
            </a:r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E7E941D0-5761-4ABA-8E66-8DF982932B39}"/>
              </a:ext>
            </a:extLst>
          </p:cNvPr>
          <p:cNvSpPr>
            <a:spLocks/>
          </p:cNvSpPr>
          <p:nvPr/>
        </p:nvSpPr>
        <p:spPr bwMode="auto">
          <a:xfrm rot="10800000">
            <a:off x="6297323" y="3782969"/>
            <a:ext cx="441325" cy="882371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BA198CA1-CA6C-407C-A6ED-3421E11F5279}"/>
              </a:ext>
            </a:extLst>
          </p:cNvPr>
          <p:cNvSpPr>
            <a:spLocks/>
          </p:cNvSpPr>
          <p:nvPr/>
        </p:nvSpPr>
        <p:spPr bwMode="auto">
          <a:xfrm rot="10800000">
            <a:off x="6461512" y="4087452"/>
            <a:ext cx="165100" cy="330302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87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0747A9-D840-4FB1-8C41-220781EF7CD8}"/>
              </a:ext>
            </a:extLst>
          </p:cNvPr>
          <p:cNvSpPr/>
          <p:nvPr/>
        </p:nvSpPr>
        <p:spPr>
          <a:xfrm>
            <a:off x="167273" y="386868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44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新住民關懷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993819A-7EBD-4F2B-A51F-C350970CA95F}"/>
              </a:ext>
            </a:extLst>
          </p:cNvPr>
          <p:cNvSpPr/>
          <p:nvPr/>
        </p:nvSpPr>
        <p:spPr>
          <a:xfrm>
            <a:off x="0" y="306159"/>
            <a:ext cx="111760" cy="853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3" name="Group 12">
            <a:extLst>
              <a:ext uri="{FF2B5EF4-FFF2-40B4-BE49-F238E27FC236}">
                <a16:creationId xmlns:a16="http://schemas.microsoft.com/office/drawing/2014/main" id="{2B56E7A6-B08C-4BA8-83DE-8BE5615F5A73}"/>
              </a:ext>
            </a:extLst>
          </p:cNvPr>
          <p:cNvGrpSpPr/>
          <p:nvPr/>
        </p:nvGrpSpPr>
        <p:grpSpPr>
          <a:xfrm>
            <a:off x="420019" y="3556665"/>
            <a:ext cx="3156298" cy="983394"/>
            <a:chOff x="635753" y="4348909"/>
            <a:chExt cx="2724550" cy="650630"/>
          </a:xfrm>
        </p:grpSpPr>
        <p:sp>
          <p:nvSpPr>
            <p:cNvPr id="34" name="Rectangle 3">
              <a:extLst>
                <a:ext uri="{FF2B5EF4-FFF2-40B4-BE49-F238E27FC236}">
                  <a16:creationId xmlns:a16="http://schemas.microsoft.com/office/drawing/2014/main" id="{644D4942-84E1-41BC-A287-B56D7CCB71B2}"/>
                </a:ext>
              </a:extLst>
            </p:cNvPr>
            <p:cNvSpPr/>
            <p:nvPr/>
          </p:nvSpPr>
          <p:spPr>
            <a:xfrm>
              <a:off x="635753" y="4348909"/>
              <a:ext cx="2724550" cy="6506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F424D2A2-1DB2-485A-80D2-FA9B6EC3F50F}"/>
                </a:ext>
              </a:extLst>
            </p:cNvPr>
            <p:cNvSpPr/>
            <p:nvPr/>
          </p:nvSpPr>
          <p:spPr>
            <a:xfrm>
              <a:off x="635753" y="4348909"/>
              <a:ext cx="598584" cy="65063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TextBox 30">
              <a:extLst>
                <a:ext uri="{FF2B5EF4-FFF2-40B4-BE49-F238E27FC236}">
                  <a16:creationId xmlns:a16="http://schemas.microsoft.com/office/drawing/2014/main" id="{A4D0FB8A-0246-4FF2-BC13-A2B105F4FCFF}"/>
                </a:ext>
              </a:extLst>
            </p:cNvPr>
            <p:cNvSpPr txBox="1"/>
            <p:nvPr/>
          </p:nvSpPr>
          <p:spPr>
            <a:xfrm>
              <a:off x="1563113" y="4403738"/>
              <a:ext cx="1269156" cy="509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4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安 貧</a:t>
              </a:r>
              <a:endParaRPr lang="en-GB" sz="4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2B5758EA-1D5A-442E-A2A9-5294266ABCBE}"/>
              </a:ext>
            </a:extLst>
          </p:cNvPr>
          <p:cNvGrpSpPr/>
          <p:nvPr/>
        </p:nvGrpSpPr>
        <p:grpSpPr>
          <a:xfrm>
            <a:off x="4369441" y="2619366"/>
            <a:ext cx="3156298" cy="983394"/>
            <a:chOff x="3371451" y="3516923"/>
            <a:chExt cx="2724550" cy="65063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8" name="Rectangle 7">
              <a:extLst>
                <a:ext uri="{FF2B5EF4-FFF2-40B4-BE49-F238E27FC236}">
                  <a16:creationId xmlns:a16="http://schemas.microsoft.com/office/drawing/2014/main" id="{FA377282-F358-4B32-9F37-16B38B6A8DDB}"/>
                </a:ext>
              </a:extLst>
            </p:cNvPr>
            <p:cNvSpPr/>
            <p:nvPr/>
          </p:nvSpPr>
          <p:spPr>
            <a:xfrm>
              <a:off x="3371451" y="3516923"/>
              <a:ext cx="2724550" cy="65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Rectangle 8">
              <a:extLst>
                <a:ext uri="{FF2B5EF4-FFF2-40B4-BE49-F238E27FC236}">
                  <a16:creationId xmlns:a16="http://schemas.microsoft.com/office/drawing/2014/main" id="{D3F9D571-A469-4E08-A32B-449E168C9C38}"/>
                </a:ext>
              </a:extLst>
            </p:cNvPr>
            <p:cNvSpPr/>
            <p:nvPr/>
          </p:nvSpPr>
          <p:spPr>
            <a:xfrm>
              <a:off x="3371451" y="3516923"/>
              <a:ext cx="598585" cy="6506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TextBox 34">
              <a:extLst>
                <a:ext uri="{FF2B5EF4-FFF2-40B4-BE49-F238E27FC236}">
                  <a16:creationId xmlns:a16="http://schemas.microsoft.com/office/drawing/2014/main" id="{D0EF6781-E107-4EFE-A5A1-46E0BEFF5010}"/>
                </a:ext>
              </a:extLst>
            </p:cNvPr>
            <p:cNvSpPr txBox="1"/>
            <p:nvPr/>
          </p:nvSpPr>
          <p:spPr>
            <a:xfrm>
              <a:off x="4425303" y="3582737"/>
              <a:ext cx="1269156" cy="5090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TW" altLang="en-US" sz="44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脫 貧</a:t>
              </a:r>
              <a:endParaRPr lang="en-GB" sz="4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1" name="Arc 38">
            <a:extLst>
              <a:ext uri="{FF2B5EF4-FFF2-40B4-BE49-F238E27FC236}">
                <a16:creationId xmlns:a16="http://schemas.microsoft.com/office/drawing/2014/main" id="{20566B29-C80D-4B7E-A895-38EA10FA7B57}"/>
              </a:ext>
            </a:extLst>
          </p:cNvPr>
          <p:cNvSpPr/>
          <p:nvPr/>
        </p:nvSpPr>
        <p:spPr>
          <a:xfrm rot="13012773">
            <a:off x="3326073" y="1925272"/>
            <a:ext cx="1641063" cy="1587135"/>
          </a:xfrm>
          <a:prstGeom prst="arc">
            <a:avLst>
              <a:gd name="adj1" fmla="val 16200000"/>
              <a:gd name="adj2" fmla="val 7397034"/>
            </a:avLst>
          </a:prstGeom>
          <a:ln w="12700">
            <a:solidFill>
              <a:schemeClr val="accent1"/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5023" tIns="32511" rIns="65023" bIns="32511" rtlCol="0" anchor="ctr"/>
          <a:lstStyle/>
          <a:p>
            <a:pPr algn="just">
              <a:lnSpc>
                <a:spcPct val="150000"/>
              </a:lnSpc>
            </a:pPr>
            <a:endParaRPr lang="en-GB" sz="7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Arc 38">
            <a:extLst>
              <a:ext uri="{FF2B5EF4-FFF2-40B4-BE49-F238E27FC236}">
                <a16:creationId xmlns:a16="http://schemas.microsoft.com/office/drawing/2014/main" id="{B78A570B-828F-443A-9103-2D9F36774FAF}"/>
              </a:ext>
            </a:extLst>
          </p:cNvPr>
          <p:cNvSpPr/>
          <p:nvPr/>
        </p:nvSpPr>
        <p:spPr>
          <a:xfrm rot="12893411">
            <a:off x="6960366" y="971930"/>
            <a:ext cx="1641063" cy="1587135"/>
          </a:xfrm>
          <a:prstGeom prst="arc">
            <a:avLst>
              <a:gd name="adj1" fmla="val 16200000"/>
              <a:gd name="adj2" fmla="val 7096491"/>
            </a:avLst>
          </a:prstGeom>
          <a:ln w="12700">
            <a:solidFill>
              <a:schemeClr val="accent1"/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5023" tIns="32511" rIns="65023" bIns="32511" rtlCol="0" anchor="ctr"/>
          <a:lstStyle/>
          <a:p>
            <a:pPr algn="just">
              <a:lnSpc>
                <a:spcPct val="150000"/>
              </a:lnSpc>
            </a:pPr>
            <a:endParaRPr lang="en-GB" sz="7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3" name="Group 12">
            <a:extLst>
              <a:ext uri="{FF2B5EF4-FFF2-40B4-BE49-F238E27FC236}">
                <a16:creationId xmlns:a16="http://schemas.microsoft.com/office/drawing/2014/main" id="{A17DFAC8-E3C4-400C-834F-599D0F47E7B9}"/>
              </a:ext>
            </a:extLst>
          </p:cNvPr>
          <p:cNvGrpSpPr/>
          <p:nvPr/>
        </p:nvGrpSpPr>
        <p:grpSpPr>
          <a:xfrm>
            <a:off x="8213113" y="1531281"/>
            <a:ext cx="3611433" cy="983394"/>
            <a:chOff x="635753" y="4348909"/>
            <a:chExt cx="2724550" cy="650630"/>
          </a:xfrm>
        </p:grpSpPr>
        <p:sp>
          <p:nvSpPr>
            <p:cNvPr id="44" name="Rectangle 3">
              <a:extLst>
                <a:ext uri="{FF2B5EF4-FFF2-40B4-BE49-F238E27FC236}">
                  <a16:creationId xmlns:a16="http://schemas.microsoft.com/office/drawing/2014/main" id="{25B79DAC-5F54-43EB-B916-95FD64BF6FDC}"/>
                </a:ext>
              </a:extLst>
            </p:cNvPr>
            <p:cNvSpPr/>
            <p:nvPr/>
          </p:nvSpPr>
          <p:spPr>
            <a:xfrm>
              <a:off x="635753" y="4348909"/>
              <a:ext cx="2724550" cy="6506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Rectangle 4">
              <a:extLst>
                <a:ext uri="{FF2B5EF4-FFF2-40B4-BE49-F238E27FC236}">
                  <a16:creationId xmlns:a16="http://schemas.microsoft.com/office/drawing/2014/main" id="{64E6945B-5D7F-4BE2-840C-A19343697DEA}"/>
                </a:ext>
              </a:extLst>
            </p:cNvPr>
            <p:cNvSpPr/>
            <p:nvPr/>
          </p:nvSpPr>
          <p:spPr>
            <a:xfrm>
              <a:off x="635753" y="4348909"/>
              <a:ext cx="598584" cy="65063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TextBox 30">
              <a:extLst>
                <a:ext uri="{FF2B5EF4-FFF2-40B4-BE49-F238E27FC236}">
                  <a16:creationId xmlns:a16="http://schemas.microsoft.com/office/drawing/2014/main" id="{AE3306E1-8BDB-43A7-8774-FB5E03CAB47B}"/>
                </a:ext>
              </a:extLst>
            </p:cNvPr>
            <p:cNvSpPr txBox="1"/>
            <p:nvPr/>
          </p:nvSpPr>
          <p:spPr>
            <a:xfrm>
              <a:off x="1363984" y="4430175"/>
              <a:ext cx="1957932" cy="509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4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幫助他人</a:t>
              </a:r>
              <a:endParaRPr lang="en-GB" sz="4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65715B56-437C-4049-A992-DB3D4C05C647}"/>
              </a:ext>
            </a:extLst>
          </p:cNvPr>
          <p:cNvSpPr/>
          <p:nvPr/>
        </p:nvSpPr>
        <p:spPr>
          <a:xfrm>
            <a:off x="211587" y="1149844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自立脫貧過程</a:t>
            </a:r>
          </a:p>
        </p:txBody>
      </p:sp>
      <p:pic>
        <p:nvPicPr>
          <p:cNvPr id="49" name="圖形 48" descr="握手">
            <a:extLst>
              <a:ext uri="{FF2B5EF4-FFF2-40B4-BE49-F238E27FC236}">
                <a16:creationId xmlns:a16="http://schemas.microsoft.com/office/drawing/2014/main" id="{60694888-26EE-4B8D-9E00-374F673B4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3994" y="1632680"/>
            <a:ext cx="914400" cy="914400"/>
          </a:xfrm>
          <a:prstGeom prst="rect">
            <a:avLst/>
          </a:prstGeom>
        </p:spPr>
      </p:pic>
      <p:pic>
        <p:nvPicPr>
          <p:cNvPr id="50" name="圖形 49" descr="跑步">
            <a:extLst>
              <a:ext uri="{FF2B5EF4-FFF2-40B4-BE49-F238E27FC236}">
                <a16:creationId xmlns:a16="http://schemas.microsoft.com/office/drawing/2014/main" id="{A26BC94B-8901-47C6-9437-57DA1A63A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90219">
            <a:off x="1151892" y="1930394"/>
            <a:ext cx="1745225" cy="1719874"/>
          </a:xfrm>
          <a:prstGeom prst="rect">
            <a:avLst/>
          </a:prstGeom>
        </p:spPr>
      </p:pic>
      <p:pic>
        <p:nvPicPr>
          <p:cNvPr id="51" name="圖形 50" descr="張開手">
            <a:extLst>
              <a:ext uri="{FF2B5EF4-FFF2-40B4-BE49-F238E27FC236}">
                <a16:creationId xmlns:a16="http://schemas.microsoft.com/office/drawing/2014/main" id="{2A38BF1C-9072-45BE-8E02-3CC3FB0AB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0410" y="3811622"/>
            <a:ext cx="914400" cy="914400"/>
          </a:xfrm>
          <a:prstGeom prst="rect">
            <a:avLst/>
          </a:prstGeom>
        </p:spPr>
      </p:pic>
      <p:pic>
        <p:nvPicPr>
          <p:cNvPr id="52" name="圖形 51" descr="愛心">
            <a:extLst>
              <a:ext uri="{FF2B5EF4-FFF2-40B4-BE49-F238E27FC236}">
                <a16:creationId xmlns:a16="http://schemas.microsoft.com/office/drawing/2014/main" id="{679AF626-5DEC-4F50-9267-1CD0F7BB83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8974" y="3602760"/>
            <a:ext cx="587503" cy="587503"/>
          </a:xfrm>
          <a:prstGeom prst="rect">
            <a:avLst/>
          </a:prstGeom>
        </p:spPr>
      </p:pic>
      <p:pic>
        <p:nvPicPr>
          <p:cNvPr id="53" name="圖形 52" descr="錢">
            <a:extLst>
              <a:ext uri="{FF2B5EF4-FFF2-40B4-BE49-F238E27FC236}">
                <a16:creationId xmlns:a16="http://schemas.microsoft.com/office/drawing/2014/main" id="{C1901590-67C7-4885-A4CD-9CE304952C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20344" y="2653863"/>
            <a:ext cx="914400" cy="914400"/>
          </a:xfrm>
          <a:prstGeom prst="rect">
            <a:avLst/>
          </a:prstGeom>
        </p:spPr>
      </p:pic>
      <p:sp>
        <p:nvSpPr>
          <p:cNvPr id="54" name="Text Box 30">
            <a:extLst>
              <a:ext uri="{FF2B5EF4-FFF2-40B4-BE49-F238E27FC236}">
                <a16:creationId xmlns:a16="http://schemas.microsoft.com/office/drawing/2014/main" id="{A2A3EB30-F22D-4EC0-9856-31DA6C0D771E}"/>
              </a:ext>
            </a:extLst>
          </p:cNvPr>
          <p:cNvSpPr txBox="1"/>
          <p:nvPr/>
        </p:nvSpPr>
        <p:spPr>
          <a:xfrm>
            <a:off x="278009" y="4667516"/>
            <a:ext cx="3570832" cy="180361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3400" b="1">
                <a:solidFill>
                  <a:schemeClr val="accent1">
                    <a:lumMod val="50000"/>
                  </a:schemeClr>
                </a:solidFill>
                <a:latin typeface="Microsoft JhengHei"/>
                <a:ea typeface="Microsoft JhengHei"/>
              </a:rPr>
              <a:t>    訪視照顧戶</a:t>
            </a:r>
            <a:endParaRPr lang="en-US" altLang="zh-TW" sz="3400" b="1">
              <a:solidFill>
                <a:schemeClr val="accent1">
                  <a:lumMod val="50000"/>
                </a:schemeClr>
              </a:solidFill>
              <a:latin typeface="Microsoft JhengHei"/>
              <a:ea typeface="Microsoft JhengHe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3400" b="1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建立良好信任關係</a:t>
            </a:r>
            <a:endParaRPr lang="en-US" altLang="zh-TW" sz="3400" b="1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5" name="Text Box 30">
            <a:extLst>
              <a:ext uri="{FF2B5EF4-FFF2-40B4-BE49-F238E27FC236}">
                <a16:creationId xmlns:a16="http://schemas.microsoft.com/office/drawing/2014/main" id="{85BD5111-CADB-498E-8CB3-70612EAF27F0}"/>
              </a:ext>
            </a:extLst>
          </p:cNvPr>
          <p:cNvSpPr txBox="1"/>
          <p:nvPr/>
        </p:nvSpPr>
        <p:spPr>
          <a:xfrm>
            <a:off x="4160990" y="3767485"/>
            <a:ext cx="3873290" cy="180361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3400" b="1">
                <a:solidFill>
                  <a:schemeClr val="accent1">
                    <a:lumMod val="50000"/>
                  </a:schemeClr>
                </a:solidFill>
                <a:latin typeface="Microsoft JhengHei"/>
                <a:ea typeface="Microsoft JhengHei"/>
              </a:rPr>
              <a:t>提供經濟物資補助</a:t>
            </a:r>
            <a:endParaRPr lang="en-US" altLang="zh-TW" sz="3400" b="1">
              <a:solidFill>
                <a:schemeClr val="accent1">
                  <a:lumMod val="50000"/>
                </a:schemeClr>
              </a:solidFill>
              <a:latin typeface="Microsoft JhengHei"/>
              <a:ea typeface="Microsoft JhengHe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3400" b="1">
                <a:solidFill>
                  <a:schemeClr val="accent1">
                    <a:lumMod val="50000"/>
                  </a:schemeClr>
                </a:solidFill>
                <a:latin typeface="Microsoft JhengHei"/>
                <a:ea typeface="Microsoft JhengHei"/>
              </a:rPr>
              <a:t>輔導尋找一技之長</a:t>
            </a:r>
            <a:endParaRPr lang="en-US" sz="3400" b="1">
              <a:solidFill>
                <a:schemeClr val="accent1">
                  <a:lumMod val="50000"/>
                </a:schemeClr>
              </a:solidFill>
              <a:latin typeface="Microsoft JhengHei"/>
              <a:ea typeface="Microsoft JhengHe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altLang="zh-TW" sz="3400" b="1" dirty="0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3400" b="1" dirty="0">
                <a:solidFill>
                  <a:schemeClr val="accent1">
                    <a:lumMod val="50000"/>
                  </a:schemeClr>
                </a:solidFill>
                <a:latin typeface="Microsoft JhengHei"/>
                <a:ea typeface="Microsoft JhengHei"/>
              </a:rPr>
              <a:t>                 </a:t>
            </a:r>
            <a:endParaRPr lang="en-US" altLang="zh-TW" sz="3400" b="1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6" name="Text Box 30">
            <a:extLst>
              <a:ext uri="{FF2B5EF4-FFF2-40B4-BE49-F238E27FC236}">
                <a16:creationId xmlns:a16="http://schemas.microsoft.com/office/drawing/2014/main" id="{42751D37-77FF-4B0A-8D07-A96395293F8E}"/>
              </a:ext>
            </a:extLst>
          </p:cNvPr>
          <p:cNvSpPr txBox="1"/>
          <p:nvPr/>
        </p:nvSpPr>
        <p:spPr>
          <a:xfrm>
            <a:off x="7993563" y="2751694"/>
            <a:ext cx="3660102" cy="180361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3400" b="1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濟貧教富 教富濟貧</a:t>
            </a:r>
            <a:endParaRPr lang="en-US" altLang="zh-TW" sz="3400" b="1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3400" b="1">
                <a:solidFill>
                  <a:schemeClr val="accent1">
                    <a:lumMod val="50000"/>
                  </a:schemeClr>
                </a:solidFill>
                <a:latin typeface="Microsoft JhengHei"/>
                <a:ea typeface="Microsoft JhengHei"/>
              </a:rPr>
              <a:t>    善的循環不斷                </a:t>
            </a:r>
            <a:endParaRPr lang="en-US" altLang="zh-TW" sz="3400" b="1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57" name="直接连接符 23">
            <a:extLst>
              <a:ext uri="{FF2B5EF4-FFF2-40B4-BE49-F238E27FC236}">
                <a16:creationId xmlns:a16="http://schemas.microsoft.com/office/drawing/2014/main" id="{EAB5009F-930D-4F3E-BAA9-084D58B5971C}"/>
              </a:ext>
            </a:extLst>
          </p:cNvPr>
          <p:cNvCxnSpPr>
            <a:cxnSpLocks/>
          </p:cNvCxnSpPr>
          <p:nvPr/>
        </p:nvCxnSpPr>
        <p:spPr>
          <a:xfrm>
            <a:off x="3989285" y="3324423"/>
            <a:ext cx="0" cy="1474972"/>
          </a:xfrm>
          <a:prstGeom prst="line">
            <a:avLst/>
          </a:prstGeom>
          <a:ln w="57150" cap="rnd">
            <a:solidFill>
              <a:schemeClr val="accent1">
                <a:lumMod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23">
            <a:extLst>
              <a:ext uri="{FF2B5EF4-FFF2-40B4-BE49-F238E27FC236}">
                <a16:creationId xmlns:a16="http://schemas.microsoft.com/office/drawing/2014/main" id="{8E02B6EA-6922-4688-B74C-CD694034F2A7}"/>
              </a:ext>
            </a:extLst>
          </p:cNvPr>
          <p:cNvCxnSpPr>
            <a:cxnSpLocks/>
          </p:cNvCxnSpPr>
          <p:nvPr/>
        </p:nvCxnSpPr>
        <p:spPr>
          <a:xfrm>
            <a:off x="7929008" y="2336650"/>
            <a:ext cx="0" cy="1474972"/>
          </a:xfrm>
          <a:prstGeom prst="line">
            <a:avLst/>
          </a:prstGeom>
          <a:ln w="57150" cap="rnd">
            <a:solidFill>
              <a:schemeClr val="accent1">
                <a:lumMod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4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F58A874D-C322-4468-B986-0FA243B88FE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93801" y="927256"/>
            <a:ext cx="4638754" cy="604043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072D531-1CF0-4572-BB22-A5B8CB031995}"/>
              </a:ext>
            </a:extLst>
          </p:cNvPr>
          <p:cNvSpPr/>
          <p:nvPr/>
        </p:nvSpPr>
        <p:spPr>
          <a:xfrm>
            <a:off x="768101" y="321200"/>
            <a:ext cx="482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饅頭媽媽新人生 幸福飄香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077F1B-6632-4AAC-8280-7957B89CD67B}"/>
              </a:ext>
            </a:extLst>
          </p:cNvPr>
          <p:cNvSpPr/>
          <p:nvPr/>
        </p:nvSpPr>
        <p:spPr>
          <a:xfrm>
            <a:off x="959213" y="913908"/>
            <a:ext cx="10546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「第一次看到攪拌機轉動時，我高興得哭了，覺得未來有希望也有衝勁。」</a:t>
            </a:r>
            <a:endParaRPr lang="zh-TW" altLang="en-US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2721A87-0775-4AD9-90F2-63AFCB4A5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097"/>
            <a:ext cx="6177280" cy="4638754"/>
          </a:xfrm>
          <a:prstGeom prst="rect">
            <a:avLst/>
          </a:prstGeom>
        </p:spPr>
      </p:pic>
      <p:sp>
        <p:nvSpPr>
          <p:cNvPr id="6" name="Text Box 30">
            <a:extLst>
              <a:ext uri="{FF2B5EF4-FFF2-40B4-BE49-F238E27FC236}">
                <a16:creationId xmlns:a16="http://schemas.microsoft.com/office/drawing/2014/main" id="{D35A14B7-C48F-4AD4-BAB2-2BB5A5B146E8}"/>
              </a:ext>
            </a:extLst>
          </p:cNvPr>
          <p:cNvSpPr txBox="1"/>
          <p:nvPr/>
        </p:nvSpPr>
        <p:spPr>
          <a:xfrm>
            <a:off x="6204766" y="2697005"/>
            <a:ext cx="4903539" cy="225036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2800">
                <a:solidFill>
                  <a:schemeClr val="bg1"/>
                </a:solidFill>
                <a:latin typeface="Microsoft JhengHei"/>
                <a:ea typeface="Microsoft JhengHei"/>
              </a:rPr>
              <a:t>    新住民</a:t>
            </a:r>
            <a:r>
              <a:rPr lang="zh-TW" altLang="en-US" sz="2800" u="sng">
                <a:solidFill>
                  <a:schemeClr val="bg1"/>
                </a:solidFill>
                <a:latin typeface="Microsoft JhengHei"/>
                <a:ea typeface="Microsoft JhengHei"/>
              </a:rPr>
              <a:t>年香</a:t>
            </a:r>
            <a:r>
              <a:rPr lang="zh-TW" altLang="en-US" sz="2800">
                <a:solidFill>
                  <a:schemeClr val="bg1"/>
                </a:solidFill>
                <a:latin typeface="Microsoft JhengHei"/>
                <a:ea typeface="Microsoft JhengHei"/>
              </a:rPr>
              <a:t>，丈夫車禍無法工作</a:t>
            </a:r>
            <a:endParaRPr lang="en-US" altLang="zh-TW" sz="280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2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女兒患重度唐氏症及先天心臟病</a:t>
            </a:r>
            <a:endParaRPr lang="en-US" altLang="zh-TW" sz="28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2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沒有一技之長 全職照顧小孩</a:t>
            </a:r>
            <a:endParaRPr lang="en-US" altLang="zh-TW" sz="28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2800">
                <a:solidFill>
                  <a:schemeClr val="bg1"/>
                </a:solidFill>
                <a:latin typeface="Microsoft JhengHei"/>
                <a:ea typeface="Microsoft JhengHei"/>
              </a:rPr>
              <a:t>     志工發現</a:t>
            </a:r>
            <a:r>
              <a:rPr lang="zh-TW" altLang="en-US" sz="2800" u="sng">
                <a:solidFill>
                  <a:schemeClr val="bg1"/>
                </a:solidFill>
                <a:latin typeface="Microsoft JhengHei"/>
                <a:ea typeface="Microsoft JhengHei"/>
              </a:rPr>
              <a:t>年香</a:t>
            </a:r>
            <a:r>
              <a:rPr lang="zh-TW" altLang="en-US" sz="2800">
                <a:solidFill>
                  <a:schemeClr val="bg1"/>
                </a:solidFill>
                <a:latin typeface="Microsoft JhengHei"/>
                <a:ea typeface="Microsoft JhengHei"/>
              </a:rPr>
              <a:t>具作麵食之基礎</a:t>
            </a:r>
            <a:endParaRPr lang="en-US" altLang="zh-TW" sz="280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2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鼓勵其以此能力嘗試販賣貼補家用</a:t>
            </a:r>
            <a:endParaRPr lang="en-US" altLang="zh-TW" sz="28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altLang="zh-TW" sz="24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altLang="zh-TW" sz="2400" b="1">
              <a:solidFill>
                <a:schemeClr val="bg2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altLang="zh-TW" sz="2400" b="1">
              <a:solidFill>
                <a:schemeClr val="bg2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altLang="zh-TW" sz="2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altLang="zh-TW" sz="2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zh-TW" altLang="en-US" sz="2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70205755-F3D8-40CD-BB2E-28371F75471E}"/>
              </a:ext>
            </a:extLst>
          </p:cNvPr>
          <p:cNvSpPr>
            <a:spLocks/>
          </p:cNvSpPr>
          <p:nvPr/>
        </p:nvSpPr>
        <p:spPr bwMode="auto">
          <a:xfrm rot="10800000">
            <a:off x="5763441" y="3947474"/>
            <a:ext cx="441325" cy="882371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EA702235-D914-4393-A3B7-CF047E1A46EC}"/>
              </a:ext>
            </a:extLst>
          </p:cNvPr>
          <p:cNvSpPr>
            <a:spLocks/>
          </p:cNvSpPr>
          <p:nvPr/>
        </p:nvSpPr>
        <p:spPr bwMode="auto">
          <a:xfrm rot="10800000">
            <a:off x="6010411" y="4232069"/>
            <a:ext cx="165100" cy="330302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719C48B-DE39-4EC0-A08D-F97C16B3C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76" y="142195"/>
            <a:ext cx="466725" cy="333375"/>
          </a:xfrm>
          <a:prstGeom prst="rect">
            <a:avLst/>
          </a:prstGeom>
        </p:spPr>
      </p:pic>
      <p:pic>
        <p:nvPicPr>
          <p:cNvPr id="13" name="圖形 12" descr="張開手">
            <a:extLst>
              <a:ext uri="{FF2B5EF4-FFF2-40B4-BE49-F238E27FC236}">
                <a16:creationId xmlns:a16="http://schemas.microsoft.com/office/drawing/2014/main" id="{AC2F014C-4E92-4852-A97F-0D8349C56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29357">
            <a:off x="105525" y="383345"/>
            <a:ext cx="681532" cy="681532"/>
          </a:xfrm>
          <a:prstGeom prst="rect">
            <a:avLst/>
          </a:prstGeom>
        </p:spPr>
      </p:pic>
      <p:pic>
        <p:nvPicPr>
          <p:cNvPr id="15" name="圖形 14" descr="愛心">
            <a:extLst>
              <a:ext uri="{FF2B5EF4-FFF2-40B4-BE49-F238E27FC236}">
                <a16:creationId xmlns:a16="http://schemas.microsoft.com/office/drawing/2014/main" id="{EAF30CC5-DA94-407B-B043-BCEC802AB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0684" y="388814"/>
            <a:ext cx="288110" cy="28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76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E531D82-956A-4D5E-80F8-DBED53738E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1" y="122115"/>
            <a:ext cx="3922782" cy="2032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37260A9-9CE0-4C6D-99A2-69249A78A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591" y="2236198"/>
            <a:ext cx="4033520" cy="21336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10A3B12-13A9-4A34-B3C4-79D0161A48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06"/>
          <a:stretch/>
        </p:blipFill>
        <p:spPr>
          <a:xfrm>
            <a:off x="4220591" y="132080"/>
            <a:ext cx="4020691" cy="2032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C5F003C-CE02-4C5E-AE79-63ACCA657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2229173"/>
            <a:ext cx="3922782" cy="213360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EA42665-9A3F-4539-868C-AECC594A6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65" y="127000"/>
            <a:ext cx="3623324" cy="204216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5D403D6-38AC-4C17-B44B-B925E97C6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708" y="2275478"/>
            <a:ext cx="3623324" cy="211328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AA1CBB9-6119-4219-B943-E93E2FB7F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45" y="4456110"/>
            <a:ext cx="3922782" cy="225964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84454E3-EB22-4AA9-BC22-FCD2DFC75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8969" y="4453834"/>
            <a:ext cx="4053840" cy="22619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FDD52AC-DC69-4132-B6FB-4B626BFB4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0129" y="4453834"/>
            <a:ext cx="3623325" cy="226192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848B1EC1-32E8-494D-997D-2695B0F7B5AA}"/>
              </a:ext>
            </a:extLst>
          </p:cNvPr>
          <p:cNvSpPr>
            <a:spLocks/>
          </p:cNvSpPr>
          <p:nvPr/>
        </p:nvSpPr>
        <p:spPr bwMode="auto">
          <a:xfrm rot="16200000">
            <a:off x="1713828" y="3831368"/>
            <a:ext cx="441325" cy="882371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70E31134-E1C1-4033-9FAA-5B05F5AE12E9}"/>
              </a:ext>
            </a:extLst>
          </p:cNvPr>
          <p:cNvSpPr>
            <a:spLocks/>
          </p:cNvSpPr>
          <p:nvPr/>
        </p:nvSpPr>
        <p:spPr bwMode="auto">
          <a:xfrm rot="16200000">
            <a:off x="6035226" y="3828395"/>
            <a:ext cx="441325" cy="882371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33E4E03A-3FC5-43C5-9BAE-9C163B61C604}"/>
              </a:ext>
            </a:extLst>
          </p:cNvPr>
          <p:cNvSpPr>
            <a:spLocks/>
          </p:cNvSpPr>
          <p:nvPr/>
        </p:nvSpPr>
        <p:spPr bwMode="auto">
          <a:xfrm rot="16200000">
            <a:off x="10002708" y="3836174"/>
            <a:ext cx="441325" cy="882371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D90FD19E-5314-4C73-828D-CDC7F7AABA53}"/>
              </a:ext>
            </a:extLst>
          </p:cNvPr>
          <p:cNvSpPr>
            <a:spLocks/>
          </p:cNvSpPr>
          <p:nvPr/>
        </p:nvSpPr>
        <p:spPr bwMode="auto">
          <a:xfrm>
            <a:off x="6230937" y="4589851"/>
            <a:ext cx="439738" cy="887687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42" tIns="45721" rIns="91442" bIns="45721"/>
          <a:lstStyle/>
          <a:p>
            <a:endParaRPr lang="zh-CN" altLang="en-US"/>
          </a:p>
        </p:txBody>
      </p:sp>
      <p:sp>
        <p:nvSpPr>
          <p:cNvPr id="15" name="Freeform 20">
            <a:extLst>
              <a:ext uri="{FF2B5EF4-FFF2-40B4-BE49-F238E27FC236}">
                <a16:creationId xmlns:a16="http://schemas.microsoft.com/office/drawing/2014/main" id="{5DBBEF9F-B769-46C4-AA04-27D98E3ED327}"/>
              </a:ext>
            </a:extLst>
          </p:cNvPr>
          <p:cNvSpPr>
            <a:spLocks/>
          </p:cNvSpPr>
          <p:nvPr/>
        </p:nvSpPr>
        <p:spPr bwMode="auto">
          <a:xfrm rot="16200000">
            <a:off x="1867659" y="4165073"/>
            <a:ext cx="165100" cy="330302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Freeform 20">
            <a:extLst>
              <a:ext uri="{FF2B5EF4-FFF2-40B4-BE49-F238E27FC236}">
                <a16:creationId xmlns:a16="http://schemas.microsoft.com/office/drawing/2014/main" id="{3BF011CB-F0C8-4379-AB1F-9BC68B196B1D}"/>
              </a:ext>
            </a:extLst>
          </p:cNvPr>
          <p:cNvSpPr>
            <a:spLocks/>
          </p:cNvSpPr>
          <p:nvPr/>
        </p:nvSpPr>
        <p:spPr bwMode="auto">
          <a:xfrm rot="16200000">
            <a:off x="6178601" y="4165288"/>
            <a:ext cx="165100" cy="330302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65BA0C00-B55B-4892-8A16-0F05F067A48C}"/>
              </a:ext>
            </a:extLst>
          </p:cNvPr>
          <p:cNvSpPr>
            <a:spLocks/>
          </p:cNvSpPr>
          <p:nvPr/>
        </p:nvSpPr>
        <p:spPr bwMode="auto">
          <a:xfrm rot="16200000">
            <a:off x="10159241" y="4130640"/>
            <a:ext cx="165100" cy="330302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57150" cap="flat" cmpd="sng">
            <a:solidFill>
              <a:srgbClr val="A289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2" tIns="45721" rIns="91442" bIns="4572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BDD9982-7A8F-4491-801F-0CF51B299265}"/>
              </a:ext>
            </a:extLst>
          </p:cNvPr>
          <p:cNvSpPr/>
          <p:nvPr/>
        </p:nvSpPr>
        <p:spPr>
          <a:xfrm>
            <a:off x="930782" y="5139547"/>
            <a:ext cx="2595622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提供生財工具</a:t>
            </a:r>
            <a:endParaRPr lang="en-US" altLang="zh-TW" sz="2800" b="1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74FB496-9A77-49A7-96A5-07637E33584B}"/>
              </a:ext>
            </a:extLst>
          </p:cNvPr>
          <p:cNvSpPr/>
          <p:nvPr/>
        </p:nvSpPr>
        <p:spPr>
          <a:xfrm>
            <a:off x="4376291" y="4493216"/>
            <a:ext cx="3820160" cy="259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協助饅頭口味調整</a:t>
            </a:r>
            <a:endParaRPr lang="en-US" altLang="zh-TW" sz="2800" b="1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老麵發酵密方</a:t>
            </a:r>
            <a:endParaRPr lang="en-US" altLang="zh-TW" sz="2800" b="1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機器使用</a:t>
            </a:r>
            <a:endParaRPr lang="en-US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981280F-5F00-4D59-9FD7-1E3449049754}"/>
              </a:ext>
            </a:extLst>
          </p:cNvPr>
          <p:cNvSpPr/>
          <p:nvPr/>
        </p:nvSpPr>
        <p:spPr>
          <a:xfrm>
            <a:off x="8544564" y="4493216"/>
            <a:ext cx="3406269" cy="324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帶領至公園從旁教導   </a:t>
            </a:r>
            <a:endParaRPr lang="en-US" altLang="zh-TW" sz="2800" b="1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販賣技巧</a:t>
            </a:r>
            <a:endParaRPr lang="en-US" altLang="zh-TW" sz="2800" b="1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做回收幫助他人</a:t>
            </a:r>
          </a:p>
          <a:p>
            <a:pPr>
              <a:lnSpc>
                <a:spcPct val="150000"/>
              </a:lnSpc>
            </a:pPr>
            <a:endParaRPr lang="en-US" altLang="zh-TW" sz="2800" b="1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31919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61720ec-9319-4353-94fa-667766b2ef40" xsi:nil="true"/>
    <lcf76f155ced4ddcb4097134ff3c332f xmlns="b08c2a5d-15cd-4775-a6b3-860e48e827e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9DD10DD9F2171C42B2E7DAF57B942D14" ma:contentTypeVersion="16" ma:contentTypeDescription="建立新的文件。" ma:contentTypeScope="" ma:versionID="947caf59df582703325307692ed3f255">
  <xsd:schema xmlns:xsd="http://www.w3.org/2001/XMLSchema" xmlns:xs="http://www.w3.org/2001/XMLSchema" xmlns:p="http://schemas.microsoft.com/office/2006/metadata/properties" xmlns:ns2="b08c2a5d-15cd-4775-a6b3-860e48e827e3" xmlns:ns3="161720ec-9319-4353-94fa-667766b2ef40" targetNamespace="http://schemas.microsoft.com/office/2006/metadata/properties" ma:root="true" ma:fieldsID="b51f470bfe8bd8e51f107727539c8ca2" ns2:_="" ns3:_="">
    <xsd:import namespace="b08c2a5d-15cd-4775-a6b3-860e48e827e3"/>
    <xsd:import namespace="161720ec-9319-4353-94fa-667766b2ef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8c2a5d-15cd-4775-a6b3-860e48e827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影像標籤" ma:readOnly="false" ma:fieldId="{5cf76f15-5ced-4ddc-b409-7134ff3c332f}" ma:taxonomyMulti="true" ma:sspId="5b4ba434-2e75-42c7-96db-214ac3318e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720ec-9319-4353-94fa-667766b2ef4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9d56297-d982-408f-bcb5-1f4f6c7a939a}" ma:internalName="TaxCatchAll" ma:showField="CatchAllData" ma:web="161720ec-9319-4353-94fa-667766b2ef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B0BA88-5A57-446E-A59F-EE01BB6B11CA}">
  <ds:schemaRefs>
    <ds:schemaRef ds:uri="161720ec-9319-4353-94fa-667766b2ef40"/>
    <ds:schemaRef ds:uri="b08c2a5d-15cd-4775-a6b3-860e48e827e3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7A88D5C-F2A0-4E44-B568-E81AC46541A4}">
  <ds:schemaRefs>
    <ds:schemaRef ds:uri="161720ec-9319-4353-94fa-667766b2ef40"/>
    <ds:schemaRef ds:uri="b08c2a5d-15cd-4775-a6b3-860e48e827e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FF4249C-1349-40BE-8E12-C13725A75C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寬螢幕</PresentationFormat>
  <Slides>37</Slides>
  <Notes>0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38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鄭羽紜</dc:creator>
  <cp:revision>88</cp:revision>
  <dcterms:created xsi:type="dcterms:W3CDTF">2022-08-23T06:45:24Z</dcterms:created>
  <dcterms:modified xsi:type="dcterms:W3CDTF">2022-08-27T00:53:32Z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0x0101009DD10DD9F2171C42B2E7DAF57B942D14</vt:lpwstr>
  </property>
  <property fmtid="{D5CDD505-2E9C-101B-9397-08002B2CF9AE}" pid="3" name="MediaServiceImageTags">
    <vt:lpwstr/>
  </property>
</Properties>
</file>