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D7D9A3-4DD2-48A4-8F35-D73073FFB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E07DDF-D44E-49C5-BACC-DBE68AB85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4F975B-EF92-4F14-997D-921EDAEA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F8AE38-1F79-435F-98CB-709EB8EF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3D65C8-9924-4A4F-AF73-FB86E8DC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94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B34017-C296-41CD-A535-E5E1C2A8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0A9F688-AD48-40BC-ACEA-B9B1CD7CA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4C0602-5539-4569-9CB9-E28FCE24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BBFFFA-23AF-4118-A17A-23085B45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0C8D38-7934-402D-BF0D-428B721C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13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7704BC3-BAB1-4978-A560-9EE85FC47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84D29F3-CD70-40ED-8AA6-675E8F44F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E94227-D38D-45CD-B59E-2277B31D0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4F27A0-9213-4C7A-B4C1-FBACFE14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D8430E-496F-4B33-A257-28808062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9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780855-B7F5-42DD-87B3-EEFC42F3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2E9661-D1F9-4993-B143-CB292E06D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182F03-2F0F-497A-AF09-7D2FDD5F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99C74C-A1C8-4E0A-9EDC-5A508019A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C0D2CF-AC50-47F4-A488-3A31AC0B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95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DB4824-C817-46BD-8DAC-4AEE081E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A3B5AC-95EC-48C7-A5BC-AF1117A76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62B82F-2C9F-4067-8B0B-72B17254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D9E95A-C6D9-45BE-99F5-D0CA36B7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1F6F79-13F1-4C53-99BF-A896F9F9C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2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D1E6A5-209B-4A84-B545-EB0CBE19A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93E37F-71A0-4CBC-80F5-D0720A4F6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0AABA36-C780-4441-97D1-9489B8889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FF0257A-FA42-42DF-8341-5017D9F7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1D8039F-3D9B-465F-974F-774CFDC04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83FD256-0AAB-405E-99AF-B1D17F16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31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A2B895-EB2B-4160-A27D-2F3C5EEB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914019D-082A-4E87-ADBE-3C8DCCC2B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4644B51-26DB-4BED-8C43-F650EA42D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31A968-D29B-4FB6-851E-3CB7B3395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9E5CCA9-82A3-4E6E-ADF4-DF61DD28D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7BE5A61-A52F-4C6C-A133-83DC12B8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03AA59C-6EC7-4133-BFE2-3F31A73FC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10EF9B2-3A09-405C-9147-93D565D25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907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6390AF-4021-44F9-8311-03EE28094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B908BF2-0DBD-4318-B251-CE479FE1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8274B23-FE4C-450D-81F9-4BF9F6FA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4475ACF-FFA0-4FBD-B62B-68748B9CD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34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EDDB164-4D74-41D8-A877-4EC1ECCCE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29A33F6-97D5-4D00-98AF-3570B5A6D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9E25966-AFAB-4F9E-B587-CAE47E81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59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F4F2E1-767B-4323-BDA0-B78B9E3FE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67A47E-B959-4B84-B267-9308A1EA0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480FF12-50BA-46FC-82AF-6F5ABD6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588133-8F25-4FA9-AEA0-35EE6D3A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A7D21D9-0A66-4292-A6DA-0AEC9EB2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10AAD6-1EFC-4289-B71B-506D320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30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54B968-AC99-4571-8E21-BFAF62E02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901763D-D1D2-4583-A8CD-CBCD22C32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FD5E634-25A5-42B3-8DC4-9C995FFE6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CB89044-6D72-4543-BD4D-CD8D3F961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5A74218-C14F-4DA4-B174-C77E5D4FB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4D71FF-AFC3-47FA-93CF-2ECBB5F73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54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D77670B-907B-4770-B784-9DFCA37F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FD71A8-EF26-4FAA-98BC-B96CE8891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2CE9F3-0410-4DE7-B456-8AE68332C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F5F2-D010-48BE-A9EE-6DDD5AB36307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4AD375A-7A0B-4C3D-9426-4B6266935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5B1591-1794-4DF8-B396-803A402B2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C4CB-6D44-4F0E-B6DD-26BD5A2879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75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AB4E90A-DC6E-445C-B31F-D40F113B9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80841"/>
              </p:ext>
            </p:extLst>
          </p:nvPr>
        </p:nvGraphicFramePr>
        <p:xfrm>
          <a:off x="170471" y="917753"/>
          <a:ext cx="11816120" cy="571360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429729">
                  <a:extLst>
                    <a:ext uri="{9D8B030D-6E8A-4147-A177-3AD203B41FA5}">
                      <a16:colId xmlns:a16="http://schemas.microsoft.com/office/drawing/2014/main" val="528198793"/>
                    </a:ext>
                  </a:extLst>
                </a:gridCol>
                <a:gridCol w="1524301">
                  <a:extLst>
                    <a:ext uri="{9D8B030D-6E8A-4147-A177-3AD203B41FA5}">
                      <a16:colId xmlns:a16="http://schemas.microsoft.com/office/drawing/2014/main" val="3183169121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1626224496"/>
                    </a:ext>
                  </a:extLst>
                </a:gridCol>
                <a:gridCol w="1471293">
                  <a:extLst>
                    <a:ext uri="{9D8B030D-6E8A-4147-A177-3AD203B41FA5}">
                      <a16:colId xmlns:a16="http://schemas.microsoft.com/office/drawing/2014/main" val="2945478970"/>
                    </a:ext>
                  </a:extLst>
                </a:gridCol>
                <a:gridCol w="1482737">
                  <a:extLst>
                    <a:ext uri="{9D8B030D-6E8A-4147-A177-3AD203B41FA5}">
                      <a16:colId xmlns:a16="http://schemas.microsoft.com/office/drawing/2014/main" val="2689916772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1879165433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2212980009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4076817061"/>
                    </a:ext>
                  </a:extLst>
                </a:gridCol>
              </a:tblGrid>
              <a:tr h="5624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時間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6/07 (</a:t>
                      </a:r>
                      <a:r>
                        <a:rPr lang="zh-TW" altLang="en-US" sz="2400" dirty="0"/>
                        <a:t>一</a:t>
                      </a:r>
                      <a:r>
                        <a:rPr lang="en-US" altLang="zh-TW" sz="2400" dirty="0"/>
                        <a:t>)</a:t>
                      </a:r>
                      <a:endParaRPr lang="en-US" altLang="zh-TW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6/08 (</a:t>
                      </a:r>
                      <a:r>
                        <a:rPr lang="zh-TW" altLang="en-US" sz="2400" dirty="0"/>
                        <a:t>二</a:t>
                      </a:r>
                      <a:r>
                        <a:rPr lang="en-US" altLang="zh-TW" sz="2400" dirty="0"/>
                        <a:t>)</a:t>
                      </a:r>
                      <a:endParaRPr lang="en-US" altLang="zh-TW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6/09 (</a:t>
                      </a:r>
                      <a:r>
                        <a:rPr lang="zh-TW" altLang="en-US" sz="2400" dirty="0"/>
                        <a:t>三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6/10 (</a:t>
                      </a:r>
                      <a:r>
                        <a:rPr lang="zh-TW" altLang="en-US" sz="2400" dirty="0"/>
                        <a:t>四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6/11 (</a:t>
                      </a:r>
                      <a:r>
                        <a:rPr lang="zh-TW" altLang="en-US" sz="2400" dirty="0"/>
                        <a:t>五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6/12 (</a:t>
                      </a:r>
                      <a:r>
                        <a:rPr lang="zh-TW" altLang="en-US" sz="2400" dirty="0"/>
                        <a:t>六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6/13 (</a:t>
                      </a:r>
                      <a:r>
                        <a:rPr lang="zh-TW" altLang="en-US" sz="2400" dirty="0"/>
                        <a:t>日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16046"/>
                  </a:ext>
                </a:extLst>
              </a:tr>
              <a:tr h="7196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04:20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06:10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早課與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晨語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早課與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晨語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早課與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晨語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農曆初一早課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早課與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晨語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早課與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晨語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早課與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晨語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3337290"/>
                  </a:ext>
                </a:extLst>
              </a:tr>
              <a:tr h="6281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06:55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08:20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56463"/>
                  </a:ext>
                </a:extLst>
              </a:tr>
              <a:tr h="7354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13:30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13:50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07118"/>
                  </a:ext>
                </a:extLst>
              </a:tr>
              <a:tr h="5128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13:50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14:20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lang="zh-TW" altLang="en-US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lang="zh-TW" altLang="en-US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lang="zh-TW" altLang="en-US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lang="zh-TW" altLang="en-US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《</a:t>
                      </a:r>
                      <a:r>
                        <a:rPr lang="zh-TW" altLang="en-US" sz="20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藥草喻品</a:t>
                      </a:r>
                      <a:r>
                        <a:rPr lang="en-US" altLang="zh-TW" sz="20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  德禪師父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lang="zh-TW" altLang="en-US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lang="zh-TW" altLang="en-US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7465776"/>
                  </a:ext>
                </a:extLst>
              </a:tr>
              <a:tr h="7857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15:30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15:45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14:30-18:00</a:t>
                      </a: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志業分享</a:t>
                      </a:r>
                      <a:endParaRPr lang="en-US" altLang="zh-TW" sz="2400" b="1" kern="1200" dirty="0">
                        <a:solidFill>
                          <a:srgbClr val="FF000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(</a:t>
                      </a:r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何副執行長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黃思浩師兄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)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洪靜原主任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</a:t>
                      </a: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王運敬師兄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劉靜澄師姊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33CC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陳思擔師兄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675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19:30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21:00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禮拜</a:t>
                      </a:r>
                      <a:endParaRPr kumimoji="0" lang="en-US" altLang="zh-TW" sz="2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普門品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禮拜</a:t>
                      </a:r>
                      <a:endParaRPr kumimoji="0" lang="en-US" altLang="zh-TW" sz="2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普門品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禮拜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普門品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禮拜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普門品</a:t>
                      </a:r>
                      <a:endParaRPr lang="zh-TW" altLang="en-US" sz="2400" b="1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禮拜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普門品</a:t>
                      </a:r>
                      <a:endParaRPr lang="zh-TW" altLang="en-US" sz="2400" b="1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禮拜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普門品</a:t>
                      </a:r>
                      <a:endParaRPr lang="zh-TW" altLang="en-US" sz="2400" b="1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禮拜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普門品</a:t>
                      </a:r>
                      <a:endParaRPr lang="zh-TW" altLang="en-US" sz="2400" b="1" dirty="0">
                        <a:solidFill>
                          <a:srgbClr val="0033CC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1764766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8253973C-FC75-4792-8788-09B76DC460AC}"/>
              </a:ext>
            </a:extLst>
          </p:cNvPr>
          <p:cNvSpPr txBox="1"/>
          <p:nvPr/>
        </p:nvSpPr>
        <p:spPr>
          <a:xfrm>
            <a:off x="1689648" y="176284"/>
            <a:ext cx="9713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古印體(P)" panose="03010500000000000000" pitchFamily="66" charset="-120"/>
                <a:ea typeface="華康古印體(P)" panose="03010500000000000000" pitchFamily="66" charset="-120"/>
              </a:rPr>
              <a:t>2021/06/07~06/13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古印體(P)" panose="03010500000000000000" pitchFamily="66" charset="-120"/>
                <a:ea typeface="華康古印體(P)" panose="03010500000000000000" pitchFamily="66" charset="-120"/>
              </a:rPr>
              <a:t>靜思精舍共修課表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5D40BDF1-E85B-45D6-9235-04D8434348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732" y="138884"/>
            <a:ext cx="620276" cy="707886"/>
          </a:xfrm>
          <a:prstGeom prst="rect">
            <a:avLst/>
          </a:prstGeom>
        </p:spPr>
      </p:pic>
      <p:grpSp>
        <p:nvGrpSpPr>
          <p:cNvPr id="8" name="群組 7">
            <a:extLst>
              <a:ext uri="{FF2B5EF4-FFF2-40B4-BE49-F238E27FC236}">
                <a16:creationId xmlns:a16="http://schemas.microsoft.com/office/drawing/2014/main" id="{C98889EE-9EDA-499E-A963-161D845E8455}"/>
              </a:ext>
            </a:extLst>
          </p:cNvPr>
          <p:cNvGrpSpPr/>
          <p:nvPr/>
        </p:nvGrpSpPr>
        <p:grpSpPr>
          <a:xfrm>
            <a:off x="10406267" y="154310"/>
            <a:ext cx="965538" cy="774077"/>
            <a:chOff x="12383457" y="517572"/>
            <a:chExt cx="1095444" cy="915759"/>
          </a:xfrm>
        </p:grpSpPr>
        <p:pic>
          <p:nvPicPr>
            <p:cNvPr id="11" name="內容版面配置區 9">
              <a:extLst>
                <a:ext uri="{FF2B5EF4-FFF2-40B4-BE49-F238E27FC236}">
                  <a16:creationId xmlns:a16="http://schemas.microsoft.com/office/drawing/2014/main" id="{8C4EE9C0-0B03-4542-9F4A-8222C6635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94844" y="517572"/>
              <a:ext cx="683358" cy="683358"/>
            </a:xfrm>
            <a:prstGeom prst="rect">
              <a:avLst/>
            </a:prstGeom>
          </p:spPr>
        </p:pic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A88552F1-FF68-44AC-B17F-F8094BE17F1B}"/>
                </a:ext>
              </a:extLst>
            </p:cNvPr>
            <p:cNvSpPr txBox="1"/>
            <p:nvPr/>
          </p:nvSpPr>
          <p:spPr>
            <a:xfrm>
              <a:off x="12383457" y="1175324"/>
              <a:ext cx="1095444" cy="258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22" dirty="0"/>
                <a:t>慈濟</a:t>
              </a:r>
              <a:r>
                <a:rPr lang="en-US" altLang="zh-CN" sz="1022" dirty="0"/>
                <a:t>FB</a:t>
              </a:r>
              <a:r>
                <a:rPr lang="zh-CN" altLang="en-US" sz="1022" dirty="0"/>
                <a:t>粉專</a:t>
              </a:r>
              <a:endParaRPr lang="zh-TW" altLang="en-US" sz="1022" dirty="0"/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E53C4328-F1AF-4221-B37C-B312CD598A71}"/>
              </a:ext>
            </a:extLst>
          </p:cNvPr>
          <p:cNvSpPr/>
          <p:nvPr/>
        </p:nvSpPr>
        <p:spPr>
          <a:xfrm>
            <a:off x="170471" y="6570931"/>
            <a:ext cx="5085230" cy="361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*</a:t>
            </a:r>
            <a:r>
              <a:rPr lang="zh-TW" altLang="en-US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「</a:t>
            </a:r>
            <a:r>
              <a:rPr lang="zh-CN" altLang="en-US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靜思</a:t>
            </a:r>
            <a:r>
              <a:rPr lang="en-US" altLang="zh-CN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·</a:t>
            </a:r>
            <a:r>
              <a:rPr lang="zh-CN" altLang="en-US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愛</a:t>
            </a:r>
            <a:r>
              <a:rPr lang="en-US" altLang="zh-CN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·</a:t>
            </a:r>
            <a:r>
              <a:rPr lang="zh-CN" altLang="en-US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關懷</a:t>
            </a:r>
            <a:r>
              <a:rPr lang="zh-TW" altLang="en-US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」</a:t>
            </a:r>
            <a:r>
              <a:rPr lang="zh-CN" altLang="en-US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由慈濟基金會</a:t>
            </a:r>
            <a:r>
              <a:rPr lang="en-US" altLang="zh-CN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FB</a:t>
            </a:r>
            <a:r>
              <a:rPr lang="zh-CN" altLang="en-US" sz="1672" i="1" dirty="0">
                <a:solidFill>
                  <a:srgbClr val="FF0000"/>
                </a:solidFill>
                <a:latin typeface="華康古印體(P)" panose="03010500000000000000" pitchFamily="66" charset="-120"/>
                <a:ea typeface="華康古印體(P)" panose="03010500000000000000" pitchFamily="66" charset="-120"/>
              </a:rPr>
              <a:t>粉絲專頁直播。</a:t>
            </a:r>
            <a:endParaRPr lang="en-US" altLang="zh-TW" sz="1672" i="1" dirty="0">
              <a:solidFill>
                <a:srgbClr val="FF0000"/>
              </a:solidFill>
              <a:latin typeface="華康古印體(P)" panose="03010500000000000000" pitchFamily="66" charset="-120"/>
              <a:ea typeface="華康古印體(P)" panose="0301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2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AB4E90A-DC6E-445C-B31F-D40F113B9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91173"/>
              </p:ext>
            </p:extLst>
          </p:nvPr>
        </p:nvGraphicFramePr>
        <p:xfrm>
          <a:off x="170471" y="878692"/>
          <a:ext cx="11816120" cy="566609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429729">
                  <a:extLst>
                    <a:ext uri="{9D8B030D-6E8A-4147-A177-3AD203B41FA5}">
                      <a16:colId xmlns:a16="http://schemas.microsoft.com/office/drawing/2014/main" val="528198793"/>
                    </a:ext>
                  </a:extLst>
                </a:gridCol>
                <a:gridCol w="1524301">
                  <a:extLst>
                    <a:ext uri="{9D8B030D-6E8A-4147-A177-3AD203B41FA5}">
                      <a16:colId xmlns:a16="http://schemas.microsoft.com/office/drawing/2014/main" val="3183169121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1626224496"/>
                    </a:ext>
                  </a:extLst>
                </a:gridCol>
                <a:gridCol w="1471293">
                  <a:extLst>
                    <a:ext uri="{9D8B030D-6E8A-4147-A177-3AD203B41FA5}">
                      <a16:colId xmlns:a16="http://schemas.microsoft.com/office/drawing/2014/main" val="2945478970"/>
                    </a:ext>
                  </a:extLst>
                </a:gridCol>
                <a:gridCol w="1482737">
                  <a:extLst>
                    <a:ext uri="{9D8B030D-6E8A-4147-A177-3AD203B41FA5}">
                      <a16:colId xmlns:a16="http://schemas.microsoft.com/office/drawing/2014/main" val="2689916772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1879165433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2212980009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4076817061"/>
                    </a:ext>
                  </a:extLst>
                </a:gridCol>
              </a:tblGrid>
              <a:tr h="4690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時間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6/07 (</a:t>
                      </a:r>
                      <a:r>
                        <a:rPr lang="zh-TW" altLang="en-US" sz="2400" dirty="0"/>
                        <a:t>一</a:t>
                      </a:r>
                      <a:r>
                        <a:rPr lang="en-US" altLang="zh-TW" sz="2400" dirty="0"/>
                        <a:t>)</a:t>
                      </a:r>
                      <a:endParaRPr lang="en-US" altLang="zh-TW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6/08 (</a:t>
                      </a:r>
                      <a:r>
                        <a:rPr lang="zh-TW" altLang="en-US" sz="2400" dirty="0"/>
                        <a:t>二</a:t>
                      </a:r>
                      <a:r>
                        <a:rPr lang="en-US" altLang="zh-TW" sz="2400" dirty="0"/>
                        <a:t>)</a:t>
                      </a:r>
                      <a:endParaRPr lang="en-US" altLang="zh-TW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6/09 (</a:t>
                      </a:r>
                      <a:r>
                        <a:rPr lang="zh-TW" altLang="en-US" sz="2400" dirty="0"/>
                        <a:t>三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6/10 (</a:t>
                      </a:r>
                      <a:r>
                        <a:rPr lang="zh-TW" altLang="en-US" sz="2400" dirty="0"/>
                        <a:t>四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6/11 (</a:t>
                      </a:r>
                      <a:r>
                        <a:rPr lang="zh-TW" altLang="en-US" sz="2400" dirty="0"/>
                        <a:t>五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6/12 (</a:t>
                      </a:r>
                      <a:r>
                        <a:rPr lang="zh-TW" altLang="en-US" sz="2400" dirty="0"/>
                        <a:t>六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6/13 (</a:t>
                      </a:r>
                      <a:r>
                        <a:rPr lang="zh-TW" altLang="en-US" sz="2400" dirty="0"/>
                        <a:t>日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16046"/>
                  </a:ext>
                </a:extLst>
              </a:tr>
              <a:tr h="8069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04:20</a:t>
                      </a:r>
                    </a:p>
                    <a:p>
                      <a:pPr algn="ctr"/>
                      <a:r>
                        <a:rPr lang="en-US" altLang="zh-TW" sz="2400" dirty="0"/>
                        <a:t>06:10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早課與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晨語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早課與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晨語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3337290"/>
                  </a:ext>
                </a:extLst>
              </a:tr>
              <a:tr h="8069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06:55</a:t>
                      </a:r>
                    </a:p>
                    <a:p>
                      <a:pPr algn="ctr"/>
                      <a:r>
                        <a:rPr lang="en-US" altLang="zh-TW" sz="2400" dirty="0"/>
                        <a:t>08:20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志工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早會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56463"/>
                  </a:ext>
                </a:extLst>
              </a:tr>
              <a:tr h="8069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13:30</a:t>
                      </a:r>
                    </a:p>
                    <a:p>
                      <a:pPr algn="ctr"/>
                      <a:r>
                        <a:rPr lang="en-US" altLang="zh-TW" sz="2400" dirty="0"/>
                        <a:t>14:00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午間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祈禱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80145"/>
                  </a:ext>
                </a:extLst>
              </a:tr>
              <a:tr h="8188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13:50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14:20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藥草喻品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導讀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07118"/>
                  </a:ext>
                </a:extLst>
              </a:tr>
              <a:tr h="10161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15:30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15:45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14:30-18:00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志業分享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(</a:t>
                      </a:r>
                      <a:r>
                        <a:rPr lang="zh-CN" altLang="en-US" sz="1400" b="1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何副執行長</a:t>
                      </a:r>
                      <a:r>
                        <a:rPr lang="en-US" altLang="zh-TW" sz="1400" b="1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)</a:t>
                      </a:r>
                      <a:endParaRPr lang="zh-TW" altLang="en-US" sz="1400" b="1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黃思浩師兄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)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洪靜原主任</a:t>
                      </a:r>
                      <a:r>
                        <a:rPr lang="en-US" altLang="zh-TW" sz="1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靜思</a:t>
                      </a:r>
                      <a:r>
                        <a:rPr lang="en-US" altLang="zh-TW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‧</a:t>
                      </a:r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愛</a:t>
                      </a:r>
                      <a:endParaRPr lang="en-US" altLang="zh-TW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kern="1200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關懷</a:t>
                      </a:r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* </a:t>
                      </a: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王運敬師兄</a:t>
                      </a:r>
                      <a:r>
                        <a:rPr lang="en-US" altLang="zh-TW" sz="1400" b="1" dirty="0">
                          <a:solidFill>
                            <a:srgbClr val="002060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</a:rPr>
                        <a:t>)</a:t>
                      </a:r>
                      <a:endParaRPr lang="zh-TW" altLang="en-US" sz="1400" b="1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675299"/>
                  </a:ext>
                </a:extLst>
              </a:tr>
              <a:tr h="8688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19:30</a:t>
                      </a:r>
                    </a:p>
                    <a:p>
                      <a:pPr algn="ctr"/>
                      <a:r>
                        <a:rPr lang="en-US" altLang="zh-TW" sz="2400" dirty="0"/>
                        <a:t>21:00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品書會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連線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--------</a:t>
                      </a: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禮拜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普門品</a:t>
                      </a:r>
                      <a:endParaRPr lang="zh-TW" altLang="en-US" sz="2400" b="1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禮拜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普門品</a:t>
                      </a:r>
                      <a:endParaRPr lang="zh-TW" altLang="en-US" sz="2400" b="1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1764766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8253973C-FC75-4792-8788-09B76DC460AC}"/>
              </a:ext>
            </a:extLst>
          </p:cNvPr>
          <p:cNvSpPr txBox="1"/>
          <p:nvPr/>
        </p:nvSpPr>
        <p:spPr>
          <a:xfrm>
            <a:off x="159025" y="86833"/>
            <a:ext cx="9713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古印體(P)" panose="03010500000000000000" pitchFamily="66" charset="-120"/>
                <a:ea typeface="華康古印體(P)" panose="03010500000000000000" pitchFamily="66" charset="-120"/>
              </a:rPr>
              <a:t>◎範例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古印體(P)" panose="03010500000000000000" pitchFamily="66" charset="-120"/>
                <a:ea typeface="華康古印體(P)" panose="03010500000000000000" pitchFamily="66" charset="-120"/>
              </a:rPr>
              <a:t>-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古印體(P)" panose="03010500000000000000" pitchFamily="66" charset="-120"/>
                <a:ea typeface="華康古印體(P)" panose="03010500000000000000" pitchFamily="66" charset="-120"/>
              </a:rPr>
              <a:t>懿禮的結夏安居計畫：</a:t>
            </a:r>
          </a:p>
        </p:txBody>
      </p:sp>
    </p:spTree>
    <p:extLst>
      <p:ext uri="{BB962C8B-B14F-4D97-AF65-F5344CB8AC3E}">
        <p14:creationId xmlns:p14="http://schemas.microsoft.com/office/powerpoint/2010/main" val="283442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AB4E90A-DC6E-445C-B31F-D40F113B9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00003"/>
              </p:ext>
            </p:extLst>
          </p:nvPr>
        </p:nvGraphicFramePr>
        <p:xfrm>
          <a:off x="170471" y="878692"/>
          <a:ext cx="11816120" cy="546661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429729">
                  <a:extLst>
                    <a:ext uri="{9D8B030D-6E8A-4147-A177-3AD203B41FA5}">
                      <a16:colId xmlns:a16="http://schemas.microsoft.com/office/drawing/2014/main" val="528198793"/>
                    </a:ext>
                  </a:extLst>
                </a:gridCol>
                <a:gridCol w="1524301">
                  <a:extLst>
                    <a:ext uri="{9D8B030D-6E8A-4147-A177-3AD203B41FA5}">
                      <a16:colId xmlns:a16="http://schemas.microsoft.com/office/drawing/2014/main" val="3183169121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1626224496"/>
                    </a:ext>
                  </a:extLst>
                </a:gridCol>
                <a:gridCol w="1471293">
                  <a:extLst>
                    <a:ext uri="{9D8B030D-6E8A-4147-A177-3AD203B41FA5}">
                      <a16:colId xmlns:a16="http://schemas.microsoft.com/office/drawing/2014/main" val="2945478970"/>
                    </a:ext>
                  </a:extLst>
                </a:gridCol>
                <a:gridCol w="1482737">
                  <a:extLst>
                    <a:ext uri="{9D8B030D-6E8A-4147-A177-3AD203B41FA5}">
                      <a16:colId xmlns:a16="http://schemas.microsoft.com/office/drawing/2014/main" val="2689916772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1879165433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2212980009"/>
                    </a:ext>
                  </a:extLst>
                </a:gridCol>
                <a:gridCol w="1477015">
                  <a:extLst>
                    <a:ext uri="{9D8B030D-6E8A-4147-A177-3AD203B41FA5}">
                      <a16:colId xmlns:a16="http://schemas.microsoft.com/office/drawing/2014/main" val="4076817061"/>
                    </a:ext>
                  </a:extLst>
                </a:gridCol>
              </a:tblGrid>
              <a:tr h="4690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時間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6/07 (</a:t>
                      </a:r>
                      <a:r>
                        <a:rPr lang="zh-TW" altLang="en-US" sz="2400" dirty="0"/>
                        <a:t>一</a:t>
                      </a:r>
                      <a:r>
                        <a:rPr lang="en-US" altLang="zh-TW" sz="2400" dirty="0"/>
                        <a:t>)</a:t>
                      </a:r>
                      <a:endParaRPr lang="en-US" altLang="zh-TW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6/08 (</a:t>
                      </a:r>
                      <a:r>
                        <a:rPr lang="zh-TW" altLang="en-US" sz="2400" dirty="0"/>
                        <a:t>二</a:t>
                      </a:r>
                      <a:r>
                        <a:rPr lang="en-US" altLang="zh-TW" sz="2400" dirty="0"/>
                        <a:t>)</a:t>
                      </a:r>
                      <a:endParaRPr lang="en-US" altLang="zh-TW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6/09 (</a:t>
                      </a:r>
                      <a:r>
                        <a:rPr lang="zh-TW" altLang="en-US" sz="2400" dirty="0"/>
                        <a:t>三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6/10 (</a:t>
                      </a:r>
                      <a:r>
                        <a:rPr lang="zh-TW" altLang="en-US" sz="2400" dirty="0"/>
                        <a:t>四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6/11 (</a:t>
                      </a:r>
                      <a:r>
                        <a:rPr lang="zh-TW" altLang="en-US" sz="2400" dirty="0"/>
                        <a:t>五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6/12 (</a:t>
                      </a:r>
                      <a:r>
                        <a:rPr lang="zh-TW" altLang="en-US" sz="2400" dirty="0"/>
                        <a:t>六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6/13 (</a:t>
                      </a:r>
                      <a:r>
                        <a:rPr lang="zh-TW" altLang="en-US" sz="2400" dirty="0"/>
                        <a:t>日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16046"/>
                  </a:ext>
                </a:extLst>
              </a:tr>
              <a:tr h="8069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04:20</a:t>
                      </a:r>
                    </a:p>
                    <a:p>
                      <a:pPr algn="ctr"/>
                      <a:r>
                        <a:rPr lang="en-US" altLang="zh-TW" sz="2400" dirty="0"/>
                        <a:t>06:10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3337290"/>
                  </a:ext>
                </a:extLst>
              </a:tr>
              <a:tr h="8069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06:55</a:t>
                      </a:r>
                    </a:p>
                    <a:p>
                      <a:pPr algn="ctr"/>
                      <a:r>
                        <a:rPr lang="en-US" altLang="zh-TW" sz="2400" dirty="0"/>
                        <a:t>08:20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56463"/>
                  </a:ext>
                </a:extLst>
              </a:tr>
              <a:tr h="8069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13:30</a:t>
                      </a:r>
                    </a:p>
                    <a:p>
                      <a:pPr algn="ctr"/>
                      <a:r>
                        <a:rPr lang="en-US" altLang="zh-TW" sz="2400" dirty="0"/>
                        <a:t>14:00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80145"/>
                  </a:ext>
                </a:extLst>
              </a:tr>
              <a:tr h="7790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13:50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14:20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07118"/>
                  </a:ext>
                </a:extLst>
              </a:tr>
              <a:tr h="83684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15:30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chemeClr val="tx1"/>
                          </a:solidFill>
                          <a:latin typeface="華康古印體(P)" panose="03010500000000000000" pitchFamily="66" charset="-120"/>
                          <a:ea typeface="華康古印體(P)" panose="03010500000000000000" pitchFamily="66" charset="-120"/>
                          <a:cs typeface="+mn-cs"/>
                        </a:rPr>
                        <a:t>15:45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kern="1200" noProof="0" dirty="0">
                        <a:solidFill>
                          <a:schemeClr val="tx1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b="1" kern="1200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675299"/>
                  </a:ext>
                </a:extLst>
              </a:tr>
              <a:tr h="86885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19:30</a:t>
                      </a:r>
                    </a:p>
                    <a:p>
                      <a:pPr algn="ctr"/>
                      <a:r>
                        <a:rPr lang="en-US" altLang="zh-TW" sz="2400" dirty="0"/>
                        <a:t>21:00</a:t>
                      </a:r>
                      <a:endParaRPr lang="zh-TW" altLang="en-US" sz="2400" dirty="0"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華康古印體(P)" panose="03010500000000000000" pitchFamily="66" charset="-120"/>
                        <a:ea typeface="華康古印體(P)" panose="03010500000000000000" pitchFamily="66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dirty="0">
                        <a:solidFill>
                          <a:srgbClr val="002060"/>
                        </a:solidFill>
                        <a:latin typeface="華康古印體(P)" panose="03010500000000000000" pitchFamily="66" charset="-120"/>
                        <a:ea typeface="華康古印體(P)" panose="03010500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1764766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8253973C-FC75-4792-8788-09B76DC460AC}"/>
              </a:ext>
            </a:extLst>
          </p:cNvPr>
          <p:cNvSpPr txBox="1"/>
          <p:nvPr/>
        </p:nvSpPr>
        <p:spPr>
          <a:xfrm>
            <a:off x="159025" y="86833"/>
            <a:ext cx="9713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古印體(P)" panose="03010500000000000000" pitchFamily="66" charset="-120"/>
                <a:ea typeface="華康古印體(P)" panose="03010500000000000000" pitchFamily="66" charset="-120"/>
              </a:rPr>
              <a:t>◎現在來規劃屬於您的結夏安居計畫：</a:t>
            </a:r>
          </a:p>
        </p:txBody>
      </p:sp>
    </p:spTree>
    <p:extLst>
      <p:ext uri="{BB962C8B-B14F-4D97-AF65-F5344CB8AC3E}">
        <p14:creationId xmlns:p14="http://schemas.microsoft.com/office/powerpoint/2010/main" val="130779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DBB5FC-E5FB-48DE-936E-E3823A18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17856"/>
            <a:ext cx="10515600" cy="1325563"/>
          </a:xfrm>
        </p:spPr>
        <p:txBody>
          <a:bodyPr/>
          <a:lstStyle/>
          <a:p>
            <a:pPr algn="ctr"/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敬祝全球慈濟人福慧雙修、平安吉祥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03137E67-7D09-4FED-9167-AB065681FD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845" y="388577"/>
            <a:ext cx="5546139" cy="4844903"/>
          </a:xfrm>
        </p:spPr>
      </p:pic>
    </p:spTree>
    <p:extLst>
      <p:ext uri="{BB962C8B-B14F-4D97-AF65-F5344CB8AC3E}">
        <p14:creationId xmlns:p14="http://schemas.microsoft.com/office/powerpoint/2010/main" val="2921675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2184</TotalTime>
  <Words>512</Words>
  <Application>Microsoft Office PowerPoint</Application>
  <PresentationFormat>寬螢幕</PresentationFormat>
  <Paragraphs>220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等线</vt:lpstr>
      <vt:lpstr>華康古印體(P)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敬祝全球慈濟人福慧雙修、平安吉祥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加靜 高</dc:creator>
  <cp:lastModifiedBy>加靜 高</cp:lastModifiedBy>
  <cp:revision>28</cp:revision>
  <dcterms:created xsi:type="dcterms:W3CDTF">2021-05-23T03:18:02Z</dcterms:created>
  <dcterms:modified xsi:type="dcterms:W3CDTF">2021-06-07T08:31:10Z</dcterms:modified>
</cp:coreProperties>
</file>